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9" r:id="rId3"/>
    <p:sldMasterId id="2147483701" r:id="rId4"/>
  </p:sldMasterIdLst>
  <p:sldIdLst>
    <p:sldId id="256" r:id="rId5"/>
    <p:sldId id="257" r:id="rId6"/>
    <p:sldId id="258" r:id="rId7"/>
    <p:sldId id="259"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8" autoAdjust="0"/>
    <p:restoredTop sz="94660"/>
  </p:normalViewPr>
  <p:slideViewPr>
    <p:cSldViewPr snapToGrid="0">
      <p:cViewPr varScale="1">
        <p:scale>
          <a:sx n="89" d="100"/>
          <a:sy n="89" d="100"/>
        </p:scale>
        <p:origin x="108"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44C87-5A0D-44A7-BA19-515505B576F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49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394157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44C87-5A0D-44A7-BA19-515505B576F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0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3080103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250749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4247414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4AA78A-155C-40BF-B627-14F71807187D}"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1879353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4AA78A-155C-40BF-B627-14F71807187D}" type="datetimeFigureOut">
              <a:rPr lang="en-US" smtClean="0"/>
              <a:t>9/23/2018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2246391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4AA78A-155C-40BF-B627-14F71807187D}" type="datetimeFigureOut">
              <a:rPr lang="en-US" smtClean="0"/>
              <a:t>9/23/2018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160810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AA78A-155C-40BF-B627-14F71807187D}" type="datetimeFigureOut">
              <a:rPr lang="en-US" smtClean="0"/>
              <a:t>9/23/2018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3893505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4AA78A-155C-40BF-B627-14F71807187D}"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1900262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1240961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4AA78A-155C-40BF-B627-14F71807187D}"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2322512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2900599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544C87-5A0D-44A7-BA19-515505B576F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19671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04AA78A-155C-40BF-B627-14F71807187D}"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4072307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04AA78A-155C-40BF-B627-14F71807187D}"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544C87-5A0D-44A7-BA19-515505B576F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52021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04AA78A-155C-40BF-B627-14F71807187D}"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12465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3134534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612348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EF544C87-5A0D-44A7-BA19-515505B576F6}"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3407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44C87-5A0D-44A7-BA19-515505B576F6}"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03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44C87-5A0D-44A7-BA19-515505B576F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510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44C87-5A0D-44A7-BA19-515505B576F6}"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2511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4AA78A-155C-40BF-B627-14F71807187D}"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44C87-5A0D-44A7-BA19-515505B576F6}"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3559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4AA78A-155C-40BF-B627-14F71807187D}" type="datetimeFigureOut">
              <a:rPr lang="en-US" smtClean="0"/>
              <a:t>9/23/2018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44C87-5A0D-44A7-BA19-515505B576F6}"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1155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4AA78A-155C-40BF-B627-14F71807187D}" type="datetimeFigureOut">
              <a:rPr lang="en-US" smtClean="0"/>
              <a:t>9/23/2018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44C87-5A0D-44A7-BA19-515505B576F6}"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193318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AA78A-155C-40BF-B627-14F71807187D}" type="datetimeFigureOut">
              <a:rPr lang="en-US" smtClean="0"/>
              <a:t>9/23/2018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935659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4AA78A-155C-40BF-B627-14F71807187D}"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44C87-5A0D-44A7-BA19-515505B576F6}"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85096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04AA78A-155C-40BF-B627-14F71807187D}" type="datetimeFigureOut">
              <a:rPr lang="en-US" smtClean="0"/>
              <a:t>9/23/2018</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EF544C87-5A0D-44A7-BA19-515505B576F6}"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28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44C87-5A0D-44A7-BA19-515505B576F6}"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57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44C87-5A0D-44A7-BA19-515505B576F6}"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2750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191502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4AA78A-155C-40BF-B627-14F71807187D}"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2985750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2085042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12426372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4AA78A-155C-40BF-B627-14F71807187D}"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7036150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4AA78A-155C-40BF-B627-14F71807187D}" type="datetimeFigureOut">
              <a:rPr lang="en-US" smtClean="0"/>
              <a:t>9/23/2018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20028402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4AA78A-155C-40BF-B627-14F71807187D}" type="datetimeFigureOut">
              <a:rPr lang="en-US" smtClean="0"/>
              <a:t>9/23/2018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3496743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AA78A-155C-40BF-B627-14F71807187D}" type="datetimeFigureOut">
              <a:rPr lang="en-US" smtClean="0"/>
              <a:t>9/23/2018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30459620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4AA78A-155C-40BF-B627-14F71807187D}"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3321873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4AA78A-155C-40BF-B627-14F71807187D}"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38584538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4AA78A-155C-40BF-B627-14F71807187D}"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30772937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341347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4AA78A-155C-40BF-B627-14F71807187D}" type="datetimeFigureOut">
              <a:rPr lang="en-US" smtClean="0"/>
              <a:t>9/23/2018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24681417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16142648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108369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04AA78A-155C-40BF-B627-14F71807187D}" type="datetimeFigureOut">
              <a:rPr lang="en-US" smtClean="0"/>
              <a:t>9/23/2018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1893629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04AA78A-155C-40BF-B627-14F71807187D}" type="datetimeFigureOut">
              <a:rPr lang="en-US" smtClean="0"/>
              <a:t>9/23/2018</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21980717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13705589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04AA78A-155C-40BF-B627-14F71807187D}"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145861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4AA78A-155C-40BF-B627-14F71807187D}" type="datetimeFigureOut">
              <a:rPr lang="en-US" smtClean="0"/>
              <a:t>9/23/2018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348393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AA78A-155C-40BF-B627-14F71807187D}" type="datetimeFigureOut">
              <a:rPr lang="en-US" smtClean="0"/>
              <a:t>9/23/2018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3454009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4AA78A-155C-40BF-B627-14F71807187D}"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44C87-5A0D-44A7-BA19-515505B576F6}" type="slidenum">
              <a:rPr lang="en-US" smtClean="0"/>
              <a:t>‹#›</a:t>
            </a:fld>
            <a:endParaRPr lang="en-US"/>
          </a:p>
        </p:txBody>
      </p:sp>
    </p:spTree>
    <p:extLst>
      <p:ext uri="{BB962C8B-B14F-4D97-AF65-F5344CB8AC3E}">
        <p14:creationId xmlns:p14="http://schemas.microsoft.com/office/powerpoint/2010/main" val="127182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4AA78A-155C-40BF-B627-14F71807187D}"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44C87-5A0D-44A7-BA19-515505B576F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880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jp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image" Target="../media/image3.jpe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04AA78A-155C-40BF-B627-14F71807187D}" type="datetimeFigureOut">
              <a:rPr lang="en-US" smtClean="0"/>
              <a:t>9/23/2018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F544C87-5A0D-44A7-BA19-515505B576F6}"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658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04AA78A-155C-40BF-B627-14F71807187D}" type="datetimeFigureOut">
              <a:rPr lang="en-US" smtClean="0"/>
              <a:t>9/23/2018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F544C87-5A0D-44A7-BA19-515505B576F6}" type="slidenum">
              <a:rPr lang="en-US" smtClean="0"/>
              <a:t>‹#›</a:t>
            </a:fld>
            <a:endParaRPr lang="en-US"/>
          </a:p>
        </p:txBody>
      </p:sp>
    </p:spTree>
    <p:extLst>
      <p:ext uri="{BB962C8B-B14F-4D97-AF65-F5344CB8AC3E}">
        <p14:creationId xmlns:p14="http://schemas.microsoft.com/office/powerpoint/2010/main" val="21022792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04AA78A-155C-40BF-B627-14F71807187D}" type="datetimeFigureOut">
              <a:rPr lang="en-US" smtClean="0"/>
              <a:t>9/23/2018</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F544C87-5A0D-44A7-BA19-515505B576F6}"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77888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04AA78A-155C-40BF-B627-14F71807187D}" type="datetimeFigureOut">
              <a:rPr lang="en-US" smtClean="0"/>
              <a:t>9/23/2018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F544C87-5A0D-44A7-BA19-515505B576F6}" type="slidenum">
              <a:rPr lang="en-US" smtClean="0"/>
              <a:t>‹#›</a:t>
            </a:fld>
            <a:endParaRPr lang="en-US"/>
          </a:p>
        </p:txBody>
      </p:sp>
    </p:spTree>
    <p:extLst>
      <p:ext uri="{BB962C8B-B14F-4D97-AF65-F5344CB8AC3E}">
        <p14:creationId xmlns:p14="http://schemas.microsoft.com/office/powerpoint/2010/main" val="40169386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C3D8-7C35-4701-860C-931053AEDCC3}"/>
              </a:ext>
            </a:extLst>
          </p:cNvPr>
          <p:cNvSpPr>
            <a:spLocks noGrp="1"/>
          </p:cNvSpPr>
          <p:nvPr>
            <p:ph type="ctrTitle"/>
          </p:nvPr>
        </p:nvSpPr>
        <p:spPr>
          <a:xfrm>
            <a:off x="1265816" y="1193800"/>
            <a:ext cx="9144000" cy="2387600"/>
          </a:xfrm>
        </p:spPr>
        <p:txBody>
          <a:bodyPr/>
          <a:lstStyle/>
          <a:p>
            <a:r>
              <a:rPr lang="en-US" dirty="0"/>
              <a:t>Environmental Studies 202</a:t>
            </a:r>
          </a:p>
        </p:txBody>
      </p:sp>
      <p:sp>
        <p:nvSpPr>
          <p:cNvPr id="3" name="Subtitle 2">
            <a:extLst>
              <a:ext uri="{FF2B5EF4-FFF2-40B4-BE49-F238E27FC236}">
                <a16:creationId xmlns:a16="http://schemas.microsoft.com/office/drawing/2014/main" id="{A3B11973-7F7E-4E05-94BD-8B3A84EA157E}"/>
              </a:ext>
            </a:extLst>
          </p:cNvPr>
          <p:cNvSpPr>
            <a:spLocks noGrp="1"/>
          </p:cNvSpPr>
          <p:nvPr>
            <p:ph type="subTitle" idx="1"/>
          </p:nvPr>
        </p:nvSpPr>
        <p:spPr>
          <a:xfrm>
            <a:off x="1504278" y="3784669"/>
            <a:ext cx="9144000" cy="1655762"/>
          </a:xfrm>
        </p:spPr>
        <p:txBody>
          <a:bodyPr>
            <a:normAutofit fontScale="62500" lnSpcReduction="20000"/>
          </a:bodyPr>
          <a:lstStyle/>
          <a:p>
            <a:r>
              <a:rPr lang="en-US" sz="4700" dirty="0"/>
              <a:t>How to look at environmental problems from the data lens?**</a:t>
            </a:r>
          </a:p>
          <a:p>
            <a:endParaRPr lang="en-US" dirty="0"/>
          </a:p>
          <a:p>
            <a:endParaRPr lang="en-US" dirty="0"/>
          </a:p>
          <a:p>
            <a:pPr algn="l"/>
            <a:r>
              <a:rPr lang="en-US" dirty="0"/>
              <a:t>**Note – we don’t ever do this and this is the principle reason that environmental problems continue to grow </a:t>
            </a:r>
          </a:p>
        </p:txBody>
      </p:sp>
      <p:pic>
        <p:nvPicPr>
          <p:cNvPr id="4" name="Picture 3">
            <a:extLst>
              <a:ext uri="{FF2B5EF4-FFF2-40B4-BE49-F238E27FC236}">
                <a16:creationId xmlns:a16="http://schemas.microsoft.com/office/drawing/2014/main" id="{E1E4B44F-4968-4A63-8C73-61E126FF5863}"/>
              </a:ext>
            </a:extLst>
          </p:cNvPr>
          <p:cNvPicPr>
            <a:picLocks noChangeAspect="1"/>
          </p:cNvPicPr>
          <p:nvPr/>
        </p:nvPicPr>
        <p:blipFill>
          <a:blip r:embed="rId2"/>
          <a:stretch>
            <a:fillRect/>
          </a:stretch>
        </p:blipFill>
        <p:spPr>
          <a:xfrm>
            <a:off x="8308378" y="184150"/>
            <a:ext cx="3600450" cy="2019300"/>
          </a:xfrm>
          <a:prstGeom prst="rect">
            <a:avLst/>
          </a:prstGeom>
        </p:spPr>
      </p:pic>
      <p:pic>
        <p:nvPicPr>
          <p:cNvPr id="5" name="Picture 4">
            <a:extLst>
              <a:ext uri="{FF2B5EF4-FFF2-40B4-BE49-F238E27FC236}">
                <a16:creationId xmlns:a16="http://schemas.microsoft.com/office/drawing/2014/main" id="{C7BC63A0-6BE5-43A3-8DFC-47D8A2D5193B}"/>
              </a:ext>
            </a:extLst>
          </p:cNvPr>
          <p:cNvPicPr>
            <a:picLocks noChangeAspect="1"/>
          </p:cNvPicPr>
          <p:nvPr/>
        </p:nvPicPr>
        <p:blipFill>
          <a:blip r:embed="rId3"/>
          <a:stretch>
            <a:fillRect/>
          </a:stretch>
        </p:blipFill>
        <p:spPr>
          <a:xfrm>
            <a:off x="596489" y="184150"/>
            <a:ext cx="4286250" cy="2476500"/>
          </a:xfrm>
          <a:prstGeom prst="rect">
            <a:avLst/>
          </a:prstGeom>
        </p:spPr>
      </p:pic>
      <p:pic>
        <p:nvPicPr>
          <p:cNvPr id="6" name="Picture 5">
            <a:extLst>
              <a:ext uri="{FF2B5EF4-FFF2-40B4-BE49-F238E27FC236}">
                <a16:creationId xmlns:a16="http://schemas.microsoft.com/office/drawing/2014/main" id="{EE2A9753-86D8-445C-A610-269838997661}"/>
              </a:ext>
            </a:extLst>
          </p:cNvPr>
          <p:cNvPicPr>
            <a:picLocks noChangeAspect="1"/>
          </p:cNvPicPr>
          <p:nvPr/>
        </p:nvPicPr>
        <p:blipFill>
          <a:blip r:embed="rId4"/>
          <a:stretch>
            <a:fillRect/>
          </a:stretch>
        </p:blipFill>
        <p:spPr>
          <a:xfrm rot="5400000">
            <a:off x="9651366" y="4406900"/>
            <a:ext cx="2451100" cy="2451100"/>
          </a:xfrm>
          <a:prstGeom prst="rect">
            <a:avLst/>
          </a:prstGeom>
        </p:spPr>
      </p:pic>
      <p:sp>
        <p:nvSpPr>
          <p:cNvPr id="7" name="TextBox 6">
            <a:extLst>
              <a:ext uri="{FF2B5EF4-FFF2-40B4-BE49-F238E27FC236}">
                <a16:creationId xmlns:a16="http://schemas.microsoft.com/office/drawing/2014/main" id="{E3FD8945-7439-4274-93C8-5ACD944657BA}"/>
              </a:ext>
            </a:extLst>
          </p:cNvPr>
          <p:cNvSpPr txBox="1"/>
          <p:nvPr/>
        </p:nvSpPr>
        <p:spPr>
          <a:xfrm>
            <a:off x="10122946" y="2926080"/>
            <a:ext cx="1785882" cy="369332"/>
          </a:xfrm>
          <a:prstGeom prst="rect">
            <a:avLst/>
          </a:prstGeom>
          <a:noFill/>
        </p:spPr>
        <p:txBody>
          <a:bodyPr wrap="square" rtlCol="0">
            <a:spAutoFit/>
          </a:bodyPr>
          <a:lstStyle/>
          <a:p>
            <a:r>
              <a:rPr lang="en-US" dirty="0"/>
              <a:t>50 years Ago</a:t>
            </a:r>
          </a:p>
        </p:txBody>
      </p:sp>
      <p:sp>
        <p:nvSpPr>
          <p:cNvPr id="8" name="Arrow: Down 7">
            <a:extLst>
              <a:ext uri="{FF2B5EF4-FFF2-40B4-BE49-F238E27FC236}">
                <a16:creationId xmlns:a16="http://schemas.microsoft.com/office/drawing/2014/main" id="{C0811CAE-346B-4DE9-B289-5139FFA08236}"/>
              </a:ext>
            </a:extLst>
          </p:cNvPr>
          <p:cNvSpPr/>
          <p:nvPr/>
        </p:nvSpPr>
        <p:spPr>
          <a:xfrm>
            <a:off x="10886739" y="3295412"/>
            <a:ext cx="192404" cy="10184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08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CF48A-ED99-4EA4-825F-6FE6F9B50253}"/>
              </a:ext>
            </a:extLst>
          </p:cNvPr>
          <p:cNvSpPr>
            <a:spLocks noGrp="1"/>
          </p:cNvSpPr>
          <p:nvPr>
            <p:ph type="title"/>
          </p:nvPr>
        </p:nvSpPr>
        <p:spPr>
          <a:xfrm>
            <a:off x="862763" y="0"/>
            <a:ext cx="9720072" cy="1499616"/>
          </a:xfrm>
        </p:spPr>
        <p:txBody>
          <a:bodyPr>
            <a:normAutofit/>
          </a:bodyPr>
          <a:lstStyle/>
          <a:p>
            <a:r>
              <a:rPr lang="en-US" sz="2800" dirty="0"/>
              <a:t>We are currently living in the most unsustainable time in history</a:t>
            </a:r>
          </a:p>
        </p:txBody>
      </p:sp>
      <p:pic>
        <p:nvPicPr>
          <p:cNvPr id="4" name="Content Placeholder 3">
            <a:extLst>
              <a:ext uri="{FF2B5EF4-FFF2-40B4-BE49-F238E27FC236}">
                <a16:creationId xmlns:a16="http://schemas.microsoft.com/office/drawing/2014/main" id="{06085850-7BE7-4179-ADD1-DA88668BB00F}"/>
              </a:ext>
            </a:extLst>
          </p:cNvPr>
          <p:cNvPicPr>
            <a:picLocks noGrp="1" noChangeAspect="1"/>
          </p:cNvPicPr>
          <p:nvPr>
            <p:ph idx="1"/>
          </p:nvPr>
        </p:nvPicPr>
        <p:blipFill>
          <a:blip r:embed="rId2"/>
          <a:stretch>
            <a:fillRect/>
          </a:stretch>
        </p:blipFill>
        <p:spPr>
          <a:xfrm>
            <a:off x="5352029" y="1413117"/>
            <a:ext cx="6058586" cy="3750553"/>
          </a:xfrm>
          <a:prstGeom prst="rect">
            <a:avLst/>
          </a:prstGeom>
        </p:spPr>
      </p:pic>
      <p:sp>
        <p:nvSpPr>
          <p:cNvPr id="5" name="TextBox 4">
            <a:extLst>
              <a:ext uri="{FF2B5EF4-FFF2-40B4-BE49-F238E27FC236}">
                <a16:creationId xmlns:a16="http://schemas.microsoft.com/office/drawing/2014/main" id="{3F8B8D8A-CC67-4902-BB08-5B6793BCED1B}"/>
              </a:ext>
            </a:extLst>
          </p:cNvPr>
          <p:cNvSpPr txBox="1"/>
          <p:nvPr/>
        </p:nvSpPr>
        <p:spPr>
          <a:xfrm>
            <a:off x="440168" y="1904103"/>
            <a:ext cx="4067287" cy="4247317"/>
          </a:xfrm>
          <a:prstGeom prst="rect">
            <a:avLst/>
          </a:prstGeom>
          <a:noFill/>
        </p:spPr>
        <p:txBody>
          <a:bodyPr wrap="square" rtlCol="0">
            <a:spAutoFit/>
          </a:bodyPr>
          <a:lstStyle/>
          <a:p>
            <a:r>
              <a:rPr lang="en-US" dirty="0"/>
              <a:t>Global Consumption means:</a:t>
            </a:r>
          </a:p>
          <a:p>
            <a:endParaRPr lang="en-US" dirty="0"/>
          </a:p>
          <a:p>
            <a:pPr marL="342900" indent="-342900">
              <a:buAutoNum type="alphaLcParenR"/>
            </a:pPr>
            <a:r>
              <a:rPr lang="en-US" dirty="0"/>
              <a:t>Each year more goods are consumed and distributed than in the previous year</a:t>
            </a:r>
          </a:p>
          <a:p>
            <a:pPr marL="342900" indent="-342900">
              <a:buAutoNum type="alphaLcParenR"/>
            </a:pPr>
            <a:r>
              <a:rPr lang="en-US" dirty="0"/>
              <a:t>Each year sees more CO</a:t>
            </a:r>
            <a:r>
              <a:rPr lang="en-US" baseline="-25000" dirty="0"/>
              <a:t>2</a:t>
            </a:r>
            <a:r>
              <a:rPr lang="en-US" dirty="0"/>
              <a:t> emission</a:t>
            </a:r>
          </a:p>
          <a:p>
            <a:pPr marL="342900" indent="-342900">
              <a:buAutoNum type="alphaLcParenR"/>
            </a:pPr>
            <a:r>
              <a:rPr lang="en-US" dirty="0"/>
              <a:t>Each year sees more plastic dumped into the ocean</a:t>
            </a:r>
          </a:p>
          <a:p>
            <a:pPr marL="342900" indent="-342900">
              <a:buAutoNum type="alphaLcParenR"/>
            </a:pPr>
            <a:r>
              <a:rPr lang="en-US" dirty="0"/>
              <a:t>From 1850- 2003 there were about 500 million consumers that used up about ½ of the Earth</a:t>
            </a:r>
          </a:p>
          <a:p>
            <a:pPr marL="342900" indent="-342900">
              <a:buAutoNum type="alphaLcParenR"/>
            </a:pPr>
            <a:r>
              <a:rPr lang="en-US" dirty="0"/>
              <a:t>From 2003-2018 there were have been 2 billion consumers added that have just about consumed the other 1/3</a:t>
            </a:r>
          </a:p>
        </p:txBody>
      </p:sp>
      <p:pic>
        <p:nvPicPr>
          <p:cNvPr id="1026" name="Picture 2" descr="Image result for global ecological debt">
            <a:extLst>
              <a:ext uri="{FF2B5EF4-FFF2-40B4-BE49-F238E27FC236}">
                <a16:creationId xmlns:a16="http://schemas.microsoft.com/office/drawing/2014/main" id="{6D3A478C-FB6B-4DE8-B671-048037B7F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69" y="504825"/>
            <a:ext cx="10970446" cy="584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94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5ACC-E2AC-4BBA-A904-A76846ECD248}"/>
              </a:ext>
            </a:extLst>
          </p:cNvPr>
          <p:cNvSpPr>
            <a:spLocks noGrp="1"/>
          </p:cNvSpPr>
          <p:nvPr>
            <p:ph type="title"/>
          </p:nvPr>
        </p:nvSpPr>
        <p:spPr/>
        <p:txBody>
          <a:bodyPr/>
          <a:lstStyle/>
          <a:p>
            <a:r>
              <a:rPr lang="en-US" dirty="0"/>
              <a:t>The Earth is a System – Humans are part of it and can change that system now.</a:t>
            </a:r>
          </a:p>
        </p:txBody>
      </p:sp>
      <p:pic>
        <p:nvPicPr>
          <p:cNvPr id="5" name="Content Placeholder 4">
            <a:extLst>
              <a:ext uri="{FF2B5EF4-FFF2-40B4-BE49-F238E27FC236}">
                <a16:creationId xmlns:a16="http://schemas.microsoft.com/office/drawing/2014/main" id="{1E76DA19-472F-4982-AFE9-5F80D25753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572" y="1853754"/>
            <a:ext cx="6062826" cy="4822703"/>
          </a:xfrm>
        </p:spPr>
      </p:pic>
      <p:pic>
        <p:nvPicPr>
          <p:cNvPr id="6" name="Picture 5">
            <a:extLst>
              <a:ext uri="{FF2B5EF4-FFF2-40B4-BE49-F238E27FC236}">
                <a16:creationId xmlns:a16="http://schemas.microsoft.com/office/drawing/2014/main" id="{45423221-C75A-4AFF-BDC1-60B3E3A33F66}"/>
              </a:ext>
            </a:extLst>
          </p:cNvPr>
          <p:cNvPicPr>
            <a:picLocks noChangeAspect="1"/>
          </p:cNvPicPr>
          <p:nvPr/>
        </p:nvPicPr>
        <p:blipFill>
          <a:blip r:embed="rId3"/>
          <a:stretch>
            <a:fillRect/>
          </a:stretch>
        </p:blipFill>
        <p:spPr>
          <a:xfrm>
            <a:off x="6355398" y="2042181"/>
            <a:ext cx="5836602" cy="4445849"/>
          </a:xfrm>
          <a:prstGeom prst="rect">
            <a:avLst/>
          </a:prstGeom>
        </p:spPr>
      </p:pic>
    </p:spTree>
    <p:extLst>
      <p:ext uri="{BB962C8B-B14F-4D97-AF65-F5344CB8AC3E}">
        <p14:creationId xmlns:p14="http://schemas.microsoft.com/office/powerpoint/2010/main" val="1343138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5770C-A753-4C00-BBE5-7B012D729E3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D1C0427-E997-468D-BCCE-3ABB4868F638}"/>
              </a:ext>
            </a:extLst>
          </p:cNvPr>
          <p:cNvPicPr>
            <a:picLocks noGrp="1" noChangeAspect="1"/>
          </p:cNvPicPr>
          <p:nvPr>
            <p:ph idx="1"/>
          </p:nvPr>
        </p:nvPicPr>
        <p:blipFill>
          <a:blip r:embed="rId2"/>
          <a:stretch>
            <a:fillRect/>
          </a:stretch>
        </p:blipFill>
        <p:spPr>
          <a:xfrm>
            <a:off x="129355" y="473418"/>
            <a:ext cx="7444443" cy="5580063"/>
          </a:xfrm>
          <a:prstGeom prst="rect">
            <a:avLst/>
          </a:prstGeom>
        </p:spPr>
      </p:pic>
      <p:sp>
        <p:nvSpPr>
          <p:cNvPr id="5" name="TextBox 4">
            <a:extLst>
              <a:ext uri="{FF2B5EF4-FFF2-40B4-BE49-F238E27FC236}">
                <a16:creationId xmlns:a16="http://schemas.microsoft.com/office/drawing/2014/main" id="{5BB6CDBD-4A4F-4E35-892B-7D817EC9D01C}"/>
              </a:ext>
            </a:extLst>
          </p:cNvPr>
          <p:cNvSpPr txBox="1"/>
          <p:nvPr/>
        </p:nvSpPr>
        <p:spPr>
          <a:xfrm>
            <a:off x="7950200" y="2435895"/>
            <a:ext cx="3263900" cy="2862322"/>
          </a:xfrm>
          <a:prstGeom prst="rect">
            <a:avLst/>
          </a:prstGeom>
          <a:noFill/>
        </p:spPr>
        <p:txBody>
          <a:bodyPr wrap="square" rtlCol="0">
            <a:spAutoFit/>
          </a:bodyPr>
          <a:lstStyle/>
          <a:p>
            <a:r>
              <a:rPr lang="en-US" dirty="0"/>
              <a:t>Nature is a machine</a:t>
            </a:r>
          </a:p>
          <a:p>
            <a:r>
              <a:rPr lang="en-US" dirty="0"/>
              <a:t>Humans are not part of Nature</a:t>
            </a:r>
          </a:p>
          <a:p>
            <a:r>
              <a:rPr lang="en-US" dirty="0"/>
              <a:t>The machine exists to support Humans</a:t>
            </a:r>
          </a:p>
          <a:p>
            <a:endParaRPr lang="en-US" dirty="0"/>
          </a:p>
          <a:p>
            <a:r>
              <a:rPr lang="en-US" dirty="0"/>
              <a:t>This is the belief of the “advanced world” entering the Industrial Revolution – the unintended consequences were not considered </a:t>
            </a:r>
          </a:p>
        </p:txBody>
      </p:sp>
    </p:spTree>
    <p:extLst>
      <p:ext uri="{BB962C8B-B14F-4D97-AF65-F5344CB8AC3E}">
        <p14:creationId xmlns:p14="http://schemas.microsoft.com/office/powerpoint/2010/main" val="1102765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592B544-0314-474A-9EDB-7621097249B7}"/>
              </a:ext>
            </a:extLst>
          </p:cNvPr>
          <p:cNvPicPr>
            <a:picLocks noGrp="1" noChangeAspect="1"/>
          </p:cNvPicPr>
          <p:nvPr>
            <p:ph idx="1"/>
          </p:nvPr>
        </p:nvPicPr>
        <p:blipFill>
          <a:blip r:embed="rId2"/>
          <a:stretch>
            <a:fillRect/>
          </a:stretch>
        </p:blipFill>
        <p:spPr>
          <a:xfrm>
            <a:off x="4785847" y="457199"/>
            <a:ext cx="7483849" cy="5508945"/>
          </a:xfrm>
          <a:prstGeom prst="rect">
            <a:avLst/>
          </a:prstGeom>
        </p:spPr>
      </p:pic>
      <p:sp>
        <p:nvSpPr>
          <p:cNvPr id="9" name="TextBox 8">
            <a:extLst>
              <a:ext uri="{FF2B5EF4-FFF2-40B4-BE49-F238E27FC236}">
                <a16:creationId xmlns:a16="http://schemas.microsoft.com/office/drawing/2014/main" id="{0F71F87F-445F-4CC0-BBFB-D32CA8B2FF7D}"/>
              </a:ext>
            </a:extLst>
          </p:cNvPr>
          <p:cNvSpPr txBox="1"/>
          <p:nvPr/>
        </p:nvSpPr>
        <p:spPr>
          <a:xfrm>
            <a:off x="430305" y="457199"/>
            <a:ext cx="4044875" cy="3139321"/>
          </a:xfrm>
          <a:prstGeom prst="rect">
            <a:avLst/>
          </a:prstGeom>
          <a:noFill/>
        </p:spPr>
        <p:txBody>
          <a:bodyPr wrap="square" rtlCol="0">
            <a:spAutoFit/>
          </a:bodyPr>
          <a:lstStyle/>
          <a:p>
            <a:r>
              <a:rPr lang="en-US" dirty="0">
                <a:solidFill>
                  <a:srgbClr val="00B050"/>
                </a:solidFill>
              </a:rPr>
              <a:t>Furthermore,  Earth is the system that we live in.  That system can be measured quantitatively.  However, at many levels these days we think numbers and data are irrelevant and constitute </a:t>
            </a:r>
            <a:r>
              <a:rPr lang="en-US" dirty="0">
                <a:solidFill>
                  <a:srgbClr val="FF0000"/>
                </a:solidFill>
              </a:rPr>
              <a:t>fake news</a:t>
            </a:r>
            <a:r>
              <a:rPr lang="en-US" dirty="0">
                <a:solidFill>
                  <a:srgbClr val="00B050"/>
                </a:solidFill>
              </a:rPr>
              <a:t>. If your scared of data, then you can not do anything sensible about environmental management, because all management plans would be based on Disney's First Law</a:t>
            </a:r>
            <a:br>
              <a:rPr lang="en-US" dirty="0">
                <a:solidFill>
                  <a:srgbClr val="00B050"/>
                </a:solidFill>
              </a:rPr>
            </a:br>
            <a:endParaRPr lang="en-US" dirty="0"/>
          </a:p>
        </p:txBody>
      </p:sp>
      <p:sp>
        <p:nvSpPr>
          <p:cNvPr id="10" name="TextBox 9">
            <a:extLst>
              <a:ext uri="{FF2B5EF4-FFF2-40B4-BE49-F238E27FC236}">
                <a16:creationId xmlns:a16="http://schemas.microsoft.com/office/drawing/2014/main" id="{4E78E67D-0E48-4EE9-B7BE-E0508C3CCE88}"/>
              </a:ext>
            </a:extLst>
          </p:cNvPr>
          <p:cNvSpPr txBox="1"/>
          <p:nvPr/>
        </p:nvSpPr>
        <p:spPr>
          <a:xfrm>
            <a:off x="430305" y="3815478"/>
            <a:ext cx="4044874" cy="2308324"/>
          </a:xfrm>
          <a:prstGeom prst="rect">
            <a:avLst/>
          </a:prstGeom>
          <a:noFill/>
        </p:spPr>
        <p:txBody>
          <a:bodyPr wrap="square" rtlCol="0">
            <a:spAutoFit/>
          </a:bodyPr>
          <a:lstStyle/>
          <a:p>
            <a:r>
              <a:rPr lang="en-US" b="1" dirty="0"/>
              <a:t>In this course we will touch upon many topics but will remain grounded in the physical reality that the root of all environment problems lies in global consumption which has now disrupted most of the equilibrium pathways in the Earth system.</a:t>
            </a:r>
            <a:br>
              <a:rPr lang="en-US" b="1" dirty="0"/>
            </a:br>
            <a:endParaRPr lang="en-US" dirty="0"/>
          </a:p>
        </p:txBody>
      </p:sp>
    </p:spTree>
    <p:extLst>
      <p:ext uri="{BB962C8B-B14F-4D97-AF65-F5344CB8AC3E}">
        <p14:creationId xmlns:p14="http://schemas.microsoft.com/office/powerpoint/2010/main" val="156658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745</TotalTime>
  <Words>277</Words>
  <Application>Microsoft Office PowerPoint</Application>
  <PresentationFormat>Widescreen</PresentationFormat>
  <Paragraphs>22</Paragraphs>
  <Slides>5</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vt:i4>
      </vt:variant>
    </vt:vector>
  </HeadingPairs>
  <TitlesOfParts>
    <vt:vector size="15" baseType="lpstr">
      <vt:lpstr>Arial</vt:lpstr>
      <vt:lpstr>Century Gothic</vt:lpstr>
      <vt:lpstr>Gill Sans MT</vt:lpstr>
      <vt:lpstr>Tw Cen MT</vt:lpstr>
      <vt:lpstr>Tw Cen MT Condensed</vt:lpstr>
      <vt:lpstr>Wingdings 3</vt:lpstr>
      <vt:lpstr>Integral</vt:lpstr>
      <vt:lpstr>Wisp</vt:lpstr>
      <vt:lpstr>Gallery</vt:lpstr>
      <vt:lpstr>Ion Boardroom</vt:lpstr>
      <vt:lpstr>Environmental Studies 202</vt:lpstr>
      <vt:lpstr>We are currently living in the most unsustainable time in history</vt:lpstr>
      <vt:lpstr>The Earth is a System – Humans are part of it and can change that system now.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Studies 202</dc:title>
  <dc:creator>Greg</dc:creator>
  <cp:lastModifiedBy>Greg</cp:lastModifiedBy>
  <cp:revision>7</cp:revision>
  <dcterms:created xsi:type="dcterms:W3CDTF">2018-09-24T03:26:53Z</dcterms:created>
  <dcterms:modified xsi:type="dcterms:W3CDTF">2018-09-24T15:52:36Z</dcterms:modified>
</cp:coreProperties>
</file>