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82" r:id="rId4"/>
    <p:sldId id="279" r:id="rId5"/>
    <p:sldId id="265" r:id="rId6"/>
    <p:sldId id="280" r:id="rId7"/>
    <p:sldId id="281"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89" d="100"/>
          <a:sy n="89" d="100"/>
        </p:scale>
        <p:origin x="11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374F8-5CF8-4894-BE5C-C22E74768958}" type="datetimeFigureOut">
              <a:rPr lang="en-US" smtClean="0"/>
              <a:t>9/24/2018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C34AE-2C7C-4B8C-93AC-690E99CD72DF}" type="slidenum">
              <a:rPr lang="en-US" smtClean="0"/>
              <a:t>‹#›</a:t>
            </a:fld>
            <a:endParaRPr lang="en-US"/>
          </a:p>
        </p:txBody>
      </p:sp>
    </p:spTree>
    <p:extLst>
      <p:ext uri="{BB962C8B-B14F-4D97-AF65-F5344CB8AC3E}">
        <p14:creationId xmlns:p14="http://schemas.microsoft.com/office/powerpoint/2010/main" val="123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58677F-4F1D-4D26-AA90-3871175006B4}"/>
              </a:ext>
            </a:extLst>
          </p:cNvPr>
          <p:cNvSpPr>
            <a:spLocks noGrp="1" noChangeArrowheads="1"/>
          </p:cNvSpPr>
          <p:nvPr>
            <p:ph type="sldNum" sz="quarter" idx="5"/>
          </p:nvPr>
        </p:nvSpPr>
        <p:spPr>
          <a:ln/>
        </p:spPr>
        <p:txBody>
          <a:bodyPr/>
          <a:lstStyle/>
          <a:p>
            <a:fld id="{7C5B3E97-0F78-4CEF-8425-B181F6DBE274}" type="slidenum">
              <a:rPr lang="en-US" altLang="en-US"/>
              <a:pPr/>
              <a:t>4</a:t>
            </a:fld>
            <a:endParaRPr lang="en-US" altLang="en-US"/>
          </a:p>
        </p:txBody>
      </p:sp>
      <p:sp>
        <p:nvSpPr>
          <p:cNvPr id="44034" name="Rectangle 2">
            <a:extLst>
              <a:ext uri="{FF2B5EF4-FFF2-40B4-BE49-F238E27FC236}">
                <a16:creationId xmlns:a16="http://schemas.microsoft.com/office/drawing/2014/main" id="{D9552735-C992-48E4-8E91-3B1CFC686315}"/>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F49F1F9A-43BF-4831-9B58-3EAE9CD3876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8CAAA2-2B21-4D7B-875D-47250152050F}"/>
              </a:ext>
            </a:extLst>
          </p:cNvPr>
          <p:cNvSpPr>
            <a:spLocks noGrp="1" noChangeArrowheads="1"/>
          </p:cNvSpPr>
          <p:nvPr>
            <p:ph type="sldNum" sz="quarter" idx="5"/>
          </p:nvPr>
        </p:nvSpPr>
        <p:spPr>
          <a:ln/>
        </p:spPr>
        <p:txBody>
          <a:bodyPr/>
          <a:lstStyle/>
          <a:p>
            <a:fld id="{806AB8C4-AC44-4EB2-883E-FFC9376C498C}" type="slidenum">
              <a:rPr lang="en-US" altLang="en-US"/>
              <a:pPr/>
              <a:t>6</a:t>
            </a:fld>
            <a:endParaRPr lang="en-US" altLang="en-US"/>
          </a:p>
        </p:txBody>
      </p:sp>
      <p:sp>
        <p:nvSpPr>
          <p:cNvPr id="45058" name="Rectangle 2">
            <a:extLst>
              <a:ext uri="{FF2B5EF4-FFF2-40B4-BE49-F238E27FC236}">
                <a16:creationId xmlns:a16="http://schemas.microsoft.com/office/drawing/2014/main" id="{DC40A6FA-3AE3-402A-9E86-C797CD0306E2}"/>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E09BD5FB-74D7-433F-8AE0-FD79EC46C1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C45569-8E92-4B6A-9372-F6B01CDBC89A}"/>
              </a:ext>
            </a:extLst>
          </p:cNvPr>
          <p:cNvSpPr>
            <a:spLocks noGrp="1" noChangeArrowheads="1"/>
          </p:cNvSpPr>
          <p:nvPr>
            <p:ph type="sldNum" sz="quarter" idx="5"/>
          </p:nvPr>
        </p:nvSpPr>
        <p:spPr>
          <a:ln/>
        </p:spPr>
        <p:txBody>
          <a:bodyPr/>
          <a:lstStyle/>
          <a:p>
            <a:fld id="{62CE7500-DFE3-417C-8A81-2C062C67FFE6}" type="slidenum">
              <a:rPr lang="en-US" altLang="en-US"/>
              <a:pPr/>
              <a:t>7</a:t>
            </a:fld>
            <a:endParaRPr lang="en-US" altLang="en-US"/>
          </a:p>
        </p:txBody>
      </p:sp>
      <p:sp>
        <p:nvSpPr>
          <p:cNvPr id="47106" name="Rectangle 2">
            <a:extLst>
              <a:ext uri="{FF2B5EF4-FFF2-40B4-BE49-F238E27FC236}">
                <a16:creationId xmlns:a16="http://schemas.microsoft.com/office/drawing/2014/main" id="{5333F896-113F-46A7-BC53-225ECA0772CC}"/>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D46E43EF-BA1B-4764-90EB-95C7EDF5EF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300350-062B-4ED1-9D46-ADA62E02F9C7}"/>
              </a:ext>
            </a:extLst>
          </p:cNvPr>
          <p:cNvSpPr>
            <a:spLocks noGrp="1" noChangeArrowheads="1"/>
          </p:cNvSpPr>
          <p:nvPr>
            <p:ph type="sldNum" sz="quarter" idx="5"/>
          </p:nvPr>
        </p:nvSpPr>
        <p:spPr>
          <a:ln/>
        </p:spPr>
        <p:txBody>
          <a:bodyPr/>
          <a:lstStyle/>
          <a:p>
            <a:fld id="{F91CFDBA-77F9-499E-9A12-037773F973B8}" type="slidenum">
              <a:rPr lang="en-US" altLang="en-US"/>
              <a:pPr/>
              <a:t>8</a:t>
            </a:fld>
            <a:endParaRPr lang="en-US" altLang="en-US"/>
          </a:p>
        </p:txBody>
      </p:sp>
      <p:sp>
        <p:nvSpPr>
          <p:cNvPr id="58370" name="Rectangle 2">
            <a:extLst>
              <a:ext uri="{FF2B5EF4-FFF2-40B4-BE49-F238E27FC236}">
                <a16:creationId xmlns:a16="http://schemas.microsoft.com/office/drawing/2014/main" id="{9EE39F93-20B7-4FCD-8DE2-485D04971F6D}"/>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E2EB1381-29D1-459D-BC57-F63F574E10E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264064-08CB-4B5C-B005-DC684AE6A70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131191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64064-08CB-4B5C-B005-DC684AE6A70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291488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64064-08CB-4B5C-B005-DC684AE6A70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164056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64064-08CB-4B5C-B005-DC684AE6A70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ABD07-B467-4144-B800-7CF8B357F09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415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64064-08CB-4B5C-B005-DC684AE6A70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104874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7264064-08CB-4B5C-B005-DC684AE6A704}"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250704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7264064-08CB-4B5C-B005-DC684AE6A704}"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267595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64064-08CB-4B5C-B005-DC684AE6A70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140235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64064-08CB-4B5C-B005-DC684AE6A70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203537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64064-08CB-4B5C-B005-DC684AE6A70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109846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264064-08CB-4B5C-B005-DC684AE6A704}"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36749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264064-08CB-4B5C-B005-DC684AE6A70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429478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264064-08CB-4B5C-B005-DC684AE6A704}"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99045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264064-08CB-4B5C-B005-DC684AE6A704}"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292343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64064-08CB-4B5C-B005-DC684AE6A704}"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276438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64064-08CB-4B5C-B005-DC684AE6A70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322204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64064-08CB-4B5C-B005-DC684AE6A704}"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ABD07-B467-4144-B800-7CF8B357F095}" type="slidenum">
              <a:rPr lang="en-US" smtClean="0"/>
              <a:t>‹#›</a:t>
            </a:fld>
            <a:endParaRPr lang="en-US"/>
          </a:p>
        </p:txBody>
      </p:sp>
    </p:spTree>
    <p:extLst>
      <p:ext uri="{BB962C8B-B14F-4D97-AF65-F5344CB8AC3E}">
        <p14:creationId xmlns:p14="http://schemas.microsoft.com/office/powerpoint/2010/main" val="49221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7264064-08CB-4B5C-B005-DC684AE6A704}" type="datetimeFigureOut">
              <a:rPr lang="en-US" smtClean="0"/>
              <a:t>9/24/2018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E6ABD07-B467-4144-B800-7CF8B357F095}" type="slidenum">
              <a:rPr lang="en-US" smtClean="0"/>
              <a:t>‹#›</a:t>
            </a:fld>
            <a:endParaRPr lang="en-US"/>
          </a:p>
        </p:txBody>
      </p:sp>
    </p:spTree>
    <p:extLst>
      <p:ext uri="{BB962C8B-B14F-4D97-AF65-F5344CB8AC3E}">
        <p14:creationId xmlns:p14="http://schemas.microsoft.com/office/powerpoint/2010/main" val="6163656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CDB0-06FD-4CEA-A638-9E76DB6FCDB8}"/>
              </a:ext>
            </a:extLst>
          </p:cNvPr>
          <p:cNvSpPr>
            <a:spLocks noGrp="1"/>
          </p:cNvSpPr>
          <p:nvPr>
            <p:ph type="title"/>
          </p:nvPr>
        </p:nvSpPr>
        <p:spPr/>
        <p:txBody>
          <a:bodyPr>
            <a:normAutofit fontScale="90000"/>
          </a:bodyPr>
          <a:lstStyle/>
          <a:p>
            <a:r>
              <a:rPr lang="en-US" dirty="0"/>
              <a:t>Quantitative </a:t>
            </a:r>
            <a:r>
              <a:rPr lang="en-US" dirty="0" err="1"/>
              <a:t>REasoning</a:t>
            </a:r>
            <a:r>
              <a:rPr lang="en-US" dirty="0"/>
              <a:t> = Don't Be Afraid of Data! </a:t>
            </a:r>
            <a:br>
              <a:rPr lang="en-US" dirty="0"/>
            </a:br>
            <a:endParaRPr lang="en-US" dirty="0"/>
          </a:p>
        </p:txBody>
      </p:sp>
      <p:pic>
        <p:nvPicPr>
          <p:cNvPr id="4" name="Content Placeholder 3">
            <a:extLst>
              <a:ext uri="{FF2B5EF4-FFF2-40B4-BE49-F238E27FC236}">
                <a16:creationId xmlns:a16="http://schemas.microsoft.com/office/drawing/2014/main" id="{F3396317-6CF0-4265-8274-6F776FB209D7}"/>
              </a:ext>
            </a:extLst>
          </p:cNvPr>
          <p:cNvPicPr>
            <a:picLocks noGrp="1" noChangeAspect="1"/>
          </p:cNvPicPr>
          <p:nvPr>
            <p:ph idx="1"/>
          </p:nvPr>
        </p:nvPicPr>
        <p:blipFill>
          <a:blip r:embed="rId2"/>
          <a:stretch>
            <a:fillRect/>
          </a:stretch>
        </p:blipFill>
        <p:spPr>
          <a:xfrm>
            <a:off x="7223143" y="1272760"/>
            <a:ext cx="4642542" cy="4526115"/>
          </a:xfrm>
          <a:prstGeom prst="rect">
            <a:avLst/>
          </a:prstGeom>
        </p:spPr>
      </p:pic>
      <p:sp>
        <p:nvSpPr>
          <p:cNvPr id="5" name="TextBox 4">
            <a:extLst>
              <a:ext uri="{FF2B5EF4-FFF2-40B4-BE49-F238E27FC236}">
                <a16:creationId xmlns:a16="http://schemas.microsoft.com/office/drawing/2014/main" id="{F9324B6E-FE62-4747-9E0E-42229FC65A82}"/>
              </a:ext>
            </a:extLst>
          </p:cNvPr>
          <p:cNvSpPr txBox="1"/>
          <p:nvPr/>
        </p:nvSpPr>
        <p:spPr>
          <a:xfrm>
            <a:off x="515470" y="1444391"/>
            <a:ext cx="4056529" cy="3693319"/>
          </a:xfrm>
          <a:prstGeom prst="rect">
            <a:avLst/>
          </a:prstGeom>
          <a:noFill/>
        </p:spPr>
        <p:txBody>
          <a:bodyPr wrap="square" rtlCol="0">
            <a:spAutoFit/>
          </a:bodyPr>
          <a:lstStyle/>
          <a:p>
            <a:r>
              <a:rPr lang="en-US" dirty="0"/>
              <a:t>Americans Use 1 Million gallons of gas per day</a:t>
            </a:r>
          </a:p>
          <a:p>
            <a:endParaRPr lang="en-US" dirty="0"/>
          </a:p>
          <a:p>
            <a:pPr marL="285750" indent="-285750">
              <a:buFont typeface="Arial" panose="020B0604020202020204" pitchFamily="34" charset="0"/>
              <a:buChar char="•"/>
            </a:pPr>
            <a:r>
              <a:rPr lang="en-US" dirty="0"/>
              <a:t>Is this true because the Professor said so?</a:t>
            </a:r>
          </a:p>
          <a:p>
            <a:pPr marL="285750" indent="-285750">
              <a:buFont typeface="Arial" panose="020B0604020202020204" pitchFamily="34" charset="0"/>
              <a:buChar char="•"/>
            </a:pPr>
            <a:r>
              <a:rPr lang="en-US" dirty="0"/>
              <a:t>Is this true because it sounds like it’s a big number?</a:t>
            </a:r>
          </a:p>
          <a:p>
            <a:pPr marL="285750" indent="-285750">
              <a:buFont typeface="Arial" panose="020B0604020202020204" pitchFamily="34" charset="0"/>
              <a:buChar char="•"/>
            </a:pPr>
            <a:r>
              <a:rPr lang="en-US" dirty="0"/>
              <a:t>What if 1 Million were 1 Billion?  Would that make any difference?</a:t>
            </a:r>
          </a:p>
          <a:p>
            <a:pPr marL="285750" indent="-285750">
              <a:buFont typeface="Arial" panose="020B0604020202020204" pitchFamily="34" charset="0"/>
              <a:buChar char="•"/>
            </a:pPr>
            <a:r>
              <a:rPr lang="en-US" dirty="0"/>
              <a:t>How would you determine if the number of 1 Million was sensible or not?  (Bullshit or Not)</a:t>
            </a:r>
          </a:p>
          <a:p>
            <a:endParaRPr lang="en-US" dirty="0"/>
          </a:p>
        </p:txBody>
      </p:sp>
      <p:sp>
        <p:nvSpPr>
          <p:cNvPr id="6" name="TextBox 5">
            <a:extLst>
              <a:ext uri="{FF2B5EF4-FFF2-40B4-BE49-F238E27FC236}">
                <a16:creationId xmlns:a16="http://schemas.microsoft.com/office/drawing/2014/main" id="{0A72324B-2AEF-4934-9458-55968181FB3F}"/>
              </a:ext>
            </a:extLst>
          </p:cNvPr>
          <p:cNvSpPr txBox="1"/>
          <p:nvPr/>
        </p:nvSpPr>
        <p:spPr>
          <a:xfrm>
            <a:off x="2747960" y="5198710"/>
            <a:ext cx="4056529" cy="1200329"/>
          </a:xfrm>
          <a:prstGeom prst="rect">
            <a:avLst/>
          </a:prstGeom>
          <a:noFill/>
        </p:spPr>
        <p:txBody>
          <a:bodyPr wrap="square" rtlCol="0">
            <a:spAutoFit/>
          </a:bodyPr>
          <a:lstStyle/>
          <a:p>
            <a:r>
              <a:rPr lang="en-US" sz="2400" dirty="0">
                <a:solidFill>
                  <a:srgbClr val="FFFF00"/>
                </a:solidFill>
              </a:rPr>
              <a:t>Correct Value = 400 Million </a:t>
            </a:r>
            <a:r>
              <a:rPr lang="en-US" sz="2400" dirty="0">
                <a:solidFill>
                  <a:srgbClr val="FFFF00"/>
                </a:solidFill>
                <a:sym typeface="Wingdings" panose="05000000000000000000" pitchFamily="2" charset="2"/>
              </a:rPr>
              <a:t> this is 400 time larger than the Professor said</a:t>
            </a:r>
            <a:endParaRPr lang="en-US" sz="2400" dirty="0">
              <a:solidFill>
                <a:srgbClr val="FFFF00"/>
              </a:solidFill>
            </a:endParaRPr>
          </a:p>
        </p:txBody>
      </p:sp>
    </p:spTree>
    <p:extLst>
      <p:ext uri="{BB962C8B-B14F-4D97-AF65-F5344CB8AC3E}">
        <p14:creationId xmlns:p14="http://schemas.microsoft.com/office/powerpoint/2010/main" val="410914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9272EC-BDA1-4982-9695-095593E1137E}"/>
              </a:ext>
            </a:extLst>
          </p:cNvPr>
          <p:cNvPicPr>
            <a:picLocks noChangeAspect="1"/>
          </p:cNvPicPr>
          <p:nvPr/>
        </p:nvPicPr>
        <p:blipFill>
          <a:blip r:embed="rId2"/>
          <a:stretch>
            <a:fillRect/>
          </a:stretch>
        </p:blipFill>
        <p:spPr>
          <a:xfrm>
            <a:off x="453416" y="1035095"/>
            <a:ext cx="5342240" cy="4010241"/>
          </a:xfrm>
          <a:prstGeom prst="rect">
            <a:avLst/>
          </a:prstGeom>
        </p:spPr>
      </p:pic>
      <p:pic>
        <p:nvPicPr>
          <p:cNvPr id="3" name="Picture 2">
            <a:extLst>
              <a:ext uri="{FF2B5EF4-FFF2-40B4-BE49-F238E27FC236}">
                <a16:creationId xmlns:a16="http://schemas.microsoft.com/office/drawing/2014/main" id="{74FABC63-C1BB-463E-AA5E-4CEC886E68C3}"/>
              </a:ext>
            </a:extLst>
          </p:cNvPr>
          <p:cNvPicPr>
            <a:picLocks noChangeAspect="1"/>
          </p:cNvPicPr>
          <p:nvPr/>
        </p:nvPicPr>
        <p:blipFill>
          <a:blip r:embed="rId3"/>
          <a:stretch>
            <a:fillRect/>
          </a:stretch>
        </p:blipFill>
        <p:spPr>
          <a:xfrm>
            <a:off x="6096000" y="1038143"/>
            <a:ext cx="5342924" cy="4007193"/>
          </a:xfrm>
          <a:prstGeom prst="rect">
            <a:avLst/>
          </a:prstGeom>
        </p:spPr>
      </p:pic>
    </p:spTree>
    <p:extLst>
      <p:ext uri="{BB962C8B-B14F-4D97-AF65-F5344CB8AC3E}">
        <p14:creationId xmlns:p14="http://schemas.microsoft.com/office/powerpoint/2010/main" val="284164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7566465-9BF8-4985-A8D8-0DC40C956FBA}"/>
              </a:ext>
            </a:extLst>
          </p:cNvPr>
          <p:cNvSpPr>
            <a:spLocks noGrp="1" noRot="1" noChangeArrowheads="1"/>
          </p:cNvSpPr>
          <p:nvPr>
            <p:ph type="title"/>
          </p:nvPr>
        </p:nvSpPr>
        <p:spPr/>
        <p:txBody>
          <a:bodyPr/>
          <a:lstStyle/>
          <a:p>
            <a:r>
              <a:rPr lang="en-US" altLang="en-US" dirty="0"/>
              <a:t>Barriers to achieving QL</a:t>
            </a:r>
          </a:p>
        </p:txBody>
      </p:sp>
      <p:sp>
        <p:nvSpPr>
          <p:cNvPr id="80899" name="Rectangle 3">
            <a:extLst>
              <a:ext uri="{FF2B5EF4-FFF2-40B4-BE49-F238E27FC236}">
                <a16:creationId xmlns:a16="http://schemas.microsoft.com/office/drawing/2014/main" id="{07DDC345-EA10-4AA9-92C9-0C457CABDBFE}"/>
              </a:ext>
            </a:extLst>
          </p:cNvPr>
          <p:cNvSpPr>
            <a:spLocks noGrp="1" noChangeArrowheads="1"/>
          </p:cNvSpPr>
          <p:nvPr>
            <p:ph type="body" idx="1"/>
          </p:nvPr>
        </p:nvSpPr>
        <p:spPr/>
        <p:txBody>
          <a:bodyPr/>
          <a:lstStyle/>
          <a:p>
            <a:pPr>
              <a:lnSpc>
                <a:spcPct val="90000"/>
              </a:lnSpc>
            </a:pPr>
            <a:r>
              <a:rPr lang="en-US" altLang="en-US" sz="2800" dirty="0"/>
              <a:t>Students (and the UO) believe that QL is math and therefore behave as they do in traditional math class</a:t>
            </a:r>
          </a:p>
          <a:p>
            <a:pPr>
              <a:lnSpc>
                <a:spcPct val="90000"/>
              </a:lnSpc>
            </a:pPr>
            <a:r>
              <a:rPr lang="en-US" altLang="en-US" sz="2800" dirty="0"/>
              <a:t>Students expect cookbook problems and such problems are antithetical to QL</a:t>
            </a:r>
          </a:p>
          <a:p>
            <a:pPr>
              <a:lnSpc>
                <a:spcPct val="90000"/>
              </a:lnSpc>
            </a:pPr>
            <a:r>
              <a:rPr lang="en-US" altLang="en-US" sz="2800" dirty="0"/>
              <a:t>QL is a </a:t>
            </a:r>
            <a:r>
              <a:rPr lang="en-US" altLang="en-US" sz="2800" dirty="0">
                <a:solidFill>
                  <a:srgbClr val="FF0000"/>
                </a:solidFill>
              </a:rPr>
              <a:t>habit of mind </a:t>
            </a:r>
            <a:r>
              <a:rPr lang="en-US" altLang="en-US" sz="2800" dirty="0"/>
              <a:t>rather than a content-based academic discipline</a:t>
            </a:r>
          </a:p>
          <a:p>
            <a:pPr>
              <a:lnSpc>
                <a:spcPct val="90000"/>
              </a:lnSpc>
            </a:pPr>
            <a:r>
              <a:rPr lang="en-US" altLang="en-US" sz="2800" dirty="0"/>
              <a:t>Students do not think QL is </a:t>
            </a:r>
            <a:r>
              <a:rPr lang="en-US" altLang="en-US" sz="2800" dirty="0">
                <a:solidFill>
                  <a:srgbClr val="FF0000"/>
                </a:solidFill>
              </a:rPr>
              <a:t>relevant</a:t>
            </a:r>
            <a:r>
              <a:rPr lang="en-US" altLang="en-US" sz="2800" dirty="0"/>
              <a:t> to their lives</a:t>
            </a:r>
          </a:p>
          <a:p>
            <a:pPr>
              <a:lnSpc>
                <a:spcPct val="90000"/>
              </a:lnSpc>
            </a:pPr>
            <a:r>
              <a:rPr lang="en-US" altLang="en-US" sz="2800" dirty="0"/>
              <a:t>QL is </a:t>
            </a:r>
            <a:r>
              <a:rPr lang="en-US" altLang="en-US" sz="2800" dirty="0">
                <a:solidFill>
                  <a:srgbClr val="FF0000"/>
                </a:solidFill>
              </a:rPr>
              <a:t>boring</a:t>
            </a:r>
          </a:p>
          <a:p>
            <a:pPr>
              <a:lnSpc>
                <a:spcPct val="90000"/>
              </a:lnSpc>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C7D2223-19AA-4D8D-BBE5-5A47EE65AFB3}"/>
              </a:ext>
            </a:extLst>
          </p:cNvPr>
          <p:cNvSpPr>
            <a:spLocks noGrp="1" noChangeArrowheads="1"/>
          </p:cNvSpPr>
          <p:nvPr>
            <p:ph type="title"/>
          </p:nvPr>
        </p:nvSpPr>
        <p:spPr/>
        <p:txBody>
          <a:bodyPr/>
          <a:lstStyle/>
          <a:p>
            <a:r>
              <a:rPr lang="en-US" altLang="en-US"/>
              <a:t>Why care about QL?</a:t>
            </a:r>
          </a:p>
        </p:txBody>
      </p:sp>
      <p:sp>
        <p:nvSpPr>
          <p:cNvPr id="28675" name="Rectangle 3">
            <a:extLst>
              <a:ext uri="{FF2B5EF4-FFF2-40B4-BE49-F238E27FC236}">
                <a16:creationId xmlns:a16="http://schemas.microsoft.com/office/drawing/2014/main" id="{75D4E51A-189B-4E43-A3D1-6E58C748C08A}"/>
              </a:ext>
            </a:extLst>
          </p:cNvPr>
          <p:cNvSpPr>
            <a:spLocks noGrp="1" noChangeArrowheads="1"/>
          </p:cNvSpPr>
          <p:nvPr>
            <p:ph type="body" idx="1"/>
          </p:nvPr>
        </p:nvSpPr>
        <p:spPr/>
        <p:txBody>
          <a:bodyPr/>
          <a:lstStyle/>
          <a:p>
            <a:r>
              <a:rPr lang="en-US" altLang="en-US" sz="2800"/>
              <a:t>Necessary for Democracy</a:t>
            </a:r>
          </a:p>
          <a:p>
            <a:pPr lvl="1"/>
            <a:r>
              <a:rPr lang="en-US" altLang="en-US" sz="2600"/>
              <a:t>Historian Lawrence Cremin sees literacy as “liberating” in which individuals command both the enabling skills needed to search out information and the power of mind necessary to critique it, reflect upon it, and apply it in making decisions.</a:t>
            </a:r>
          </a:p>
          <a:p>
            <a:pPr lvl="1">
              <a:buFont typeface="Wingdings" panose="05000000000000000000" pitchFamily="2" charset="2"/>
              <a:buNone/>
            </a:pPr>
            <a:endParaRPr lang="en-US" altLang="en-US" sz="2600"/>
          </a:p>
          <a:p>
            <a:pPr lvl="1"/>
            <a:r>
              <a:rPr lang="en-US" altLang="en-US" sz="2600"/>
              <a:t>Google </a:t>
            </a:r>
            <a:r>
              <a:rPr lang="en-US" altLang="en-US" sz="2600">
                <a:sym typeface="Wingdings" panose="05000000000000000000" pitchFamily="2" charset="2"/>
              </a:rPr>
              <a:t> the illusion of knowledge</a:t>
            </a:r>
            <a:endParaRPr lang="en-US" altLang="en-US" sz="2600"/>
          </a:p>
          <a:p>
            <a:pPr lvl="1">
              <a:buFont typeface="Wingdings" panose="05000000000000000000" pitchFamily="2" charset="2"/>
              <a:buNone/>
            </a:pPr>
            <a:endParaRPr lang="en-US" altLang="en-US"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2369BD77-D189-46AF-AE5E-95E04DC51D4B}"/>
              </a:ext>
            </a:extLst>
          </p:cNvPr>
          <p:cNvSpPr>
            <a:spLocks noGrp="1"/>
          </p:cNvSpPr>
          <p:nvPr>
            <p:ph type="title" idx="4294967295"/>
          </p:nvPr>
        </p:nvSpPr>
        <p:spPr>
          <a:xfrm>
            <a:off x="1752600" y="381000"/>
            <a:ext cx="8686800" cy="1143000"/>
          </a:xfrm>
        </p:spPr>
        <p:txBody>
          <a:bodyPr anchor="ctr"/>
          <a:lstStyle/>
          <a:p>
            <a:r>
              <a:rPr lang="en-US" altLang="en-US">
                <a:solidFill>
                  <a:schemeClr val="accent2"/>
                </a:solidFill>
              </a:rPr>
              <a:t>Why QL Across the Curriculum?</a:t>
            </a:r>
          </a:p>
        </p:txBody>
      </p:sp>
      <p:sp>
        <p:nvSpPr>
          <p:cNvPr id="3" name="Content Placeholder 2">
            <a:extLst>
              <a:ext uri="{FF2B5EF4-FFF2-40B4-BE49-F238E27FC236}">
                <a16:creationId xmlns:a16="http://schemas.microsoft.com/office/drawing/2014/main" id="{240EA672-E6AB-4957-9D19-8E479D66CE0C}"/>
              </a:ext>
            </a:extLst>
          </p:cNvPr>
          <p:cNvSpPr>
            <a:spLocks noGrp="1"/>
          </p:cNvSpPr>
          <p:nvPr>
            <p:ph idx="4294967295"/>
          </p:nvPr>
        </p:nvSpPr>
        <p:spPr>
          <a:xfrm>
            <a:off x="1981200" y="1600201"/>
            <a:ext cx="8229600" cy="4754563"/>
          </a:xfrm>
        </p:spPr>
        <p:txBody>
          <a:bodyPr>
            <a:normAutofit/>
          </a:bodyPr>
          <a:lstStyle/>
          <a:p>
            <a:pPr>
              <a:lnSpc>
                <a:spcPct val="80000"/>
              </a:lnSpc>
            </a:pPr>
            <a:r>
              <a:rPr lang="en-US" altLang="en-US" sz="2100"/>
              <a:t>“Quantitative literacy largely determines an individual’s capacity to control his or her quality of life and to participate effectively in social decision-making.</a:t>
            </a:r>
          </a:p>
          <a:p>
            <a:pPr>
              <a:lnSpc>
                <a:spcPct val="80000"/>
              </a:lnSpc>
            </a:pPr>
            <a:r>
              <a:rPr lang="en-US" altLang="en-US" sz="2100"/>
              <a:t>Educational policy and practice have fallen behind the rapidly changing data-oriented needs of modern society, and undergraduate education is the appropriate locus of leadership for making the necessary changes</a:t>
            </a:r>
          </a:p>
          <a:p>
            <a:pPr>
              <a:lnSpc>
                <a:spcPct val="80000"/>
              </a:lnSpc>
            </a:pPr>
            <a:r>
              <a:rPr lang="en-US" altLang="en-US" sz="2100"/>
              <a:t>QL is not about ‘basic skills’ but rather, like reading and writing, is a demanding college-level learning expectation that cuts across the entire undergraduate curriculum</a:t>
            </a:r>
          </a:p>
          <a:p>
            <a:pPr>
              <a:lnSpc>
                <a:spcPct val="80000"/>
              </a:lnSpc>
            </a:pPr>
            <a:r>
              <a:rPr lang="en-US" altLang="en-US" sz="2100"/>
              <a:t>The current calculus-driven high school curriculum is unlikely to produce a quantitatively literate student population” </a:t>
            </a:r>
            <a:r>
              <a:rPr lang="en-US" altLang="en-US" sz="2100">
                <a:sym typeface="Wingdings" panose="05000000000000000000" pitchFamily="2" charset="2"/>
              </a:rPr>
              <a:t> QL is not just “doing math”</a:t>
            </a:r>
            <a:endParaRPr lang="en-US" altLang="en-US"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7443A30-A515-420C-B03B-68FC4AA23CEA}"/>
              </a:ext>
            </a:extLst>
          </p:cNvPr>
          <p:cNvSpPr>
            <a:spLocks noGrp="1" noChangeArrowheads="1"/>
          </p:cNvSpPr>
          <p:nvPr>
            <p:ph type="title"/>
          </p:nvPr>
        </p:nvSpPr>
        <p:spPr>
          <a:xfrm>
            <a:off x="913796" y="609600"/>
            <a:ext cx="9843852" cy="756621"/>
          </a:xfrm>
        </p:spPr>
        <p:txBody>
          <a:bodyPr/>
          <a:lstStyle/>
          <a:p>
            <a:r>
              <a:rPr lang="en-US" altLang="en-US" dirty="0"/>
              <a:t>Ideal  form of QR</a:t>
            </a:r>
          </a:p>
        </p:txBody>
      </p:sp>
      <p:sp>
        <p:nvSpPr>
          <p:cNvPr id="29699" name="Rectangle 3">
            <a:extLst>
              <a:ext uri="{FF2B5EF4-FFF2-40B4-BE49-F238E27FC236}">
                <a16:creationId xmlns:a16="http://schemas.microsoft.com/office/drawing/2014/main" id="{8C522025-83BC-4322-983C-9523CAC82538}"/>
              </a:ext>
            </a:extLst>
          </p:cNvPr>
          <p:cNvSpPr>
            <a:spLocks noGrp="1" noChangeArrowheads="1"/>
          </p:cNvSpPr>
          <p:nvPr>
            <p:ph type="body" idx="1"/>
          </p:nvPr>
        </p:nvSpPr>
        <p:spPr>
          <a:xfrm>
            <a:off x="2209800" y="1600200"/>
            <a:ext cx="8229600" cy="4953000"/>
          </a:xfrm>
        </p:spPr>
        <p:txBody>
          <a:bodyPr>
            <a:normAutofit fontScale="85000" lnSpcReduction="10000"/>
          </a:bodyPr>
          <a:lstStyle/>
          <a:p>
            <a:pPr>
              <a:buFont typeface="Wingdings" panose="05000000000000000000" pitchFamily="2" charset="2"/>
              <a:buNone/>
            </a:pPr>
            <a:r>
              <a:rPr lang="en-US" altLang="en-US" sz="2800" dirty="0"/>
              <a:t>Quantitatively literate citizens need to know more than formulas and equations.  They need a predisposition to see the benefits (and risks) of thinking quantitatively about  issues, and to approach complex problems with confidence in the value of careful reasoning.  Oddly, this is exactly what Gaming does!</a:t>
            </a:r>
          </a:p>
          <a:p>
            <a:pPr>
              <a:buFont typeface="Wingdings" panose="05000000000000000000" pitchFamily="2" charset="2"/>
              <a:buNone/>
            </a:pPr>
            <a:r>
              <a:rPr lang="en-US" altLang="en-US" sz="2800" dirty="0"/>
              <a:t>Quantitative literacy empowers people by giving them tools </a:t>
            </a:r>
            <a:r>
              <a:rPr lang="en-US" altLang="en-US" sz="2800" dirty="0">
                <a:solidFill>
                  <a:srgbClr val="FF0000"/>
                </a:solidFill>
              </a:rPr>
              <a:t>to think for themselves</a:t>
            </a:r>
            <a:r>
              <a:rPr lang="en-US" altLang="en-US" sz="2800" dirty="0"/>
              <a:t>, to ask intelligent questions of experts, and </a:t>
            </a:r>
            <a:r>
              <a:rPr lang="en-US" altLang="en-US" sz="2800" dirty="0">
                <a:solidFill>
                  <a:srgbClr val="FF0000"/>
                </a:solidFill>
              </a:rPr>
              <a:t>to confront authority confidently</a:t>
            </a:r>
            <a:r>
              <a:rPr lang="en-US" altLang="en-US" sz="2800" dirty="0"/>
              <a:t>.  These are skills effectively solve many environmental problems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19F2A11-B418-4976-9DDE-A32291B9D77E}"/>
              </a:ext>
            </a:extLst>
          </p:cNvPr>
          <p:cNvSpPr>
            <a:spLocks noGrp="1" noChangeArrowheads="1"/>
          </p:cNvSpPr>
          <p:nvPr>
            <p:ph type="title"/>
          </p:nvPr>
        </p:nvSpPr>
        <p:spPr>
          <a:xfrm>
            <a:off x="913796" y="609601"/>
            <a:ext cx="9779306" cy="745864"/>
          </a:xfrm>
        </p:spPr>
        <p:txBody>
          <a:bodyPr/>
          <a:lstStyle/>
          <a:p>
            <a:r>
              <a:rPr lang="en-US" altLang="en-US" dirty="0"/>
              <a:t>Objectives</a:t>
            </a:r>
          </a:p>
        </p:txBody>
      </p:sp>
      <p:sp>
        <p:nvSpPr>
          <p:cNvPr id="30723" name="Rectangle 3">
            <a:extLst>
              <a:ext uri="{FF2B5EF4-FFF2-40B4-BE49-F238E27FC236}">
                <a16:creationId xmlns:a16="http://schemas.microsoft.com/office/drawing/2014/main" id="{7905BDDF-3BF5-4449-831D-AF1BB6F9ECCA}"/>
              </a:ext>
            </a:extLst>
          </p:cNvPr>
          <p:cNvSpPr>
            <a:spLocks noGrp="1" noChangeArrowheads="1"/>
          </p:cNvSpPr>
          <p:nvPr>
            <p:ph type="body" idx="1"/>
          </p:nvPr>
        </p:nvSpPr>
        <p:spPr>
          <a:xfrm>
            <a:off x="773946" y="1355465"/>
            <a:ext cx="10353762" cy="3695136"/>
          </a:xfrm>
        </p:spPr>
        <p:txBody>
          <a:bodyPr>
            <a:noAutofit/>
          </a:bodyPr>
          <a:lstStyle/>
          <a:p>
            <a:pPr marL="609600" indent="-609600">
              <a:buFontTx/>
              <a:buAutoNum type="arabicPeriod"/>
            </a:pPr>
            <a:r>
              <a:rPr lang="en-US" altLang="en-US" sz="2800" dirty="0"/>
              <a:t>Understand what data is and how it forms evidence base argumentation. </a:t>
            </a:r>
          </a:p>
          <a:p>
            <a:pPr marL="609600" indent="-609600">
              <a:buFontTx/>
              <a:buAutoNum type="arabicPeriod"/>
            </a:pPr>
            <a:r>
              <a:rPr lang="en-US" altLang="en-US" sz="2800" dirty="0"/>
              <a:t>Visual representation of data that promotes understanding and engagement.  Visualization </a:t>
            </a:r>
            <a:r>
              <a:rPr lang="en-US" altLang="en-US" sz="2800" dirty="0">
                <a:sym typeface="Wingdings" panose="05000000000000000000" pitchFamily="2" charset="2"/>
              </a:rPr>
              <a:t> </a:t>
            </a:r>
            <a:r>
              <a:rPr lang="en-US" altLang="en-US" sz="2800" dirty="0" err="1">
                <a:sym typeface="Wingdings" panose="05000000000000000000" pitchFamily="2" charset="2"/>
              </a:rPr>
              <a:t>VizWall</a:t>
            </a:r>
            <a:endParaRPr lang="en-US" altLang="en-US" sz="2800" dirty="0"/>
          </a:p>
          <a:p>
            <a:pPr marL="609600" indent="-609600">
              <a:buFontTx/>
              <a:buAutoNum type="arabicPeriod"/>
            </a:pPr>
            <a:r>
              <a:rPr lang="en-US" altLang="en-US" sz="2800" dirty="0"/>
              <a:t>Use data/models to better understand the scale of the problem in order to solve problems.</a:t>
            </a:r>
          </a:p>
          <a:p>
            <a:pPr marL="609600" indent="-609600">
              <a:buFontTx/>
              <a:buAutoNum type="arabicPeriod"/>
            </a:pPr>
            <a:r>
              <a:rPr lang="en-US" altLang="en-US" sz="2800" dirty="0"/>
              <a:t>Quantitative understanding of scalability.</a:t>
            </a:r>
          </a:p>
          <a:p>
            <a:pPr marL="609600" indent="-609600">
              <a:buFontTx/>
              <a:buAutoNum type="arabicPeriod"/>
            </a:pPr>
            <a:r>
              <a:rPr lang="en-US" altLang="en-US" sz="2800" dirty="0"/>
              <a:t>Recognize the </a:t>
            </a:r>
            <a:r>
              <a:rPr lang="en-US" altLang="en-US" sz="2800" dirty="0">
                <a:solidFill>
                  <a:srgbClr val="FF0000"/>
                </a:solidFill>
              </a:rPr>
              <a:t>limits </a:t>
            </a:r>
            <a:r>
              <a:rPr lang="en-US" altLang="en-US" sz="2800" dirty="0"/>
              <a:t>of mathematical and statistical models and be able to explain those limitations in context.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DDE3550-2AAE-454E-AFFE-1B7F5892FD6E}"/>
              </a:ext>
            </a:extLst>
          </p:cNvPr>
          <p:cNvSpPr>
            <a:spLocks noGrp="1" noRot="1" noChangeArrowheads="1"/>
          </p:cNvSpPr>
          <p:nvPr>
            <p:ph type="title"/>
          </p:nvPr>
        </p:nvSpPr>
        <p:spPr/>
        <p:txBody>
          <a:bodyPr/>
          <a:lstStyle/>
          <a:p>
            <a:r>
              <a:rPr lang="en-US" altLang="en-US"/>
              <a:t>Better Risk Management</a:t>
            </a:r>
          </a:p>
        </p:txBody>
      </p:sp>
      <p:sp>
        <p:nvSpPr>
          <p:cNvPr id="14339" name="Rectangle 3">
            <a:extLst>
              <a:ext uri="{FF2B5EF4-FFF2-40B4-BE49-F238E27FC236}">
                <a16:creationId xmlns:a16="http://schemas.microsoft.com/office/drawing/2014/main" id="{9283E218-7E95-470B-9021-00630DDEE971}"/>
              </a:ext>
            </a:extLst>
          </p:cNvPr>
          <p:cNvSpPr>
            <a:spLocks noGrp="1" noChangeArrowheads="1"/>
          </p:cNvSpPr>
          <p:nvPr>
            <p:ph type="body" idx="1"/>
          </p:nvPr>
        </p:nvSpPr>
        <p:spPr>
          <a:xfrm>
            <a:off x="2438400" y="1600200"/>
            <a:ext cx="7772400" cy="5029200"/>
          </a:xfrm>
        </p:spPr>
        <p:txBody>
          <a:bodyPr/>
          <a:lstStyle/>
          <a:p>
            <a:r>
              <a:rPr lang="en-US" altLang="en-US" dirty="0"/>
              <a:t>Environmental problem solving (global climate change, renewable energy, etc) often requires choosing </a:t>
            </a:r>
            <a:r>
              <a:rPr lang="en-US" altLang="en-US" dirty="0">
                <a:solidFill>
                  <a:srgbClr val="FF0000"/>
                </a:solidFill>
              </a:rPr>
              <a:t>the least bad alternative.</a:t>
            </a:r>
          </a:p>
          <a:p>
            <a:r>
              <a:rPr lang="en-US" altLang="en-US" dirty="0"/>
              <a:t>Sensibly doing this requires much better risk management skills that currently present and this involves quantitative reasoning</a:t>
            </a:r>
          </a:p>
          <a:p>
            <a:r>
              <a:rPr lang="en-US" altLang="en-US" sz="2800" b="1" dirty="0">
                <a:solidFill>
                  <a:srgbClr val="FF0000"/>
                </a:solidFill>
              </a:rPr>
              <a:t>You live in both an uninformed world and a highly reactive one – information becomes anecdotal and belief has replaced science</a:t>
            </a:r>
          </a:p>
          <a:p>
            <a:pPr>
              <a:buFont typeface="Wingdings" panose="05000000000000000000" pitchFamily="2" charset="2"/>
              <a:buNone/>
            </a:pPr>
            <a:endParaRPr lang="en-US" altLang="en-US" dirty="0"/>
          </a:p>
          <a:p>
            <a:endParaRPr lang="en-US"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26</TotalTime>
  <Words>544</Words>
  <Application>Microsoft Office PowerPoint</Application>
  <PresentationFormat>Widescreen</PresentationFormat>
  <Paragraphs>41</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Bookman Old Style</vt:lpstr>
      <vt:lpstr>Calibri</vt:lpstr>
      <vt:lpstr>Rockwell</vt:lpstr>
      <vt:lpstr>Wingdings</vt:lpstr>
      <vt:lpstr>Damask</vt:lpstr>
      <vt:lpstr>Quantitative REasoning = Don't Be Afraid of Data!  </vt:lpstr>
      <vt:lpstr>PowerPoint Presentation</vt:lpstr>
      <vt:lpstr>Barriers to achieving QL</vt:lpstr>
      <vt:lpstr>Why care about QL?</vt:lpstr>
      <vt:lpstr>Why QL Across the Curriculum?</vt:lpstr>
      <vt:lpstr>Ideal  form of QR</vt:lpstr>
      <vt:lpstr>Objectives</vt:lpstr>
      <vt:lpstr>Better Risk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REasoning = Don't Be Afraid of Data!</dc:title>
  <dc:creator>Greg</dc:creator>
  <cp:lastModifiedBy>Greg</cp:lastModifiedBy>
  <cp:revision>2</cp:revision>
  <dcterms:created xsi:type="dcterms:W3CDTF">2018-09-24T16:01:05Z</dcterms:created>
  <dcterms:modified xsi:type="dcterms:W3CDTF">2018-09-24T16:28:05Z</dcterms:modified>
</cp:coreProperties>
</file>