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6" r:id="rId2"/>
    <p:sldMasterId id="2147483744" r:id="rId3"/>
    <p:sldMasterId id="2147483756" r:id="rId4"/>
  </p:sldMasterIdLst>
  <p:sldIdLst>
    <p:sldId id="256" r:id="rId5"/>
    <p:sldId id="257" r:id="rId6"/>
    <p:sldId id="259" r:id="rId7"/>
    <p:sldId id="258" r:id="rId8"/>
    <p:sldId id="265" r:id="rId9"/>
    <p:sldId id="264" r:id="rId10"/>
    <p:sldId id="263" r:id="rId11"/>
    <p:sldId id="262"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6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B5223C0-85AD-4F33-BC5F-1A5B7A492B74}" type="datetimeFigureOut">
              <a:rPr lang="en-US" smtClean="0"/>
              <a:t>11/27/2018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A7FB0FF-9B90-4099-BCD5-013237472C44}"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B5223C0-85AD-4F33-BC5F-1A5B7A492B74}" type="datetimeFigureOut">
              <a:rPr lang="en-US" smtClean="0"/>
              <a:t>11/27/2018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A7FB0FF-9B90-4099-BCD5-013237472C4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B5223C0-85AD-4F33-BC5F-1A5B7A492B74}" type="datetimeFigureOut">
              <a:rPr lang="en-US" smtClean="0"/>
              <a:t>11/27/2018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A7FB0FF-9B90-4099-BCD5-013237472C4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5223C0-85AD-4F33-BC5F-1A5B7A492B74}"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0FF-9B90-4099-BCD5-013237472C44}"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B5223C0-85AD-4F33-BC5F-1A5B7A492B74}"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0FF-9B90-4099-BCD5-013237472C44}"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B5223C0-85AD-4F33-BC5F-1A5B7A492B74}"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A7FB0FF-9B90-4099-BCD5-013237472C44}"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A7FB0FF-9B90-4099-BCD5-013237472C44}"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A7FB0FF-9B90-4099-BCD5-013237472C44}"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5223C0-85AD-4F33-BC5F-1A5B7A492B74}"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0FF-9B90-4099-BCD5-013237472C44}"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5223C0-85AD-4F33-BC5F-1A5B7A492B74}"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0FF-9B90-4099-BCD5-013237472C44}"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223C0-85AD-4F33-BC5F-1A5B7A492B74}"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A7FB0FF-9B90-4099-BCD5-013237472C4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5223C0-85AD-4F33-BC5F-1A5B7A492B74}"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5223C0-85AD-4F33-BC5F-1A5B7A492B74}"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223C0-85AD-4F33-BC5F-1A5B7A492B74}"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B5223C0-85AD-4F33-BC5F-1A5B7A492B74}" type="datetimeFigureOut">
              <a:rPr lang="en-US" smtClean="0"/>
              <a:t>11/27/2018</a:t>
            </a:fld>
            <a:endParaRPr lang="en-US"/>
          </a:p>
        </p:txBody>
      </p:sp>
      <p:sp>
        <p:nvSpPr>
          <p:cNvPr id="9" name="Slide Number Placeholder 8"/>
          <p:cNvSpPr>
            <a:spLocks noGrp="1"/>
          </p:cNvSpPr>
          <p:nvPr>
            <p:ph type="sldNum" sz="quarter" idx="11"/>
          </p:nvPr>
        </p:nvSpPr>
        <p:spPr/>
        <p:txBody>
          <a:bodyPr/>
          <a:lstStyle/>
          <a:p>
            <a:fld id="{4A7FB0FF-9B90-4099-BCD5-013237472C4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223C0-85AD-4F33-BC5F-1A5B7A492B7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B5223C0-85AD-4F33-BC5F-1A5B7A492B74}"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5223C0-85AD-4F33-BC5F-1A5B7A492B74}"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223C0-85AD-4F33-BC5F-1A5B7A492B74}"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B5223C0-85AD-4F33-BC5F-1A5B7A492B74}" type="datetimeFigureOut">
              <a:rPr lang="en-US" smtClean="0"/>
              <a:t>11/27/2018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A7FB0FF-9B90-4099-BCD5-013237472C4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B5223C0-85AD-4F33-BC5F-1A5B7A492B74}" type="datetimeFigureOut">
              <a:rPr lang="en-US" smtClean="0"/>
              <a:t>11/27/2018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A7FB0FF-9B90-4099-BCD5-013237472C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B5223C0-85AD-4F33-BC5F-1A5B7A492B74}" type="datetimeFigureOut">
              <a:rPr lang="en-US" smtClean="0"/>
              <a:t>11/27/2018</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A7FB0FF-9B90-4099-BCD5-013237472C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A7FB0FF-9B90-4099-BCD5-013237472C4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B5223C0-85AD-4F33-BC5F-1A5B7A492B74}" type="datetimeFigureOut">
              <a:rPr lang="en-US" smtClean="0"/>
              <a:t>11/27/2018</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Resistance to Cultural Change</a:t>
            </a:r>
            <a:endParaRPr lang="en-US" dirty="0"/>
          </a:p>
        </p:txBody>
      </p:sp>
      <p:sp>
        <p:nvSpPr>
          <p:cNvPr id="3" name="Subtitle 2"/>
          <p:cNvSpPr>
            <a:spLocks noGrp="1"/>
          </p:cNvSpPr>
          <p:nvPr>
            <p:ph type="subTitle" idx="1"/>
          </p:nvPr>
        </p:nvSpPr>
        <p:spPr/>
        <p:txBody>
          <a:bodyPr/>
          <a:lstStyle/>
          <a:p>
            <a:r>
              <a:rPr lang="en-US" dirty="0" smtClean="0"/>
              <a:t>Is Profound!</a:t>
            </a:r>
            <a:endParaRPr lang="en-US" dirty="0"/>
          </a:p>
        </p:txBody>
      </p:sp>
    </p:spTree>
    <p:extLst>
      <p:ext uri="{BB962C8B-B14F-4D97-AF65-F5344CB8AC3E}">
        <p14:creationId xmlns:p14="http://schemas.microsoft.com/office/powerpoint/2010/main" val="2007049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world analogy</a:t>
            </a:r>
            <a:endParaRPr lang="en-US" dirty="0"/>
          </a:p>
        </p:txBody>
      </p:sp>
      <p:sp>
        <p:nvSpPr>
          <p:cNvPr id="3" name="Content Placeholder 2"/>
          <p:cNvSpPr>
            <a:spLocks noGrp="1"/>
          </p:cNvSpPr>
          <p:nvPr>
            <p:ph idx="1"/>
          </p:nvPr>
        </p:nvSpPr>
        <p:spPr/>
        <p:txBody>
          <a:bodyPr>
            <a:normAutofit/>
          </a:bodyPr>
          <a:lstStyle/>
          <a:p>
            <a:pPr marL="0" indent="0">
              <a:buNone/>
            </a:pPr>
            <a:r>
              <a:rPr lang="en-US" b="1" dirty="0"/>
              <a:t>The </a:t>
            </a:r>
            <a:r>
              <a:rPr lang="en-US" b="1" dirty="0" smtClean="0"/>
              <a:t>7 </a:t>
            </a:r>
            <a:r>
              <a:rPr lang="en-US" b="1" dirty="0"/>
              <a:t>reasons </a:t>
            </a:r>
            <a:r>
              <a:rPr lang="en-US" b="1" dirty="0" smtClean="0"/>
              <a:t>that (business) </a:t>
            </a:r>
            <a:r>
              <a:rPr lang="en-US" b="1" dirty="0"/>
              <a:t>culture resists change </a:t>
            </a:r>
            <a:br>
              <a:rPr lang="en-US" b="1" dirty="0"/>
            </a:br>
            <a:endParaRPr lang="en-US" b="1" dirty="0" smtClean="0"/>
          </a:p>
          <a:p>
            <a:pPr marL="514350" indent="-514350">
              <a:buFont typeface="+mj-lt"/>
              <a:buAutoNum type="arabicPeriod"/>
            </a:pPr>
            <a:r>
              <a:rPr lang="en-US" b="1" dirty="0" smtClean="0"/>
              <a:t>There </a:t>
            </a:r>
            <a:r>
              <a:rPr lang="en-US" b="1" dirty="0"/>
              <a:t>isn't any real need for the change</a:t>
            </a:r>
          </a:p>
          <a:p>
            <a:pPr marL="514350" indent="-514350">
              <a:buFont typeface="+mj-lt"/>
              <a:buAutoNum type="arabicPeriod"/>
            </a:pPr>
            <a:r>
              <a:rPr lang="en-US" b="1" dirty="0"/>
              <a:t>The change is going to make it harder for them to meet their needs</a:t>
            </a:r>
          </a:p>
          <a:p>
            <a:pPr marL="514350" indent="-514350">
              <a:buFont typeface="+mj-lt"/>
              <a:buAutoNum type="arabicPeriod"/>
            </a:pPr>
            <a:r>
              <a:rPr lang="en-US" b="1" dirty="0"/>
              <a:t>The risks seem to outweigh the benefits</a:t>
            </a:r>
          </a:p>
          <a:p>
            <a:pPr marL="514350" indent="-514350">
              <a:buFont typeface="+mj-lt"/>
              <a:buAutoNum type="arabicPeriod"/>
            </a:pPr>
            <a:r>
              <a:rPr lang="en-US" b="1" dirty="0"/>
              <a:t>They don't think they have the ability to make the change</a:t>
            </a:r>
          </a:p>
          <a:p>
            <a:pPr marL="514350" indent="-514350">
              <a:buFont typeface="+mj-lt"/>
              <a:buAutoNum type="arabicPeriod"/>
            </a:pPr>
            <a:r>
              <a:rPr lang="en-US" b="1" dirty="0"/>
              <a:t>They believe the change will fail</a:t>
            </a:r>
          </a:p>
          <a:p>
            <a:pPr marL="514350" indent="-514350">
              <a:buFont typeface="+mj-lt"/>
              <a:buAutoNum type="arabicPeriod"/>
            </a:pPr>
            <a:r>
              <a:rPr lang="en-US" b="1" dirty="0"/>
              <a:t>Change process is being handled improperly by management</a:t>
            </a:r>
          </a:p>
          <a:p>
            <a:pPr marL="514350" indent="-514350">
              <a:buFont typeface="+mj-lt"/>
              <a:buAutoNum type="arabicPeriod"/>
            </a:pPr>
            <a:r>
              <a:rPr lang="en-US" b="1" dirty="0"/>
              <a:t>The change is inconsistent with their values</a:t>
            </a:r>
          </a:p>
          <a:p>
            <a:endParaRPr lang="en-US" dirty="0"/>
          </a:p>
        </p:txBody>
      </p:sp>
    </p:spTree>
    <p:extLst>
      <p:ext uri="{BB962C8B-B14F-4D97-AF65-F5344CB8AC3E}">
        <p14:creationId xmlns:p14="http://schemas.microsoft.com/office/powerpoint/2010/main" val="3337579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  There isn’t any real need for change</a:t>
            </a:r>
            <a:endParaRPr lang="en-US" dirty="0"/>
          </a:p>
        </p:txBody>
      </p:sp>
      <p:sp>
        <p:nvSpPr>
          <p:cNvPr id="2" name="Title 1"/>
          <p:cNvSpPr>
            <a:spLocks noGrp="1"/>
          </p:cNvSpPr>
          <p:nvPr>
            <p:ph type="title"/>
          </p:nvPr>
        </p:nvSpPr>
        <p:spPr/>
        <p:txBody>
          <a:bodyPr>
            <a:normAutofit fontScale="90000"/>
          </a:bodyPr>
          <a:lstStyle/>
          <a:p>
            <a:pPr algn="l"/>
            <a:r>
              <a:rPr lang="en-US" sz="3200" dirty="0" smtClean="0"/>
              <a:t>Mapping on to changing our cultural consumption habits</a:t>
            </a:r>
            <a:endParaRPr lang="en-US" sz="3200" dirty="0"/>
          </a:p>
        </p:txBody>
      </p:sp>
      <p:sp>
        <p:nvSpPr>
          <p:cNvPr id="4" name="TextBox 3"/>
          <p:cNvSpPr txBox="1"/>
          <p:nvPr/>
        </p:nvSpPr>
        <p:spPr>
          <a:xfrm>
            <a:off x="914400" y="2819400"/>
            <a:ext cx="6934200" cy="2677656"/>
          </a:xfrm>
          <a:prstGeom prst="rect">
            <a:avLst/>
          </a:prstGeom>
          <a:noFill/>
        </p:spPr>
        <p:txBody>
          <a:bodyPr wrap="square" rtlCol="0">
            <a:spAutoFit/>
          </a:bodyPr>
          <a:lstStyle/>
          <a:p>
            <a:r>
              <a:rPr lang="en-US" sz="2800" dirty="0" smtClean="0">
                <a:solidFill>
                  <a:srgbClr val="FF0000"/>
                </a:solidFill>
                <a:latin typeface="Arial Black" panose="020B0A04020102020204" pitchFamily="34" charset="0"/>
              </a:rPr>
              <a:t>There is no evidence that suggests our current consumption habits are damaging in any way;  consumption produces a better standard of living – why change that?</a:t>
            </a:r>
            <a:r>
              <a:rPr lang="en-US" dirty="0" smtClean="0"/>
              <a:t>  </a:t>
            </a:r>
            <a:endParaRPr lang="en-US" dirty="0"/>
          </a:p>
        </p:txBody>
      </p:sp>
    </p:spTree>
    <p:extLst>
      <p:ext uri="{BB962C8B-B14F-4D97-AF65-F5344CB8AC3E}">
        <p14:creationId xmlns:p14="http://schemas.microsoft.com/office/powerpoint/2010/main" val="233507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normAutofit fontScale="90000"/>
          </a:bodyPr>
          <a:lstStyle/>
          <a:p>
            <a:r>
              <a:rPr lang="en-US" dirty="0" smtClean="0"/>
              <a:t>2.  The change is going to make it harder for them to meet their needs</a:t>
            </a:r>
            <a:endParaRPr lang="en-US" dirty="0"/>
          </a:p>
        </p:txBody>
      </p:sp>
      <p:sp>
        <p:nvSpPr>
          <p:cNvPr id="4" name="TextBox 3"/>
          <p:cNvSpPr txBox="1"/>
          <p:nvPr/>
        </p:nvSpPr>
        <p:spPr>
          <a:xfrm>
            <a:off x="1447800" y="2895600"/>
            <a:ext cx="6705600" cy="2677656"/>
          </a:xfrm>
          <a:prstGeom prst="rect">
            <a:avLst/>
          </a:prstGeom>
          <a:noFill/>
        </p:spPr>
        <p:txBody>
          <a:bodyPr wrap="square" rtlCol="0">
            <a:spAutoFit/>
          </a:bodyPr>
          <a:lstStyle/>
          <a:p>
            <a:r>
              <a:rPr lang="en-US" sz="2800" dirty="0" smtClean="0"/>
              <a:t>Reducing consumption and consumption fossil fuel based energy is too hard to do and will significantly compromise my current lifestyle.  Furthermore, since there is not evidence that compels me to make such a change, Fuck it </a:t>
            </a:r>
            <a:r>
              <a:rPr lang="en-US" dirty="0" smtClean="0"/>
              <a:t>…</a:t>
            </a:r>
            <a:endParaRPr lang="en-US" dirty="0"/>
          </a:p>
        </p:txBody>
      </p:sp>
    </p:spTree>
    <p:extLst>
      <p:ext uri="{BB962C8B-B14F-4D97-AF65-F5344CB8AC3E}">
        <p14:creationId xmlns:p14="http://schemas.microsoft.com/office/powerpoint/2010/main" val="163367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a:xfrm>
            <a:off x="435685" y="274638"/>
            <a:ext cx="8229600" cy="1143000"/>
          </a:xfrm>
        </p:spPr>
        <p:txBody>
          <a:bodyPr>
            <a:normAutofit fontScale="90000"/>
          </a:bodyPr>
          <a:lstStyle/>
          <a:p>
            <a:r>
              <a:rPr lang="en-US" sz="4000" dirty="0" smtClean="0"/>
              <a:t>3. </a:t>
            </a:r>
            <a:r>
              <a:rPr lang="en-US" sz="4000" b="1" dirty="0"/>
              <a:t>The risks seem to outweigh the benefits</a:t>
            </a:r>
            <a:r>
              <a:rPr lang="en-US" b="1" dirty="0"/>
              <a:t/>
            </a:r>
            <a:br>
              <a:rPr lang="en-US" b="1" dirty="0"/>
            </a:br>
            <a:endParaRPr lang="en-US" dirty="0"/>
          </a:p>
        </p:txBody>
      </p:sp>
      <p:sp>
        <p:nvSpPr>
          <p:cNvPr id="4" name="TextBox 3"/>
          <p:cNvSpPr txBox="1"/>
          <p:nvPr/>
        </p:nvSpPr>
        <p:spPr>
          <a:xfrm>
            <a:off x="1524000" y="2492188"/>
            <a:ext cx="5867400" cy="2062103"/>
          </a:xfrm>
          <a:prstGeom prst="rect">
            <a:avLst/>
          </a:prstGeom>
          <a:noFill/>
        </p:spPr>
        <p:txBody>
          <a:bodyPr wrap="square" rtlCol="0">
            <a:spAutoFit/>
          </a:bodyPr>
          <a:lstStyle/>
          <a:p>
            <a:r>
              <a:rPr lang="en-US" sz="3200" b="1" dirty="0"/>
              <a:t>My short term economic security is far more important than long term benefit for the planetary ecosystem</a:t>
            </a:r>
            <a:endParaRPr lang="en-US" sz="3200" dirty="0"/>
          </a:p>
        </p:txBody>
      </p:sp>
    </p:spTree>
    <p:extLst>
      <p:ext uri="{BB962C8B-B14F-4D97-AF65-F5344CB8AC3E}">
        <p14:creationId xmlns:p14="http://schemas.microsoft.com/office/powerpoint/2010/main" val="411125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a:xfrm>
            <a:off x="304800" y="1143000"/>
            <a:ext cx="8229600" cy="1143000"/>
          </a:xfrm>
        </p:spPr>
        <p:txBody>
          <a:bodyPr>
            <a:normAutofit fontScale="90000"/>
          </a:bodyPr>
          <a:lstStyle/>
          <a:p>
            <a:pPr algn="l"/>
            <a:r>
              <a:rPr lang="en-US" sz="3600" b="1" dirty="0" smtClean="0"/>
              <a:t>4. They </a:t>
            </a:r>
            <a:r>
              <a:rPr lang="en-US" sz="3600" b="1" dirty="0"/>
              <a:t>don't think they have the ability to make the change</a:t>
            </a:r>
            <a:r>
              <a:rPr lang="en-US" b="1" dirty="0"/>
              <a:t/>
            </a:r>
            <a:br>
              <a:rPr lang="en-US" b="1" dirty="0"/>
            </a:br>
            <a:endParaRPr lang="en-US" dirty="0"/>
          </a:p>
        </p:txBody>
      </p:sp>
      <p:sp>
        <p:nvSpPr>
          <p:cNvPr id="4" name="TextBox 3"/>
          <p:cNvSpPr txBox="1"/>
          <p:nvPr/>
        </p:nvSpPr>
        <p:spPr>
          <a:xfrm>
            <a:off x="2057400" y="2286000"/>
            <a:ext cx="5334000" cy="1569660"/>
          </a:xfrm>
          <a:prstGeom prst="rect">
            <a:avLst/>
          </a:prstGeom>
          <a:noFill/>
        </p:spPr>
        <p:txBody>
          <a:bodyPr wrap="square" rtlCol="0">
            <a:spAutoFit/>
          </a:bodyPr>
          <a:lstStyle/>
          <a:p>
            <a:r>
              <a:rPr lang="en-US" sz="3200" b="1" dirty="0"/>
              <a:t>I am an individual, what can I </a:t>
            </a:r>
            <a:r>
              <a:rPr lang="en-US" sz="3200" b="1" dirty="0" smtClean="0"/>
              <a:t>do that will actually make any impact</a:t>
            </a:r>
            <a:r>
              <a:rPr lang="en-US" b="1" dirty="0" smtClean="0"/>
              <a:t>?</a:t>
            </a:r>
            <a:endParaRPr lang="en-US" dirty="0"/>
          </a:p>
        </p:txBody>
      </p:sp>
    </p:spTree>
    <p:extLst>
      <p:ext uri="{BB962C8B-B14F-4D97-AF65-F5344CB8AC3E}">
        <p14:creationId xmlns:p14="http://schemas.microsoft.com/office/powerpoint/2010/main" val="411896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b="1" dirty="0" smtClean="0"/>
              <a:t>5</a:t>
            </a:r>
            <a:r>
              <a:rPr lang="en-US" sz="3600" b="1" dirty="0" smtClean="0"/>
              <a:t>. They </a:t>
            </a:r>
            <a:r>
              <a:rPr lang="en-US" sz="3600" b="1" dirty="0"/>
              <a:t>believe the change will fail</a:t>
            </a:r>
            <a:endParaRPr lang="en-US" sz="3600" dirty="0"/>
          </a:p>
        </p:txBody>
      </p:sp>
      <p:sp>
        <p:nvSpPr>
          <p:cNvPr id="4" name="TextBox 3"/>
          <p:cNvSpPr txBox="1"/>
          <p:nvPr/>
        </p:nvSpPr>
        <p:spPr>
          <a:xfrm>
            <a:off x="1371600" y="2590800"/>
            <a:ext cx="6477000" cy="3046988"/>
          </a:xfrm>
          <a:prstGeom prst="rect">
            <a:avLst/>
          </a:prstGeom>
          <a:noFill/>
        </p:spPr>
        <p:txBody>
          <a:bodyPr wrap="square" rtlCol="0">
            <a:spAutoFit/>
          </a:bodyPr>
          <a:lstStyle/>
          <a:p>
            <a:r>
              <a:rPr lang="en-US" sz="3200" dirty="0" smtClean="0"/>
              <a:t>Since there is no evidence that changing our consumption habits will have any positive effect then any such mandate to change will surely fail and have significant negative consequences.</a:t>
            </a:r>
            <a:endParaRPr lang="en-US" sz="3200" dirty="0"/>
          </a:p>
        </p:txBody>
      </p:sp>
    </p:spTree>
    <p:extLst>
      <p:ext uri="{BB962C8B-B14F-4D97-AF65-F5344CB8AC3E}">
        <p14:creationId xmlns:p14="http://schemas.microsoft.com/office/powerpoint/2010/main" val="2037134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normAutofit fontScale="90000"/>
          </a:bodyPr>
          <a:lstStyle/>
          <a:p>
            <a:pPr algn="l"/>
            <a:r>
              <a:rPr lang="en-US" sz="3600" b="1" dirty="0" smtClean="0"/>
              <a:t>6. Change </a:t>
            </a:r>
            <a:r>
              <a:rPr lang="en-US" sz="3600" b="1" dirty="0"/>
              <a:t>process is being handled improperly by management</a:t>
            </a:r>
            <a:r>
              <a:rPr lang="en-US" b="1" dirty="0"/>
              <a:t/>
            </a:r>
            <a:br>
              <a:rPr lang="en-US" b="1" dirty="0"/>
            </a:br>
            <a:endParaRPr lang="en-US" dirty="0"/>
          </a:p>
        </p:txBody>
      </p:sp>
      <p:sp>
        <p:nvSpPr>
          <p:cNvPr id="4" name="TextBox 3"/>
          <p:cNvSpPr txBox="1"/>
          <p:nvPr/>
        </p:nvSpPr>
        <p:spPr>
          <a:xfrm>
            <a:off x="1675504" y="2362200"/>
            <a:ext cx="6477896" cy="3539430"/>
          </a:xfrm>
          <a:prstGeom prst="rect">
            <a:avLst/>
          </a:prstGeom>
          <a:noFill/>
        </p:spPr>
        <p:txBody>
          <a:bodyPr wrap="square" rtlCol="0">
            <a:spAutoFit/>
          </a:bodyPr>
          <a:lstStyle/>
          <a:p>
            <a:r>
              <a:rPr lang="en-US" sz="2800" b="1" dirty="0">
                <a:solidFill>
                  <a:srgbClr val="FF0000"/>
                </a:solidFill>
              </a:rPr>
              <a:t>We don't trust our government to make a fair set of </a:t>
            </a:r>
            <a:r>
              <a:rPr lang="en-US" sz="2800" b="1" dirty="0" smtClean="0">
                <a:solidFill>
                  <a:srgbClr val="FF0000"/>
                </a:solidFill>
              </a:rPr>
              <a:t>regulations.  We don’t trust scientific advisors to the government to be unbiased.  All policy recommendations serve only self-interests.  </a:t>
            </a:r>
            <a:r>
              <a:rPr lang="en-US" sz="2800" b="1" dirty="0" smtClean="0">
                <a:solidFill>
                  <a:srgbClr val="FF0000"/>
                </a:solidFill>
              </a:rPr>
              <a:t>No one cares about the “greater good”.</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Tree>
    <p:extLst>
      <p:ext uri="{BB962C8B-B14F-4D97-AF65-F5344CB8AC3E}">
        <p14:creationId xmlns:p14="http://schemas.microsoft.com/office/powerpoint/2010/main" val="387618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noAutofit/>
          </a:bodyPr>
          <a:lstStyle/>
          <a:p>
            <a:pPr algn="l"/>
            <a:r>
              <a:rPr lang="en-US" sz="3200" b="1" dirty="0" smtClean="0"/>
              <a:t>7. The </a:t>
            </a:r>
            <a:r>
              <a:rPr lang="en-US" sz="3200" b="1" dirty="0"/>
              <a:t>change is inconsistent with their values</a:t>
            </a:r>
          </a:p>
        </p:txBody>
      </p:sp>
      <p:sp>
        <p:nvSpPr>
          <p:cNvPr id="5" name="TextBox 4"/>
          <p:cNvSpPr txBox="1"/>
          <p:nvPr/>
        </p:nvSpPr>
        <p:spPr>
          <a:xfrm>
            <a:off x="1447800" y="2667000"/>
            <a:ext cx="5715000" cy="3416320"/>
          </a:xfrm>
          <a:prstGeom prst="rect">
            <a:avLst/>
          </a:prstGeom>
          <a:noFill/>
        </p:spPr>
        <p:txBody>
          <a:bodyPr wrap="square" rtlCol="0">
            <a:spAutoFit/>
          </a:bodyPr>
          <a:lstStyle/>
          <a:p>
            <a:r>
              <a:rPr lang="en-US" sz="2400" b="1" dirty="0" smtClean="0"/>
              <a:t>Of course it is!</a:t>
            </a:r>
          </a:p>
          <a:p>
            <a:endParaRPr lang="en-US" sz="2400" b="1" dirty="0"/>
          </a:p>
          <a:p>
            <a:r>
              <a:rPr lang="en-US" sz="2400" b="1" dirty="0" smtClean="0"/>
              <a:t>We </a:t>
            </a:r>
            <a:r>
              <a:rPr lang="en-US" sz="2400" b="1" dirty="0"/>
              <a:t>are not part of nature; we control nature; nature does not control </a:t>
            </a:r>
            <a:r>
              <a:rPr lang="en-US" sz="2400" b="1" dirty="0" smtClean="0"/>
              <a:t>us.  We are not in partnership with nature.   The Aboriginal world view is bullshit.   The perfect, precise, logical, and ordered view of the Universe is correct and Humans are Special.</a:t>
            </a:r>
            <a:endParaRPr lang="en-US" sz="2400" dirty="0"/>
          </a:p>
        </p:txBody>
      </p:sp>
    </p:spTree>
    <p:extLst>
      <p:ext uri="{BB962C8B-B14F-4D97-AF65-F5344CB8AC3E}">
        <p14:creationId xmlns:p14="http://schemas.microsoft.com/office/powerpoint/2010/main" val="352827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4.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TotalTime>
  <Words>331</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4</vt:i4>
      </vt:variant>
      <vt:variant>
        <vt:lpstr>Slide Titles</vt:lpstr>
      </vt:variant>
      <vt:variant>
        <vt:i4>9</vt:i4>
      </vt:variant>
    </vt:vector>
  </HeadingPairs>
  <TitlesOfParts>
    <vt:vector size="13" baseType="lpstr">
      <vt:lpstr>Apex</vt:lpstr>
      <vt:lpstr>Grid</vt:lpstr>
      <vt:lpstr>Hardcover</vt:lpstr>
      <vt:lpstr>1_Adjacency</vt:lpstr>
      <vt:lpstr>Resistance to Cultural Change</vt:lpstr>
      <vt:lpstr>Business world analogy</vt:lpstr>
      <vt:lpstr>Mapping on to changing our cultural consumption habits</vt:lpstr>
      <vt:lpstr>2.  The change is going to make it harder for them to meet their needs</vt:lpstr>
      <vt:lpstr>3. The risks seem to outweigh the benefits </vt:lpstr>
      <vt:lpstr>4. They don't think they have the ability to make the change </vt:lpstr>
      <vt:lpstr>5. They believe the change will fail</vt:lpstr>
      <vt:lpstr>6. Change process is being handled improperly by management </vt:lpstr>
      <vt:lpstr>7. The change is inconsistent with their values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Resistance to Cultural Change</dc:title>
  <dc:creator>Dr. Nuts</dc:creator>
  <cp:lastModifiedBy>Greg</cp:lastModifiedBy>
  <cp:revision>5</cp:revision>
  <dcterms:created xsi:type="dcterms:W3CDTF">2015-03-11T17:13:40Z</dcterms:created>
  <dcterms:modified xsi:type="dcterms:W3CDTF">2018-11-27T20:32:54Z</dcterms:modified>
</cp:coreProperties>
</file>