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72" r:id="rId2"/>
    <p:sldMasterId id="2147483676" r:id="rId3"/>
    <p:sldMasterId id="2147484502" r:id="rId4"/>
  </p:sldMasterIdLst>
  <p:notesMasterIdLst>
    <p:notesMasterId r:id="rId12"/>
  </p:notesMasterIdLst>
  <p:sldIdLst>
    <p:sldId id="293" r:id="rId5"/>
    <p:sldId id="260" r:id="rId6"/>
    <p:sldId id="265" r:id="rId7"/>
    <p:sldId id="292" r:id="rId8"/>
    <p:sldId id="300" r:id="rId9"/>
    <p:sldId id="302" r:id="rId10"/>
    <p:sldId id="30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2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B4ACF-4E7F-4FB2-B017-FA7180DDE4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C5F877-05F7-45C7-AA91-4A31575F08FD}">
      <dgm:prSet/>
      <dgm:spPr/>
      <dgm:t>
        <a:bodyPr/>
        <a:lstStyle/>
        <a:p>
          <a:pPr rtl="0"/>
          <a:r>
            <a:rPr lang="en-US" dirty="0" smtClean="0"/>
            <a:t>This is driven entirely by consumption</a:t>
          </a:r>
          <a:endParaRPr lang="en-US" dirty="0"/>
        </a:p>
      </dgm:t>
    </dgm:pt>
    <dgm:pt modelId="{66DE4BAE-917A-4EAC-BADF-03E31B4AE078}" type="parTrans" cxnId="{9B6D9CFD-C340-4E28-BF5A-1C5C40D77157}">
      <dgm:prSet/>
      <dgm:spPr/>
      <dgm:t>
        <a:bodyPr/>
        <a:lstStyle/>
        <a:p>
          <a:endParaRPr lang="en-US"/>
        </a:p>
      </dgm:t>
    </dgm:pt>
    <dgm:pt modelId="{57DF6167-3601-4E3B-8126-6C67417AAE1C}" type="sibTrans" cxnId="{9B6D9CFD-C340-4E28-BF5A-1C5C40D77157}">
      <dgm:prSet/>
      <dgm:spPr/>
      <dgm:t>
        <a:bodyPr/>
        <a:lstStyle/>
        <a:p>
          <a:endParaRPr lang="en-US"/>
        </a:p>
      </dgm:t>
    </dgm:pt>
    <dgm:pt modelId="{892B1584-AB26-49CB-B783-45576E0D399C}" type="pres">
      <dgm:prSet presAssocID="{979B4ACF-4E7F-4FB2-B017-FA7180DDE459}" presName="linear" presStyleCnt="0">
        <dgm:presLayoutVars>
          <dgm:animLvl val="lvl"/>
          <dgm:resizeHandles val="exact"/>
        </dgm:presLayoutVars>
      </dgm:prSet>
      <dgm:spPr/>
    </dgm:pt>
    <dgm:pt modelId="{B614A5FF-9547-4FC9-8D82-6CC7C7C57B4A}" type="pres">
      <dgm:prSet presAssocID="{11C5F877-05F7-45C7-AA91-4A31575F08F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2D0C327-BE99-4559-99E3-FFBCDC480246}" type="presOf" srcId="{979B4ACF-4E7F-4FB2-B017-FA7180DDE459}" destId="{892B1584-AB26-49CB-B783-45576E0D399C}" srcOrd="0" destOrd="0" presId="urn:microsoft.com/office/officeart/2005/8/layout/vList2"/>
    <dgm:cxn modelId="{9B6D9CFD-C340-4E28-BF5A-1C5C40D77157}" srcId="{979B4ACF-4E7F-4FB2-B017-FA7180DDE459}" destId="{11C5F877-05F7-45C7-AA91-4A31575F08FD}" srcOrd="0" destOrd="0" parTransId="{66DE4BAE-917A-4EAC-BADF-03E31B4AE078}" sibTransId="{57DF6167-3601-4E3B-8126-6C67417AAE1C}"/>
    <dgm:cxn modelId="{9169855C-3505-44C6-8797-14F5671B26EC}" type="presOf" srcId="{11C5F877-05F7-45C7-AA91-4A31575F08FD}" destId="{B614A5FF-9547-4FC9-8D82-6CC7C7C57B4A}" srcOrd="0" destOrd="0" presId="urn:microsoft.com/office/officeart/2005/8/layout/vList2"/>
    <dgm:cxn modelId="{05599F10-01E6-477B-B5D5-BD2BD5781BE7}" type="presParOf" srcId="{892B1584-AB26-49CB-B783-45576E0D399C}" destId="{B614A5FF-9547-4FC9-8D82-6CC7C7C57B4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4A5FF-9547-4FC9-8D82-6CC7C7C57B4A}">
      <dsp:nvSpPr>
        <dsp:cNvPr id="0" name=""/>
        <dsp:cNvSpPr/>
      </dsp:nvSpPr>
      <dsp:spPr>
        <a:xfrm>
          <a:off x="0" y="9166"/>
          <a:ext cx="388620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This is driven entirely by consumption</a:t>
          </a:r>
          <a:endParaRPr lang="en-US" sz="1500" kern="1200" dirty="0"/>
        </a:p>
      </dsp:txBody>
      <dsp:txXfrm>
        <a:off x="17134" y="26300"/>
        <a:ext cx="3851932" cy="316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7234E80-C2B3-4300-B940-2FFD3709C718}" type="datetimeFigureOut">
              <a:rPr lang="en-US"/>
              <a:pPr>
                <a:defRPr/>
              </a:pPr>
              <a:t>6/2/2014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CBCB63-9265-4C7D-81D7-386AF4E6A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05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6452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06AE1-B532-4FD3-9258-AF186D3B9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7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7302-EF70-4BD9-B913-85834F268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4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58BBA-4764-4C3E-8C34-FF98457AB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6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0F71F-151E-46DF-AFA6-88B2DC0B8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50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B7E24-0D5F-4778-AE59-382285AC6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3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43065-741D-4A6E-A4E4-C12F2142B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33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111A5-9D20-4745-8569-C305E58CC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7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E97DE-3C3D-4DB7-BF24-1E03CFACC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78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9276D-412D-455E-8E77-824A90077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28E46-D87A-4A5C-9D36-56691DE52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2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8202F-8192-4E89-B3FF-31D2955E8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2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2C869-2BD6-465E-AE85-4B09DF0D2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63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53716-2822-4194-8287-C198D31F3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24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6EB77-F446-433E-9829-BF0FBEECC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94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48D3D-2C00-49E3-8882-DEF4358B5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49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013 h 2182"/>
                <a:gd name="T4" fmla="*/ 7284 w 4897"/>
                <a:gd name="T5" fmla="*/ 1013 h 2182"/>
                <a:gd name="T6" fmla="*/ 7284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351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51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3EE65-6031-470E-90A4-2BBF1FC27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986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14D01-A9E4-45F0-A85F-4E65358B2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92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B883A-89B0-4BA8-B127-9AEC8EA6A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37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84C90-8A7D-4043-A3C3-3B9BA5E50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532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7E8C9-4C74-44DC-B206-569241694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607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B8A0A-5514-418F-BF1D-D9C1E49F4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590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415A9-310A-49A5-ACB0-74B5785AD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5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527BF-4CA5-4FEC-A5E5-45E56A2A2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173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FF0F3-39F0-4A16-898B-3509C291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08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35768-C5A3-4F2E-A398-B12F0D83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834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B3F9-1F16-4235-83B3-FE6C3C94F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763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31854-6432-415D-AE67-D8E7AECBB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605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F4609-F0D3-4D15-8D26-72DE238411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4E4A5-66B2-4205-8E51-A4942B6506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806E15D6-79B3-4DEE-B1EA-B310516521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68280E-BA16-45D1-8CA1-0CBCD9158B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3ECD4C-AB0B-48F1-9536-3C2F8261BB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B12AC-DEFB-4A55-845D-CF129E6F2E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52078-11AC-4D01-9274-A80F92E45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588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4E53C-FB47-4367-A286-CD3FC3AB92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85160-F676-43E2-89EC-75DF7DB4B8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0FEE40-1F85-409C-9F44-F145771480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C2FA6-B382-4FC6-8359-7C939E98A3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CF3BE-6615-4BFE-9C58-7374B56E2F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3418D-515A-4AE7-803F-44C40DDFC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8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7C1F1-E50E-49B5-8F4F-6C2755894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6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C021B-9680-4508-A3EF-900E0494F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6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B2884-54AF-4A7B-B21C-2B7F43280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4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45AF4-056A-4D67-9F64-CED55EA80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4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349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9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9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60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61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62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6349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50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50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50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CE19FDB-4BB9-4DA5-93C7-6E0429806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95" r:id="rId1"/>
    <p:sldLayoutId id="2147484402" r:id="rId2"/>
    <p:sldLayoutId id="2147484403" r:id="rId3"/>
    <p:sldLayoutId id="2147484404" r:id="rId4"/>
    <p:sldLayoutId id="2147484405" r:id="rId5"/>
    <p:sldLayoutId id="2147484406" r:id="rId6"/>
    <p:sldLayoutId id="2147484407" r:id="rId7"/>
    <p:sldLayoutId id="2147484408" r:id="rId8"/>
    <p:sldLayoutId id="2147484409" r:id="rId9"/>
    <p:sldLayoutId id="2147484410" r:id="rId10"/>
    <p:sldLayoutId id="214748441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C27B5513-2734-4F32-B2D6-9394FAE91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42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8200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0 h 2182"/>
                <a:gd name="T4" fmla="*/ 7284 w 4897"/>
                <a:gd name="T5" fmla="*/ 160 h 2182"/>
                <a:gd name="T6" fmla="*/ 7284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44 h 2182"/>
                <a:gd name="T4" fmla="*/ 7284 w 4897"/>
                <a:gd name="T5" fmla="*/ 144 h 2182"/>
                <a:gd name="T6" fmla="*/ 7284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41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41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41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41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34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7023DF07-5792-43CB-9D6F-DBC463488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41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41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00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CE19FDB-4BB9-4DA5-93C7-6E0429806F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03" r:id="rId1"/>
    <p:sldLayoutId id="2147484504" r:id="rId2"/>
    <p:sldLayoutId id="2147484505" r:id="rId3"/>
    <p:sldLayoutId id="2147484506" r:id="rId4"/>
    <p:sldLayoutId id="2147484507" r:id="rId5"/>
    <p:sldLayoutId id="2147484508" r:id="rId6"/>
    <p:sldLayoutId id="2147484509" r:id="rId7"/>
    <p:sldLayoutId id="2147484510" r:id="rId8"/>
    <p:sldLayoutId id="2147484511" r:id="rId9"/>
    <p:sldLayoutId id="2147484512" r:id="rId10"/>
    <p:sldLayoutId id="21474845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youtube.com/watch?v=k1KsFDLZ3B4" TargetMode="Externa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://www.youtube.com/watch?v=uWSxzjyMNpU" TargetMode="Externa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49363"/>
            <a:ext cx="8229600" cy="550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66800" y="1447800"/>
            <a:ext cx="1143000" cy="20574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2200" y="2362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2971800" y="22098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itchFamily="34" charset="0"/>
              </a:rPr>
              <a:t>Post WW II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19200" y="3200400"/>
            <a:ext cx="2286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57400" y="3124200"/>
            <a:ext cx="20574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05000" y="3276600"/>
            <a:ext cx="19050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524000" y="3200400"/>
            <a:ext cx="4572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2" name="TextBox 15"/>
          <p:cNvSpPr txBox="1">
            <a:spLocks noChangeArrowheads="1"/>
          </p:cNvSpPr>
          <p:nvPr/>
        </p:nvSpPr>
        <p:spPr bwMode="auto">
          <a:xfrm>
            <a:off x="1180668" y="4435475"/>
            <a:ext cx="3352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Arial" pitchFamily="34" charset="0"/>
              </a:rPr>
              <a:t>New Players = Indonesia, Mexico, Turkey </a:t>
            </a:r>
          </a:p>
        </p:txBody>
      </p:sp>
      <p:sp>
        <p:nvSpPr>
          <p:cNvPr id="20493" name="TextBox 16"/>
          <p:cNvSpPr txBox="1">
            <a:spLocks noChangeArrowheads="1"/>
          </p:cNvSpPr>
          <p:nvPr/>
        </p:nvSpPr>
        <p:spPr bwMode="auto">
          <a:xfrm>
            <a:off x="4545012" y="4762500"/>
            <a:ext cx="3074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Arial" pitchFamily="34" charset="0"/>
              </a:rPr>
              <a:t>(China + India) = 3* US </a:t>
            </a:r>
            <a:endParaRPr lang="en-US" altLang="en-US" sz="18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2057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US = 5* (</a:t>
            </a:r>
            <a:r>
              <a:rPr lang="en-US" dirty="0" err="1" smtClean="0">
                <a:solidFill>
                  <a:srgbClr val="FF0000"/>
                </a:solidFill>
              </a:rPr>
              <a:t>China+India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2576513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Japan + Germany = 0.5*US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5131832"/>
            <a:ext cx="304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Japan + Germany = 0.2*US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219200"/>
          </a:xfrm>
        </p:spPr>
        <p:txBody>
          <a:bodyPr/>
          <a:lstStyle/>
          <a:p>
            <a:r>
              <a:rPr lang="en-US" sz="2800" dirty="0" smtClean="0"/>
              <a:t>A Cultural Shift in world economic power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/>
      <p:bldP spid="20493" grpId="0"/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The Consumptive Mandate Waveform: if you got more, consume even more:  Maintain BAU</a:t>
            </a:r>
          </a:p>
        </p:txBody>
      </p:sp>
      <p:pic>
        <p:nvPicPr>
          <p:cNvPr id="2253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7848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2514600" y="4724400"/>
            <a:ext cx="26670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81600" y="454025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sustainability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410200" y="2819400"/>
            <a:ext cx="2057400" cy="11430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 rot="-1648891">
            <a:off x="5410200" y="31242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Greed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Accelerated Climate Change</a:t>
            </a:r>
          </a:p>
        </p:txBody>
      </p:sp>
      <p:pic>
        <p:nvPicPr>
          <p:cNvPr id="23555" name="Picture 6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620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Box 1"/>
          <p:cNvSpPr txBox="1">
            <a:spLocks noChangeArrowheads="1"/>
          </p:cNvSpPr>
          <p:nvPr/>
        </p:nvSpPr>
        <p:spPr bwMode="auto">
          <a:xfrm>
            <a:off x="1524000" y="6248400"/>
            <a:ext cx="3733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CONSUMPTION </a:t>
            </a:r>
            <a:r>
              <a:rPr lang="en-US" altLang="en-US" sz="1800">
                <a:sym typeface="Wingdings" pitchFamily="2" charset="2"/>
              </a:rPr>
              <a:t></a:t>
            </a:r>
            <a:endParaRPr lang="en-US" altLang="en-US" sz="180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47400818"/>
              </p:ext>
            </p:extLst>
          </p:nvPr>
        </p:nvGraphicFramePr>
        <p:xfrm>
          <a:off x="2514600" y="1905000"/>
          <a:ext cx="3886200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Correct this </a:t>
            </a:r>
            <a:r>
              <a:rPr lang="en-US" smtClean="0">
                <a:sym typeface="Wingdings" pitchFamily="2" charset="2"/>
              </a:rPr>
              <a:t>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3505200"/>
            <a:ext cx="8229600" cy="2971800"/>
          </a:xfrm>
        </p:spPr>
        <p:txBody>
          <a:bodyPr/>
          <a:lstStyle/>
          <a:p>
            <a:pPr eaLnBrk="1" hangingPunct="1"/>
            <a:r>
              <a:rPr lang="en-US" altLang="en-US" smtClean="0"/>
              <a:t>Our view of the world as a resource to use up must change!</a:t>
            </a:r>
          </a:p>
          <a:p>
            <a:pPr eaLnBrk="1" hangingPunct="1"/>
            <a:r>
              <a:rPr lang="en-US" altLang="en-US" smtClean="0"/>
              <a:t>Profit vs Equity: Surplus </a:t>
            </a:r>
            <a:r>
              <a:rPr lang="en-US" altLang="en-US" smtClean="0">
                <a:sym typeface="Wingdings" pitchFamily="2" charset="2"/>
              </a:rPr>
              <a:t> Growth or Equity? </a:t>
            </a:r>
            <a:r>
              <a:rPr lang="en-US" altLang="en-US" smtClean="0">
                <a:sym typeface="Wingdings" pitchFamily="2" charset="2"/>
                <a:hlinkClick r:id="rId2"/>
              </a:rPr>
              <a:t>Growth or Prosperity?</a:t>
            </a:r>
            <a:endParaRPr lang="en-US" altLang="en-US" smtClean="0">
              <a:sym typeface="Wingdings" pitchFamily="2" charset="2"/>
            </a:endParaRP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This is your generations challenge:</a:t>
            </a:r>
            <a:endParaRPr lang="en-US" altLang="en-US" smtClean="0"/>
          </a:p>
        </p:txBody>
      </p:sp>
      <p:pic>
        <p:nvPicPr>
          <p:cNvPr id="38916" name="Picture 6" descr="consumption-inequality-2005-p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152400"/>
            <a:ext cx="476250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hlinkClick r:id="rId2"/>
              </a:rPr>
              <a:t>What</a:t>
            </a:r>
            <a:r>
              <a:rPr lang="en-US" dirty="0" smtClean="0"/>
              <a:t> Inequity Looks Like</a:t>
            </a:r>
            <a:endParaRPr lang="en-US" dirty="0"/>
          </a:p>
        </p:txBody>
      </p:sp>
      <p:pic>
        <p:nvPicPr>
          <p:cNvPr id="39939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914400"/>
            <a:ext cx="5524500" cy="3152775"/>
          </a:xfrm>
        </p:spPr>
      </p:pic>
      <p:pic>
        <p:nvPicPr>
          <p:cNvPr id="39940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990600"/>
            <a:ext cx="2173287" cy="301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19400"/>
            <a:ext cx="2381250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52800"/>
            <a:ext cx="15621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3886200"/>
            <a:ext cx="19050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Inequity Looks 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oneinabillionblog.files.wordpress.com/2012/11/credit-suisse-wealth-pyram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456238" cy="493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95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again, the issue is not that inequity exists but rather that the amplitude of the inequity is enormous (and getting larger)</a:t>
            </a:r>
          </a:p>
          <a:p>
            <a:r>
              <a:rPr lang="en-US" smtClean="0"/>
              <a:t>However</a:t>
            </a:r>
            <a:r>
              <a:rPr lang="en-US" dirty="0" smtClean="0"/>
              <a:t>, bubble collapse now gives us a second chance to behave differently </a:t>
            </a:r>
            <a:r>
              <a:rPr lang="en-US" dirty="0" smtClean="0">
                <a:sym typeface="Wingdings" panose="05000000000000000000" pitchFamily="2" charset="2"/>
              </a:rPr>
              <a:t> which do we value more – personal wealth or global equity?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18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170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Orbit</vt:lpstr>
      <vt:lpstr>Textured</vt:lpstr>
      <vt:lpstr>Glass Layers</vt:lpstr>
      <vt:lpstr>Apex</vt:lpstr>
      <vt:lpstr>A Cultural Shift in world economic power</vt:lpstr>
      <vt:lpstr>The Consumptive Mandate Waveform: if you got more, consume even more:  Maintain BAU</vt:lpstr>
      <vt:lpstr>Accelerated Climate Change</vt:lpstr>
      <vt:lpstr>Correct this </vt:lpstr>
      <vt:lpstr>What Inequity Looks Like</vt:lpstr>
      <vt:lpstr>What Inequity Looks Like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 Overview</dc:title>
  <dc:creator>Greg Bothun</dc:creator>
  <cp:lastModifiedBy>Dr. Nuts</cp:lastModifiedBy>
  <cp:revision>65</cp:revision>
  <dcterms:created xsi:type="dcterms:W3CDTF">2006-03-13T18:06:09Z</dcterms:created>
  <dcterms:modified xsi:type="dcterms:W3CDTF">2014-06-02T21:14:14Z</dcterms:modified>
</cp:coreProperties>
</file>