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71" r:id="rId3"/>
    <p:sldId id="272" r:id="rId4"/>
    <p:sldId id="270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10873-363F-451D-87E4-10369E380D95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400F6-45BD-405E-9E11-D4A83D6DC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13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E7CCE2B-91D4-42A7-9D8E-4B9BF7D35154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414ACEF-3E6E-4273-B229-5C008FDCC07A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99608E1-757D-4855-A5B6-63BE2A588FD5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53B4ED9-A9CA-4D12-9F78-B9EC95910555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62EC61E-1858-4378-A189-F485529212E0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A07B415-4DD9-4A08-85D6-1A7E200B3E55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144A952-C076-40CD-AD41-1AFC23BDCA35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8CB1E0F-DD58-4800-A155-5DDC5E0804F4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0F1440B-5DB2-40F5-9C51-7BCC63B6A5A2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581BCA9-B49E-46AC-ACA4-A91988DEFDA8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6F30-DD4B-41FE-80A4-5436C7CC3E05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1332-9912-45A7-84A0-E38D11DE7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9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6F30-DD4B-41FE-80A4-5436C7CC3E05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1332-9912-45A7-84A0-E38D11DE7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9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6F30-DD4B-41FE-80A4-5436C7CC3E05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1332-9912-45A7-84A0-E38D11DE7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6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6F30-DD4B-41FE-80A4-5436C7CC3E05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1332-9912-45A7-84A0-E38D11DE7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7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6F30-DD4B-41FE-80A4-5436C7CC3E05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1332-9912-45A7-84A0-E38D11DE7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3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6F30-DD4B-41FE-80A4-5436C7CC3E05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1332-9912-45A7-84A0-E38D11DE7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62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6F30-DD4B-41FE-80A4-5436C7CC3E05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1332-9912-45A7-84A0-E38D11DE7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1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6F30-DD4B-41FE-80A4-5436C7CC3E05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1332-9912-45A7-84A0-E38D11DE7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39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6F30-DD4B-41FE-80A4-5436C7CC3E05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1332-9912-45A7-84A0-E38D11DE7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6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6F30-DD4B-41FE-80A4-5436C7CC3E05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1332-9912-45A7-84A0-E38D11DE7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2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6F30-DD4B-41FE-80A4-5436C7CC3E05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1332-9912-45A7-84A0-E38D11DE7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02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86F30-DD4B-41FE-80A4-5436C7CC3E05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C1332-9912-45A7-84A0-E38D11DE7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5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4.jpe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4410" y="139401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IE" altLang="en-US" dirty="0" smtClean="0"/>
              <a:t>Image Processing is replacing Original Pixels by new Pixels using a Transform</a:t>
            </a:r>
            <a:endParaRPr lang="en-US" altLang="en-US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140575" y="1425575"/>
            <a:ext cx="1568450" cy="1560513"/>
            <a:chOff x="3696" y="2149"/>
            <a:chExt cx="988" cy="983"/>
          </a:xfrm>
        </p:grpSpPr>
        <p:sp>
          <p:nvSpPr>
            <p:cNvPr id="19748" name="Rectangle 4"/>
            <p:cNvSpPr>
              <a:spLocks noChangeArrowheads="1"/>
            </p:cNvSpPr>
            <p:nvPr/>
          </p:nvSpPr>
          <p:spPr bwMode="auto">
            <a:xfrm>
              <a:off x="3696" y="2149"/>
              <a:ext cx="329" cy="329"/>
            </a:xfrm>
            <a:prstGeom prst="rect">
              <a:avLst/>
            </a:prstGeom>
            <a:solidFill>
              <a:srgbClr val="99CCFF">
                <a:alpha val="18823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r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749" name="Rectangle 5"/>
            <p:cNvSpPr>
              <a:spLocks noChangeArrowheads="1"/>
            </p:cNvSpPr>
            <p:nvPr/>
          </p:nvSpPr>
          <p:spPr bwMode="auto">
            <a:xfrm>
              <a:off x="4025" y="2149"/>
              <a:ext cx="330" cy="329"/>
            </a:xfrm>
            <a:prstGeom prst="rect">
              <a:avLst/>
            </a:prstGeom>
            <a:solidFill>
              <a:srgbClr val="99CCFF">
                <a:alpha val="18823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s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750" name="Rectangle 6"/>
            <p:cNvSpPr>
              <a:spLocks noChangeArrowheads="1"/>
            </p:cNvSpPr>
            <p:nvPr/>
          </p:nvSpPr>
          <p:spPr bwMode="auto">
            <a:xfrm>
              <a:off x="4355" y="2149"/>
              <a:ext cx="329" cy="329"/>
            </a:xfrm>
            <a:prstGeom prst="rect">
              <a:avLst/>
            </a:prstGeom>
            <a:solidFill>
              <a:srgbClr val="99CCFF">
                <a:alpha val="18823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t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751" name="Rectangle 7"/>
            <p:cNvSpPr>
              <a:spLocks noChangeArrowheads="1"/>
            </p:cNvSpPr>
            <p:nvPr/>
          </p:nvSpPr>
          <p:spPr bwMode="auto">
            <a:xfrm>
              <a:off x="3696" y="2474"/>
              <a:ext cx="329" cy="329"/>
            </a:xfrm>
            <a:prstGeom prst="rect">
              <a:avLst/>
            </a:prstGeom>
            <a:solidFill>
              <a:srgbClr val="99CCFF">
                <a:alpha val="18823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u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752" name="Rectangle 8"/>
            <p:cNvSpPr>
              <a:spLocks noChangeArrowheads="1"/>
            </p:cNvSpPr>
            <p:nvPr/>
          </p:nvSpPr>
          <p:spPr bwMode="auto">
            <a:xfrm>
              <a:off x="4025" y="2474"/>
              <a:ext cx="330" cy="329"/>
            </a:xfrm>
            <a:prstGeom prst="rect">
              <a:avLst/>
            </a:prstGeom>
            <a:solidFill>
              <a:srgbClr val="000080">
                <a:alpha val="18823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v</a:t>
              </a:r>
              <a:endParaRPr lang="el-GR" altLang="en-US" i="1">
                <a:latin typeface="Times New Roman" pitchFamily="18" charset="0"/>
              </a:endParaRPr>
            </a:p>
          </p:txBody>
        </p:sp>
        <p:sp>
          <p:nvSpPr>
            <p:cNvPr id="19753" name="Rectangle 9"/>
            <p:cNvSpPr>
              <a:spLocks noChangeArrowheads="1"/>
            </p:cNvSpPr>
            <p:nvPr/>
          </p:nvSpPr>
          <p:spPr bwMode="auto">
            <a:xfrm>
              <a:off x="4355" y="2474"/>
              <a:ext cx="329" cy="329"/>
            </a:xfrm>
            <a:prstGeom prst="rect">
              <a:avLst/>
            </a:prstGeom>
            <a:solidFill>
              <a:srgbClr val="99CCFF">
                <a:alpha val="18823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w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754" name="Rectangle 10"/>
            <p:cNvSpPr>
              <a:spLocks noChangeArrowheads="1"/>
            </p:cNvSpPr>
            <p:nvPr/>
          </p:nvSpPr>
          <p:spPr bwMode="auto">
            <a:xfrm>
              <a:off x="3696" y="2803"/>
              <a:ext cx="329" cy="329"/>
            </a:xfrm>
            <a:prstGeom prst="rect">
              <a:avLst/>
            </a:prstGeom>
            <a:solidFill>
              <a:srgbClr val="99CCFF">
                <a:alpha val="18823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x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755" name="Rectangle 11"/>
            <p:cNvSpPr>
              <a:spLocks noChangeArrowheads="1"/>
            </p:cNvSpPr>
            <p:nvPr/>
          </p:nvSpPr>
          <p:spPr bwMode="auto">
            <a:xfrm>
              <a:off x="4025" y="2803"/>
              <a:ext cx="330" cy="329"/>
            </a:xfrm>
            <a:prstGeom prst="rect">
              <a:avLst/>
            </a:prstGeom>
            <a:solidFill>
              <a:srgbClr val="99CCFF">
                <a:alpha val="18823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y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756" name="Rectangle 12"/>
            <p:cNvSpPr>
              <a:spLocks noChangeArrowheads="1"/>
            </p:cNvSpPr>
            <p:nvPr/>
          </p:nvSpPr>
          <p:spPr bwMode="auto">
            <a:xfrm>
              <a:off x="4355" y="2803"/>
              <a:ext cx="329" cy="329"/>
            </a:xfrm>
            <a:prstGeom prst="rect">
              <a:avLst/>
            </a:prstGeom>
            <a:solidFill>
              <a:srgbClr val="99CCFF">
                <a:alpha val="18823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z</a:t>
              </a:r>
              <a:endParaRPr lang="en-US" altLang="en-US" i="1">
                <a:latin typeface="Times New Roman" pitchFamily="18" charset="0"/>
              </a:endParaRPr>
            </a:p>
          </p:txBody>
        </p:sp>
      </p:grpSp>
      <p:grpSp>
        <p:nvGrpSpPr>
          <p:cNvPr id="19460" name="Group 13"/>
          <p:cNvGrpSpPr>
            <a:grpSpLocks/>
          </p:cNvGrpSpPr>
          <p:nvPr/>
        </p:nvGrpSpPr>
        <p:grpSpPr bwMode="auto">
          <a:xfrm>
            <a:off x="523875" y="1624013"/>
            <a:ext cx="3625850" cy="3384550"/>
            <a:chOff x="330" y="1023"/>
            <a:chExt cx="2284" cy="2132"/>
          </a:xfrm>
        </p:grpSpPr>
        <p:sp>
          <p:nvSpPr>
            <p:cNvPr id="19508" name="Rectangle 14"/>
            <p:cNvSpPr>
              <a:spLocks noChangeArrowheads="1"/>
            </p:cNvSpPr>
            <p:nvPr/>
          </p:nvSpPr>
          <p:spPr bwMode="auto">
            <a:xfrm>
              <a:off x="330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09" name="Rectangle 15"/>
            <p:cNvSpPr>
              <a:spLocks noChangeArrowheads="1"/>
            </p:cNvSpPr>
            <p:nvPr/>
          </p:nvSpPr>
          <p:spPr bwMode="auto">
            <a:xfrm>
              <a:off x="474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10" name="Rectangle 16"/>
            <p:cNvSpPr>
              <a:spLocks noChangeArrowheads="1"/>
            </p:cNvSpPr>
            <p:nvPr/>
          </p:nvSpPr>
          <p:spPr bwMode="auto">
            <a:xfrm>
              <a:off x="618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11" name="Rectangle 17"/>
            <p:cNvSpPr>
              <a:spLocks noChangeArrowheads="1"/>
            </p:cNvSpPr>
            <p:nvPr/>
          </p:nvSpPr>
          <p:spPr bwMode="auto">
            <a:xfrm>
              <a:off x="762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12" name="Rectangle 18"/>
            <p:cNvSpPr>
              <a:spLocks noChangeArrowheads="1"/>
            </p:cNvSpPr>
            <p:nvPr/>
          </p:nvSpPr>
          <p:spPr bwMode="auto">
            <a:xfrm>
              <a:off x="906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13" name="Rectangle 19"/>
            <p:cNvSpPr>
              <a:spLocks noChangeArrowheads="1"/>
            </p:cNvSpPr>
            <p:nvPr/>
          </p:nvSpPr>
          <p:spPr bwMode="auto">
            <a:xfrm>
              <a:off x="1045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14" name="Rectangle 20"/>
            <p:cNvSpPr>
              <a:spLocks noChangeArrowheads="1"/>
            </p:cNvSpPr>
            <p:nvPr/>
          </p:nvSpPr>
          <p:spPr bwMode="auto">
            <a:xfrm>
              <a:off x="1189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15" name="Rectangle 21"/>
            <p:cNvSpPr>
              <a:spLocks noChangeArrowheads="1"/>
            </p:cNvSpPr>
            <p:nvPr/>
          </p:nvSpPr>
          <p:spPr bwMode="auto">
            <a:xfrm>
              <a:off x="1333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16" name="Rectangle 22"/>
            <p:cNvSpPr>
              <a:spLocks noChangeArrowheads="1"/>
            </p:cNvSpPr>
            <p:nvPr/>
          </p:nvSpPr>
          <p:spPr bwMode="auto">
            <a:xfrm>
              <a:off x="1477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17" name="Rectangle 23"/>
            <p:cNvSpPr>
              <a:spLocks noChangeArrowheads="1"/>
            </p:cNvSpPr>
            <p:nvPr/>
          </p:nvSpPr>
          <p:spPr bwMode="auto">
            <a:xfrm>
              <a:off x="1616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18" name="Rectangle 24"/>
            <p:cNvSpPr>
              <a:spLocks noChangeArrowheads="1"/>
            </p:cNvSpPr>
            <p:nvPr/>
          </p:nvSpPr>
          <p:spPr bwMode="auto">
            <a:xfrm>
              <a:off x="330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19" name="Rectangle 25"/>
            <p:cNvSpPr>
              <a:spLocks noChangeArrowheads="1"/>
            </p:cNvSpPr>
            <p:nvPr/>
          </p:nvSpPr>
          <p:spPr bwMode="auto">
            <a:xfrm>
              <a:off x="474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20" name="Rectangle 26"/>
            <p:cNvSpPr>
              <a:spLocks noChangeArrowheads="1"/>
            </p:cNvSpPr>
            <p:nvPr/>
          </p:nvSpPr>
          <p:spPr bwMode="auto">
            <a:xfrm>
              <a:off x="618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21" name="Rectangle 27"/>
            <p:cNvSpPr>
              <a:spLocks noChangeArrowheads="1"/>
            </p:cNvSpPr>
            <p:nvPr/>
          </p:nvSpPr>
          <p:spPr bwMode="auto">
            <a:xfrm>
              <a:off x="762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22" name="Rectangle 28"/>
            <p:cNvSpPr>
              <a:spLocks noChangeArrowheads="1"/>
            </p:cNvSpPr>
            <p:nvPr/>
          </p:nvSpPr>
          <p:spPr bwMode="auto">
            <a:xfrm>
              <a:off x="906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23" name="Rectangle 29"/>
            <p:cNvSpPr>
              <a:spLocks noChangeArrowheads="1"/>
            </p:cNvSpPr>
            <p:nvPr/>
          </p:nvSpPr>
          <p:spPr bwMode="auto">
            <a:xfrm>
              <a:off x="1045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24" name="Rectangle 30"/>
            <p:cNvSpPr>
              <a:spLocks noChangeArrowheads="1"/>
            </p:cNvSpPr>
            <p:nvPr/>
          </p:nvSpPr>
          <p:spPr bwMode="auto">
            <a:xfrm>
              <a:off x="1189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25" name="Rectangle 31"/>
            <p:cNvSpPr>
              <a:spLocks noChangeArrowheads="1"/>
            </p:cNvSpPr>
            <p:nvPr/>
          </p:nvSpPr>
          <p:spPr bwMode="auto">
            <a:xfrm>
              <a:off x="1333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26" name="Rectangle 32"/>
            <p:cNvSpPr>
              <a:spLocks noChangeArrowheads="1"/>
            </p:cNvSpPr>
            <p:nvPr/>
          </p:nvSpPr>
          <p:spPr bwMode="auto">
            <a:xfrm>
              <a:off x="1477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27" name="Rectangle 33"/>
            <p:cNvSpPr>
              <a:spLocks noChangeArrowheads="1"/>
            </p:cNvSpPr>
            <p:nvPr/>
          </p:nvSpPr>
          <p:spPr bwMode="auto">
            <a:xfrm>
              <a:off x="1616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28" name="Rectangle 34"/>
            <p:cNvSpPr>
              <a:spLocks noChangeArrowheads="1"/>
            </p:cNvSpPr>
            <p:nvPr/>
          </p:nvSpPr>
          <p:spPr bwMode="auto">
            <a:xfrm>
              <a:off x="330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29" name="Rectangle 35"/>
            <p:cNvSpPr>
              <a:spLocks noChangeArrowheads="1"/>
            </p:cNvSpPr>
            <p:nvPr/>
          </p:nvSpPr>
          <p:spPr bwMode="auto">
            <a:xfrm>
              <a:off x="474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30" name="Rectangle 36"/>
            <p:cNvSpPr>
              <a:spLocks noChangeArrowheads="1"/>
            </p:cNvSpPr>
            <p:nvPr/>
          </p:nvSpPr>
          <p:spPr bwMode="auto">
            <a:xfrm>
              <a:off x="618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31" name="Rectangle 37"/>
            <p:cNvSpPr>
              <a:spLocks noChangeArrowheads="1"/>
            </p:cNvSpPr>
            <p:nvPr/>
          </p:nvSpPr>
          <p:spPr bwMode="auto">
            <a:xfrm>
              <a:off x="762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32" name="Rectangle 38"/>
            <p:cNvSpPr>
              <a:spLocks noChangeArrowheads="1"/>
            </p:cNvSpPr>
            <p:nvPr/>
          </p:nvSpPr>
          <p:spPr bwMode="auto">
            <a:xfrm>
              <a:off x="906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33" name="Rectangle 39"/>
            <p:cNvSpPr>
              <a:spLocks noChangeArrowheads="1"/>
            </p:cNvSpPr>
            <p:nvPr/>
          </p:nvSpPr>
          <p:spPr bwMode="auto">
            <a:xfrm>
              <a:off x="1045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34" name="Rectangle 40"/>
            <p:cNvSpPr>
              <a:spLocks noChangeArrowheads="1"/>
            </p:cNvSpPr>
            <p:nvPr/>
          </p:nvSpPr>
          <p:spPr bwMode="auto">
            <a:xfrm>
              <a:off x="1189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35" name="Rectangle 41"/>
            <p:cNvSpPr>
              <a:spLocks noChangeArrowheads="1"/>
            </p:cNvSpPr>
            <p:nvPr/>
          </p:nvSpPr>
          <p:spPr bwMode="auto">
            <a:xfrm>
              <a:off x="1333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36" name="Rectangle 42"/>
            <p:cNvSpPr>
              <a:spLocks noChangeArrowheads="1"/>
            </p:cNvSpPr>
            <p:nvPr/>
          </p:nvSpPr>
          <p:spPr bwMode="auto">
            <a:xfrm>
              <a:off x="1477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37" name="Rectangle 43"/>
            <p:cNvSpPr>
              <a:spLocks noChangeArrowheads="1"/>
            </p:cNvSpPr>
            <p:nvPr/>
          </p:nvSpPr>
          <p:spPr bwMode="auto">
            <a:xfrm>
              <a:off x="1616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38" name="Rectangle 44"/>
            <p:cNvSpPr>
              <a:spLocks noChangeArrowheads="1"/>
            </p:cNvSpPr>
            <p:nvPr/>
          </p:nvSpPr>
          <p:spPr bwMode="auto">
            <a:xfrm>
              <a:off x="330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39" name="Rectangle 45"/>
            <p:cNvSpPr>
              <a:spLocks noChangeArrowheads="1"/>
            </p:cNvSpPr>
            <p:nvPr/>
          </p:nvSpPr>
          <p:spPr bwMode="auto">
            <a:xfrm>
              <a:off x="474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40" name="Rectangle 46"/>
            <p:cNvSpPr>
              <a:spLocks noChangeArrowheads="1"/>
            </p:cNvSpPr>
            <p:nvPr/>
          </p:nvSpPr>
          <p:spPr bwMode="auto">
            <a:xfrm>
              <a:off x="618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41" name="Rectangle 47"/>
            <p:cNvSpPr>
              <a:spLocks noChangeArrowheads="1"/>
            </p:cNvSpPr>
            <p:nvPr/>
          </p:nvSpPr>
          <p:spPr bwMode="auto">
            <a:xfrm>
              <a:off x="762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42" name="Rectangle 48"/>
            <p:cNvSpPr>
              <a:spLocks noChangeArrowheads="1"/>
            </p:cNvSpPr>
            <p:nvPr/>
          </p:nvSpPr>
          <p:spPr bwMode="auto">
            <a:xfrm>
              <a:off x="906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43" name="Rectangle 49"/>
            <p:cNvSpPr>
              <a:spLocks noChangeArrowheads="1"/>
            </p:cNvSpPr>
            <p:nvPr/>
          </p:nvSpPr>
          <p:spPr bwMode="auto">
            <a:xfrm>
              <a:off x="1045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44" name="Rectangle 50"/>
            <p:cNvSpPr>
              <a:spLocks noChangeArrowheads="1"/>
            </p:cNvSpPr>
            <p:nvPr/>
          </p:nvSpPr>
          <p:spPr bwMode="auto">
            <a:xfrm>
              <a:off x="1189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45" name="Rectangle 51"/>
            <p:cNvSpPr>
              <a:spLocks noChangeArrowheads="1"/>
            </p:cNvSpPr>
            <p:nvPr/>
          </p:nvSpPr>
          <p:spPr bwMode="auto">
            <a:xfrm>
              <a:off x="1333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46" name="Rectangle 52"/>
            <p:cNvSpPr>
              <a:spLocks noChangeArrowheads="1"/>
            </p:cNvSpPr>
            <p:nvPr/>
          </p:nvSpPr>
          <p:spPr bwMode="auto">
            <a:xfrm>
              <a:off x="1477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47" name="Rectangle 53"/>
            <p:cNvSpPr>
              <a:spLocks noChangeArrowheads="1"/>
            </p:cNvSpPr>
            <p:nvPr/>
          </p:nvSpPr>
          <p:spPr bwMode="auto">
            <a:xfrm>
              <a:off x="1616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48" name="Rectangle 54"/>
            <p:cNvSpPr>
              <a:spLocks noChangeArrowheads="1"/>
            </p:cNvSpPr>
            <p:nvPr/>
          </p:nvSpPr>
          <p:spPr bwMode="auto">
            <a:xfrm>
              <a:off x="330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49" name="Rectangle 55"/>
            <p:cNvSpPr>
              <a:spLocks noChangeArrowheads="1"/>
            </p:cNvSpPr>
            <p:nvPr/>
          </p:nvSpPr>
          <p:spPr bwMode="auto">
            <a:xfrm>
              <a:off x="474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50" name="Rectangle 56"/>
            <p:cNvSpPr>
              <a:spLocks noChangeArrowheads="1"/>
            </p:cNvSpPr>
            <p:nvPr/>
          </p:nvSpPr>
          <p:spPr bwMode="auto">
            <a:xfrm>
              <a:off x="618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51" name="Rectangle 57"/>
            <p:cNvSpPr>
              <a:spLocks noChangeArrowheads="1"/>
            </p:cNvSpPr>
            <p:nvPr/>
          </p:nvSpPr>
          <p:spPr bwMode="auto">
            <a:xfrm>
              <a:off x="762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52" name="Rectangle 58"/>
            <p:cNvSpPr>
              <a:spLocks noChangeArrowheads="1"/>
            </p:cNvSpPr>
            <p:nvPr/>
          </p:nvSpPr>
          <p:spPr bwMode="auto">
            <a:xfrm>
              <a:off x="906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53" name="Rectangle 59"/>
            <p:cNvSpPr>
              <a:spLocks noChangeArrowheads="1"/>
            </p:cNvSpPr>
            <p:nvPr/>
          </p:nvSpPr>
          <p:spPr bwMode="auto">
            <a:xfrm>
              <a:off x="1045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54" name="Rectangle 60"/>
            <p:cNvSpPr>
              <a:spLocks noChangeArrowheads="1"/>
            </p:cNvSpPr>
            <p:nvPr/>
          </p:nvSpPr>
          <p:spPr bwMode="auto">
            <a:xfrm>
              <a:off x="1189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55" name="Rectangle 61"/>
            <p:cNvSpPr>
              <a:spLocks noChangeArrowheads="1"/>
            </p:cNvSpPr>
            <p:nvPr/>
          </p:nvSpPr>
          <p:spPr bwMode="auto">
            <a:xfrm>
              <a:off x="1333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56" name="Rectangle 62"/>
            <p:cNvSpPr>
              <a:spLocks noChangeArrowheads="1"/>
            </p:cNvSpPr>
            <p:nvPr/>
          </p:nvSpPr>
          <p:spPr bwMode="auto">
            <a:xfrm>
              <a:off x="1477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57" name="Rectangle 63"/>
            <p:cNvSpPr>
              <a:spLocks noChangeArrowheads="1"/>
            </p:cNvSpPr>
            <p:nvPr/>
          </p:nvSpPr>
          <p:spPr bwMode="auto">
            <a:xfrm>
              <a:off x="1616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58" name="Rectangle 64"/>
            <p:cNvSpPr>
              <a:spLocks noChangeArrowheads="1"/>
            </p:cNvSpPr>
            <p:nvPr/>
          </p:nvSpPr>
          <p:spPr bwMode="auto">
            <a:xfrm>
              <a:off x="330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59" name="Rectangle 65"/>
            <p:cNvSpPr>
              <a:spLocks noChangeArrowheads="1"/>
            </p:cNvSpPr>
            <p:nvPr/>
          </p:nvSpPr>
          <p:spPr bwMode="auto">
            <a:xfrm>
              <a:off x="474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60" name="Rectangle 66"/>
            <p:cNvSpPr>
              <a:spLocks noChangeArrowheads="1"/>
            </p:cNvSpPr>
            <p:nvPr/>
          </p:nvSpPr>
          <p:spPr bwMode="auto">
            <a:xfrm>
              <a:off x="618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61" name="Rectangle 67"/>
            <p:cNvSpPr>
              <a:spLocks noChangeArrowheads="1"/>
            </p:cNvSpPr>
            <p:nvPr/>
          </p:nvSpPr>
          <p:spPr bwMode="auto">
            <a:xfrm>
              <a:off x="762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62" name="Rectangle 68"/>
            <p:cNvSpPr>
              <a:spLocks noChangeArrowheads="1"/>
            </p:cNvSpPr>
            <p:nvPr/>
          </p:nvSpPr>
          <p:spPr bwMode="auto">
            <a:xfrm>
              <a:off x="906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63" name="Rectangle 69"/>
            <p:cNvSpPr>
              <a:spLocks noChangeArrowheads="1"/>
            </p:cNvSpPr>
            <p:nvPr/>
          </p:nvSpPr>
          <p:spPr bwMode="auto">
            <a:xfrm>
              <a:off x="1045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64" name="Rectangle 70"/>
            <p:cNvSpPr>
              <a:spLocks noChangeArrowheads="1"/>
            </p:cNvSpPr>
            <p:nvPr/>
          </p:nvSpPr>
          <p:spPr bwMode="auto">
            <a:xfrm>
              <a:off x="1189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65" name="Rectangle 71"/>
            <p:cNvSpPr>
              <a:spLocks noChangeArrowheads="1"/>
            </p:cNvSpPr>
            <p:nvPr/>
          </p:nvSpPr>
          <p:spPr bwMode="auto">
            <a:xfrm>
              <a:off x="1333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66" name="Rectangle 72"/>
            <p:cNvSpPr>
              <a:spLocks noChangeArrowheads="1"/>
            </p:cNvSpPr>
            <p:nvPr/>
          </p:nvSpPr>
          <p:spPr bwMode="auto">
            <a:xfrm>
              <a:off x="1477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67" name="Rectangle 73"/>
            <p:cNvSpPr>
              <a:spLocks noChangeArrowheads="1"/>
            </p:cNvSpPr>
            <p:nvPr/>
          </p:nvSpPr>
          <p:spPr bwMode="auto">
            <a:xfrm>
              <a:off x="1616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68" name="Rectangle 74"/>
            <p:cNvSpPr>
              <a:spLocks noChangeArrowheads="1"/>
            </p:cNvSpPr>
            <p:nvPr/>
          </p:nvSpPr>
          <p:spPr bwMode="auto">
            <a:xfrm>
              <a:off x="330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69" name="Rectangle 75"/>
            <p:cNvSpPr>
              <a:spLocks noChangeArrowheads="1"/>
            </p:cNvSpPr>
            <p:nvPr/>
          </p:nvSpPr>
          <p:spPr bwMode="auto">
            <a:xfrm>
              <a:off x="474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70" name="Rectangle 76"/>
            <p:cNvSpPr>
              <a:spLocks noChangeArrowheads="1"/>
            </p:cNvSpPr>
            <p:nvPr/>
          </p:nvSpPr>
          <p:spPr bwMode="auto">
            <a:xfrm>
              <a:off x="618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71" name="Rectangle 77"/>
            <p:cNvSpPr>
              <a:spLocks noChangeArrowheads="1"/>
            </p:cNvSpPr>
            <p:nvPr/>
          </p:nvSpPr>
          <p:spPr bwMode="auto">
            <a:xfrm>
              <a:off x="762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72" name="Rectangle 78"/>
            <p:cNvSpPr>
              <a:spLocks noChangeArrowheads="1"/>
            </p:cNvSpPr>
            <p:nvPr/>
          </p:nvSpPr>
          <p:spPr bwMode="auto">
            <a:xfrm>
              <a:off x="906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73" name="Rectangle 79"/>
            <p:cNvSpPr>
              <a:spLocks noChangeArrowheads="1"/>
            </p:cNvSpPr>
            <p:nvPr/>
          </p:nvSpPr>
          <p:spPr bwMode="auto">
            <a:xfrm>
              <a:off x="1045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74" name="Rectangle 80"/>
            <p:cNvSpPr>
              <a:spLocks noChangeArrowheads="1"/>
            </p:cNvSpPr>
            <p:nvPr/>
          </p:nvSpPr>
          <p:spPr bwMode="auto">
            <a:xfrm>
              <a:off x="1189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75" name="Rectangle 81"/>
            <p:cNvSpPr>
              <a:spLocks noChangeArrowheads="1"/>
            </p:cNvSpPr>
            <p:nvPr/>
          </p:nvSpPr>
          <p:spPr bwMode="auto">
            <a:xfrm>
              <a:off x="1333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76" name="Rectangle 82"/>
            <p:cNvSpPr>
              <a:spLocks noChangeArrowheads="1"/>
            </p:cNvSpPr>
            <p:nvPr/>
          </p:nvSpPr>
          <p:spPr bwMode="auto">
            <a:xfrm>
              <a:off x="1477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77" name="Rectangle 83"/>
            <p:cNvSpPr>
              <a:spLocks noChangeArrowheads="1"/>
            </p:cNvSpPr>
            <p:nvPr/>
          </p:nvSpPr>
          <p:spPr bwMode="auto">
            <a:xfrm>
              <a:off x="1616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78" name="Rectangle 84"/>
            <p:cNvSpPr>
              <a:spLocks noChangeArrowheads="1"/>
            </p:cNvSpPr>
            <p:nvPr/>
          </p:nvSpPr>
          <p:spPr bwMode="auto">
            <a:xfrm>
              <a:off x="330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79" name="Rectangle 85"/>
            <p:cNvSpPr>
              <a:spLocks noChangeArrowheads="1"/>
            </p:cNvSpPr>
            <p:nvPr/>
          </p:nvSpPr>
          <p:spPr bwMode="auto">
            <a:xfrm>
              <a:off x="474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80" name="Rectangle 86"/>
            <p:cNvSpPr>
              <a:spLocks noChangeArrowheads="1"/>
            </p:cNvSpPr>
            <p:nvPr/>
          </p:nvSpPr>
          <p:spPr bwMode="auto">
            <a:xfrm>
              <a:off x="618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81" name="Rectangle 87"/>
            <p:cNvSpPr>
              <a:spLocks noChangeArrowheads="1"/>
            </p:cNvSpPr>
            <p:nvPr/>
          </p:nvSpPr>
          <p:spPr bwMode="auto">
            <a:xfrm>
              <a:off x="762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82" name="Rectangle 88"/>
            <p:cNvSpPr>
              <a:spLocks noChangeArrowheads="1"/>
            </p:cNvSpPr>
            <p:nvPr/>
          </p:nvSpPr>
          <p:spPr bwMode="auto">
            <a:xfrm>
              <a:off x="906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83" name="Rectangle 89"/>
            <p:cNvSpPr>
              <a:spLocks noChangeArrowheads="1"/>
            </p:cNvSpPr>
            <p:nvPr/>
          </p:nvSpPr>
          <p:spPr bwMode="auto">
            <a:xfrm>
              <a:off x="1045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84" name="Rectangle 90"/>
            <p:cNvSpPr>
              <a:spLocks noChangeArrowheads="1"/>
            </p:cNvSpPr>
            <p:nvPr/>
          </p:nvSpPr>
          <p:spPr bwMode="auto">
            <a:xfrm>
              <a:off x="1189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85" name="Rectangle 91"/>
            <p:cNvSpPr>
              <a:spLocks noChangeArrowheads="1"/>
            </p:cNvSpPr>
            <p:nvPr/>
          </p:nvSpPr>
          <p:spPr bwMode="auto">
            <a:xfrm>
              <a:off x="1333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86" name="Rectangle 92"/>
            <p:cNvSpPr>
              <a:spLocks noChangeArrowheads="1"/>
            </p:cNvSpPr>
            <p:nvPr/>
          </p:nvSpPr>
          <p:spPr bwMode="auto">
            <a:xfrm>
              <a:off x="1477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87" name="Rectangle 93"/>
            <p:cNvSpPr>
              <a:spLocks noChangeArrowheads="1"/>
            </p:cNvSpPr>
            <p:nvPr/>
          </p:nvSpPr>
          <p:spPr bwMode="auto">
            <a:xfrm>
              <a:off x="1616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88" name="Rectangle 94"/>
            <p:cNvSpPr>
              <a:spLocks noChangeArrowheads="1"/>
            </p:cNvSpPr>
            <p:nvPr/>
          </p:nvSpPr>
          <p:spPr bwMode="auto">
            <a:xfrm>
              <a:off x="330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89" name="Rectangle 95"/>
            <p:cNvSpPr>
              <a:spLocks noChangeArrowheads="1"/>
            </p:cNvSpPr>
            <p:nvPr/>
          </p:nvSpPr>
          <p:spPr bwMode="auto">
            <a:xfrm>
              <a:off x="474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90" name="Rectangle 96"/>
            <p:cNvSpPr>
              <a:spLocks noChangeArrowheads="1"/>
            </p:cNvSpPr>
            <p:nvPr/>
          </p:nvSpPr>
          <p:spPr bwMode="auto">
            <a:xfrm>
              <a:off x="618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91" name="Rectangle 97"/>
            <p:cNvSpPr>
              <a:spLocks noChangeArrowheads="1"/>
            </p:cNvSpPr>
            <p:nvPr/>
          </p:nvSpPr>
          <p:spPr bwMode="auto">
            <a:xfrm>
              <a:off x="762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92" name="Rectangle 98"/>
            <p:cNvSpPr>
              <a:spLocks noChangeArrowheads="1"/>
            </p:cNvSpPr>
            <p:nvPr/>
          </p:nvSpPr>
          <p:spPr bwMode="auto">
            <a:xfrm>
              <a:off x="906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93" name="Rectangle 99"/>
            <p:cNvSpPr>
              <a:spLocks noChangeArrowheads="1"/>
            </p:cNvSpPr>
            <p:nvPr/>
          </p:nvSpPr>
          <p:spPr bwMode="auto">
            <a:xfrm>
              <a:off x="1045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94" name="Rectangle 100"/>
            <p:cNvSpPr>
              <a:spLocks noChangeArrowheads="1"/>
            </p:cNvSpPr>
            <p:nvPr/>
          </p:nvSpPr>
          <p:spPr bwMode="auto">
            <a:xfrm>
              <a:off x="1189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95" name="Rectangle 101"/>
            <p:cNvSpPr>
              <a:spLocks noChangeArrowheads="1"/>
            </p:cNvSpPr>
            <p:nvPr/>
          </p:nvSpPr>
          <p:spPr bwMode="auto">
            <a:xfrm>
              <a:off x="1333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96" name="Rectangle 102"/>
            <p:cNvSpPr>
              <a:spLocks noChangeArrowheads="1"/>
            </p:cNvSpPr>
            <p:nvPr/>
          </p:nvSpPr>
          <p:spPr bwMode="auto">
            <a:xfrm>
              <a:off x="1477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97" name="Rectangle 103"/>
            <p:cNvSpPr>
              <a:spLocks noChangeArrowheads="1"/>
            </p:cNvSpPr>
            <p:nvPr/>
          </p:nvSpPr>
          <p:spPr bwMode="auto">
            <a:xfrm>
              <a:off x="1616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98" name="Rectangle 104"/>
            <p:cNvSpPr>
              <a:spLocks noChangeArrowheads="1"/>
            </p:cNvSpPr>
            <p:nvPr/>
          </p:nvSpPr>
          <p:spPr bwMode="auto">
            <a:xfrm>
              <a:off x="330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599" name="Rectangle 105"/>
            <p:cNvSpPr>
              <a:spLocks noChangeArrowheads="1"/>
            </p:cNvSpPr>
            <p:nvPr/>
          </p:nvSpPr>
          <p:spPr bwMode="auto">
            <a:xfrm>
              <a:off x="474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00" name="Rectangle 106"/>
            <p:cNvSpPr>
              <a:spLocks noChangeArrowheads="1"/>
            </p:cNvSpPr>
            <p:nvPr/>
          </p:nvSpPr>
          <p:spPr bwMode="auto">
            <a:xfrm>
              <a:off x="618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01" name="Rectangle 107"/>
            <p:cNvSpPr>
              <a:spLocks noChangeArrowheads="1"/>
            </p:cNvSpPr>
            <p:nvPr/>
          </p:nvSpPr>
          <p:spPr bwMode="auto">
            <a:xfrm>
              <a:off x="762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02" name="Rectangle 108"/>
            <p:cNvSpPr>
              <a:spLocks noChangeArrowheads="1"/>
            </p:cNvSpPr>
            <p:nvPr/>
          </p:nvSpPr>
          <p:spPr bwMode="auto">
            <a:xfrm>
              <a:off x="906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03" name="Rectangle 109"/>
            <p:cNvSpPr>
              <a:spLocks noChangeArrowheads="1"/>
            </p:cNvSpPr>
            <p:nvPr/>
          </p:nvSpPr>
          <p:spPr bwMode="auto">
            <a:xfrm>
              <a:off x="1045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04" name="Rectangle 110"/>
            <p:cNvSpPr>
              <a:spLocks noChangeArrowheads="1"/>
            </p:cNvSpPr>
            <p:nvPr/>
          </p:nvSpPr>
          <p:spPr bwMode="auto">
            <a:xfrm>
              <a:off x="1189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05" name="Rectangle 111"/>
            <p:cNvSpPr>
              <a:spLocks noChangeArrowheads="1"/>
            </p:cNvSpPr>
            <p:nvPr/>
          </p:nvSpPr>
          <p:spPr bwMode="auto">
            <a:xfrm>
              <a:off x="1333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06" name="Rectangle 112"/>
            <p:cNvSpPr>
              <a:spLocks noChangeArrowheads="1"/>
            </p:cNvSpPr>
            <p:nvPr/>
          </p:nvSpPr>
          <p:spPr bwMode="auto">
            <a:xfrm>
              <a:off x="1477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07" name="Rectangle 113"/>
            <p:cNvSpPr>
              <a:spLocks noChangeArrowheads="1"/>
            </p:cNvSpPr>
            <p:nvPr/>
          </p:nvSpPr>
          <p:spPr bwMode="auto">
            <a:xfrm>
              <a:off x="1616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08" name="Rectangle 114"/>
            <p:cNvSpPr>
              <a:spLocks noChangeArrowheads="1"/>
            </p:cNvSpPr>
            <p:nvPr/>
          </p:nvSpPr>
          <p:spPr bwMode="auto">
            <a:xfrm>
              <a:off x="1755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09" name="Rectangle 115"/>
            <p:cNvSpPr>
              <a:spLocks noChangeArrowheads="1"/>
            </p:cNvSpPr>
            <p:nvPr/>
          </p:nvSpPr>
          <p:spPr bwMode="auto">
            <a:xfrm>
              <a:off x="1899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10" name="Rectangle 116"/>
            <p:cNvSpPr>
              <a:spLocks noChangeArrowheads="1"/>
            </p:cNvSpPr>
            <p:nvPr/>
          </p:nvSpPr>
          <p:spPr bwMode="auto">
            <a:xfrm>
              <a:off x="2043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11" name="Rectangle 117"/>
            <p:cNvSpPr>
              <a:spLocks noChangeArrowheads="1"/>
            </p:cNvSpPr>
            <p:nvPr/>
          </p:nvSpPr>
          <p:spPr bwMode="auto">
            <a:xfrm>
              <a:off x="2187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12" name="Rectangle 118"/>
            <p:cNvSpPr>
              <a:spLocks noChangeArrowheads="1"/>
            </p:cNvSpPr>
            <p:nvPr/>
          </p:nvSpPr>
          <p:spPr bwMode="auto">
            <a:xfrm>
              <a:off x="2331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13" name="Rectangle 119"/>
            <p:cNvSpPr>
              <a:spLocks noChangeArrowheads="1"/>
            </p:cNvSpPr>
            <p:nvPr/>
          </p:nvSpPr>
          <p:spPr bwMode="auto">
            <a:xfrm>
              <a:off x="2470" y="1023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14" name="Rectangle 120"/>
            <p:cNvSpPr>
              <a:spLocks noChangeArrowheads="1"/>
            </p:cNvSpPr>
            <p:nvPr/>
          </p:nvSpPr>
          <p:spPr bwMode="auto">
            <a:xfrm>
              <a:off x="1755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15" name="Rectangle 121"/>
            <p:cNvSpPr>
              <a:spLocks noChangeArrowheads="1"/>
            </p:cNvSpPr>
            <p:nvPr/>
          </p:nvSpPr>
          <p:spPr bwMode="auto">
            <a:xfrm>
              <a:off x="1899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16" name="Rectangle 122"/>
            <p:cNvSpPr>
              <a:spLocks noChangeArrowheads="1"/>
            </p:cNvSpPr>
            <p:nvPr/>
          </p:nvSpPr>
          <p:spPr bwMode="auto">
            <a:xfrm>
              <a:off x="2043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17" name="Rectangle 123"/>
            <p:cNvSpPr>
              <a:spLocks noChangeArrowheads="1"/>
            </p:cNvSpPr>
            <p:nvPr/>
          </p:nvSpPr>
          <p:spPr bwMode="auto">
            <a:xfrm>
              <a:off x="2187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18" name="Rectangle 124"/>
            <p:cNvSpPr>
              <a:spLocks noChangeArrowheads="1"/>
            </p:cNvSpPr>
            <p:nvPr/>
          </p:nvSpPr>
          <p:spPr bwMode="auto">
            <a:xfrm>
              <a:off x="2331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19" name="Rectangle 125"/>
            <p:cNvSpPr>
              <a:spLocks noChangeArrowheads="1"/>
            </p:cNvSpPr>
            <p:nvPr/>
          </p:nvSpPr>
          <p:spPr bwMode="auto">
            <a:xfrm>
              <a:off x="2470" y="1165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20" name="Rectangle 126"/>
            <p:cNvSpPr>
              <a:spLocks noChangeArrowheads="1"/>
            </p:cNvSpPr>
            <p:nvPr/>
          </p:nvSpPr>
          <p:spPr bwMode="auto">
            <a:xfrm>
              <a:off x="1755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21" name="Rectangle 127"/>
            <p:cNvSpPr>
              <a:spLocks noChangeArrowheads="1"/>
            </p:cNvSpPr>
            <p:nvPr/>
          </p:nvSpPr>
          <p:spPr bwMode="auto">
            <a:xfrm>
              <a:off x="1899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22" name="Rectangle 128"/>
            <p:cNvSpPr>
              <a:spLocks noChangeArrowheads="1"/>
            </p:cNvSpPr>
            <p:nvPr/>
          </p:nvSpPr>
          <p:spPr bwMode="auto">
            <a:xfrm>
              <a:off x="2043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23" name="Rectangle 129"/>
            <p:cNvSpPr>
              <a:spLocks noChangeArrowheads="1"/>
            </p:cNvSpPr>
            <p:nvPr/>
          </p:nvSpPr>
          <p:spPr bwMode="auto">
            <a:xfrm>
              <a:off x="2187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24" name="Rectangle 130"/>
            <p:cNvSpPr>
              <a:spLocks noChangeArrowheads="1"/>
            </p:cNvSpPr>
            <p:nvPr/>
          </p:nvSpPr>
          <p:spPr bwMode="auto">
            <a:xfrm>
              <a:off x="2331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25" name="Rectangle 131"/>
            <p:cNvSpPr>
              <a:spLocks noChangeArrowheads="1"/>
            </p:cNvSpPr>
            <p:nvPr/>
          </p:nvSpPr>
          <p:spPr bwMode="auto">
            <a:xfrm>
              <a:off x="2470" y="1309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26" name="Rectangle 132"/>
            <p:cNvSpPr>
              <a:spLocks noChangeArrowheads="1"/>
            </p:cNvSpPr>
            <p:nvPr/>
          </p:nvSpPr>
          <p:spPr bwMode="auto">
            <a:xfrm>
              <a:off x="1755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27" name="Rectangle 133"/>
            <p:cNvSpPr>
              <a:spLocks noChangeArrowheads="1"/>
            </p:cNvSpPr>
            <p:nvPr/>
          </p:nvSpPr>
          <p:spPr bwMode="auto">
            <a:xfrm>
              <a:off x="1899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28" name="Rectangle 134"/>
            <p:cNvSpPr>
              <a:spLocks noChangeArrowheads="1"/>
            </p:cNvSpPr>
            <p:nvPr/>
          </p:nvSpPr>
          <p:spPr bwMode="auto">
            <a:xfrm>
              <a:off x="2043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29" name="Rectangle 135"/>
            <p:cNvSpPr>
              <a:spLocks noChangeArrowheads="1"/>
            </p:cNvSpPr>
            <p:nvPr/>
          </p:nvSpPr>
          <p:spPr bwMode="auto">
            <a:xfrm>
              <a:off x="2187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30" name="Rectangle 136"/>
            <p:cNvSpPr>
              <a:spLocks noChangeArrowheads="1"/>
            </p:cNvSpPr>
            <p:nvPr/>
          </p:nvSpPr>
          <p:spPr bwMode="auto">
            <a:xfrm>
              <a:off x="2331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31" name="Rectangle 137"/>
            <p:cNvSpPr>
              <a:spLocks noChangeArrowheads="1"/>
            </p:cNvSpPr>
            <p:nvPr/>
          </p:nvSpPr>
          <p:spPr bwMode="auto">
            <a:xfrm>
              <a:off x="2470" y="145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32" name="Rectangle 138"/>
            <p:cNvSpPr>
              <a:spLocks noChangeArrowheads="1"/>
            </p:cNvSpPr>
            <p:nvPr/>
          </p:nvSpPr>
          <p:spPr bwMode="auto">
            <a:xfrm>
              <a:off x="1755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33" name="Rectangle 139"/>
            <p:cNvSpPr>
              <a:spLocks noChangeArrowheads="1"/>
            </p:cNvSpPr>
            <p:nvPr/>
          </p:nvSpPr>
          <p:spPr bwMode="auto">
            <a:xfrm>
              <a:off x="1899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34" name="Rectangle 140"/>
            <p:cNvSpPr>
              <a:spLocks noChangeArrowheads="1"/>
            </p:cNvSpPr>
            <p:nvPr/>
          </p:nvSpPr>
          <p:spPr bwMode="auto">
            <a:xfrm>
              <a:off x="2043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35" name="Rectangle 141"/>
            <p:cNvSpPr>
              <a:spLocks noChangeArrowheads="1"/>
            </p:cNvSpPr>
            <p:nvPr/>
          </p:nvSpPr>
          <p:spPr bwMode="auto">
            <a:xfrm>
              <a:off x="2187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36" name="Rectangle 142"/>
            <p:cNvSpPr>
              <a:spLocks noChangeArrowheads="1"/>
            </p:cNvSpPr>
            <p:nvPr/>
          </p:nvSpPr>
          <p:spPr bwMode="auto">
            <a:xfrm>
              <a:off x="2331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37" name="Rectangle 143"/>
            <p:cNvSpPr>
              <a:spLocks noChangeArrowheads="1"/>
            </p:cNvSpPr>
            <p:nvPr/>
          </p:nvSpPr>
          <p:spPr bwMode="auto">
            <a:xfrm>
              <a:off x="2470" y="1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38" name="Rectangle 144"/>
            <p:cNvSpPr>
              <a:spLocks noChangeArrowheads="1"/>
            </p:cNvSpPr>
            <p:nvPr/>
          </p:nvSpPr>
          <p:spPr bwMode="auto">
            <a:xfrm>
              <a:off x="1755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39" name="Rectangle 145"/>
            <p:cNvSpPr>
              <a:spLocks noChangeArrowheads="1"/>
            </p:cNvSpPr>
            <p:nvPr/>
          </p:nvSpPr>
          <p:spPr bwMode="auto">
            <a:xfrm>
              <a:off x="1899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40" name="Rectangle 146"/>
            <p:cNvSpPr>
              <a:spLocks noChangeArrowheads="1"/>
            </p:cNvSpPr>
            <p:nvPr/>
          </p:nvSpPr>
          <p:spPr bwMode="auto">
            <a:xfrm>
              <a:off x="2043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41" name="Rectangle 147"/>
            <p:cNvSpPr>
              <a:spLocks noChangeArrowheads="1"/>
            </p:cNvSpPr>
            <p:nvPr/>
          </p:nvSpPr>
          <p:spPr bwMode="auto">
            <a:xfrm>
              <a:off x="2187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42" name="Rectangle 148"/>
            <p:cNvSpPr>
              <a:spLocks noChangeArrowheads="1"/>
            </p:cNvSpPr>
            <p:nvPr/>
          </p:nvSpPr>
          <p:spPr bwMode="auto">
            <a:xfrm>
              <a:off x="2331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43" name="Rectangle 149"/>
            <p:cNvSpPr>
              <a:spLocks noChangeArrowheads="1"/>
            </p:cNvSpPr>
            <p:nvPr/>
          </p:nvSpPr>
          <p:spPr bwMode="auto">
            <a:xfrm>
              <a:off x="2470" y="1730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44" name="Rectangle 150"/>
            <p:cNvSpPr>
              <a:spLocks noChangeArrowheads="1"/>
            </p:cNvSpPr>
            <p:nvPr/>
          </p:nvSpPr>
          <p:spPr bwMode="auto">
            <a:xfrm>
              <a:off x="1755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45" name="Rectangle 151"/>
            <p:cNvSpPr>
              <a:spLocks noChangeArrowheads="1"/>
            </p:cNvSpPr>
            <p:nvPr/>
          </p:nvSpPr>
          <p:spPr bwMode="auto">
            <a:xfrm>
              <a:off x="1899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46" name="Rectangle 152"/>
            <p:cNvSpPr>
              <a:spLocks noChangeArrowheads="1"/>
            </p:cNvSpPr>
            <p:nvPr/>
          </p:nvSpPr>
          <p:spPr bwMode="auto">
            <a:xfrm>
              <a:off x="2043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47" name="Rectangle 153"/>
            <p:cNvSpPr>
              <a:spLocks noChangeArrowheads="1"/>
            </p:cNvSpPr>
            <p:nvPr/>
          </p:nvSpPr>
          <p:spPr bwMode="auto">
            <a:xfrm>
              <a:off x="2187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48" name="Rectangle 154"/>
            <p:cNvSpPr>
              <a:spLocks noChangeArrowheads="1"/>
            </p:cNvSpPr>
            <p:nvPr/>
          </p:nvSpPr>
          <p:spPr bwMode="auto">
            <a:xfrm>
              <a:off x="2331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49" name="Rectangle 155"/>
            <p:cNvSpPr>
              <a:spLocks noChangeArrowheads="1"/>
            </p:cNvSpPr>
            <p:nvPr/>
          </p:nvSpPr>
          <p:spPr bwMode="auto">
            <a:xfrm>
              <a:off x="2470" y="1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50" name="Rectangle 156"/>
            <p:cNvSpPr>
              <a:spLocks noChangeArrowheads="1"/>
            </p:cNvSpPr>
            <p:nvPr/>
          </p:nvSpPr>
          <p:spPr bwMode="auto">
            <a:xfrm>
              <a:off x="1755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51" name="Rectangle 157"/>
            <p:cNvSpPr>
              <a:spLocks noChangeArrowheads="1"/>
            </p:cNvSpPr>
            <p:nvPr/>
          </p:nvSpPr>
          <p:spPr bwMode="auto">
            <a:xfrm>
              <a:off x="1899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52" name="Rectangle 158"/>
            <p:cNvSpPr>
              <a:spLocks noChangeArrowheads="1"/>
            </p:cNvSpPr>
            <p:nvPr/>
          </p:nvSpPr>
          <p:spPr bwMode="auto">
            <a:xfrm>
              <a:off x="2043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53" name="Rectangle 159"/>
            <p:cNvSpPr>
              <a:spLocks noChangeArrowheads="1"/>
            </p:cNvSpPr>
            <p:nvPr/>
          </p:nvSpPr>
          <p:spPr bwMode="auto">
            <a:xfrm>
              <a:off x="2187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54" name="Rectangle 160"/>
            <p:cNvSpPr>
              <a:spLocks noChangeArrowheads="1"/>
            </p:cNvSpPr>
            <p:nvPr/>
          </p:nvSpPr>
          <p:spPr bwMode="auto">
            <a:xfrm>
              <a:off x="2331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55" name="Rectangle 161"/>
            <p:cNvSpPr>
              <a:spLocks noChangeArrowheads="1"/>
            </p:cNvSpPr>
            <p:nvPr/>
          </p:nvSpPr>
          <p:spPr bwMode="auto">
            <a:xfrm>
              <a:off x="2470" y="201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56" name="Rectangle 162"/>
            <p:cNvSpPr>
              <a:spLocks noChangeArrowheads="1"/>
            </p:cNvSpPr>
            <p:nvPr/>
          </p:nvSpPr>
          <p:spPr bwMode="auto">
            <a:xfrm>
              <a:off x="1755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57" name="Rectangle 163"/>
            <p:cNvSpPr>
              <a:spLocks noChangeArrowheads="1"/>
            </p:cNvSpPr>
            <p:nvPr/>
          </p:nvSpPr>
          <p:spPr bwMode="auto">
            <a:xfrm>
              <a:off x="1899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58" name="Rectangle 164"/>
            <p:cNvSpPr>
              <a:spLocks noChangeArrowheads="1"/>
            </p:cNvSpPr>
            <p:nvPr/>
          </p:nvSpPr>
          <p:spPr bwMode="auto">
            <a:xfrm>
              <a:off x="2043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59" name="Rectangle 165"/>
            <p:cNvSpPr>
              <a:spLocks noChangeArrowheads="1"/>
            </p:cNvSpPr>
            <p:nvPr/>
          </p:nvSpPr>
          <p:spPr bwMode="auto">
            <a:xfrm>
              <a:off x="2187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60" name="Rectangle 166"/>
            <p:cNvSpPr>
              <a:spLocks noChangeArrowheads="1"/>
            </p:cNvSpPr>
            <p:nvPr/>
          </p:nvSpPr>
          <p:spPr bwMode="auto">
            <a:xfrm>
              <a:off x="2331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61" name="Rectangle 167"/>
            <p:cNvSpPr>
              <a:spLocks noChangeArrowheads="1"/>
            </p:cNvSpPr>
            <p:nvPr/>
          </p:nvSpPr>
          <p:spPr bwMode="auto">
            <a:xfrm>
              <a:off x="2470" y="216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62" name="Rectangle 168"/>
            <p:cNvSpPr>
              <a:spLocks noChangeArrowheads="1"/>
            </p:cNvSpPr>
            <p:nvPr/>
          </p:nvSpPr>
          <p:spPr bwMode="auto">
            <a:xfrm>
              <a:off x="1755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63" name="Rectangle 169"/>
            <p:cNvSpPr>
              <a:spLocks noChangeArrowheads="1"/>
            </p:cNvSpPr>
            <p:nvPr/>
          </p:nvSpPr>
          <p:spPr bwMode="auto">
            <a:xfrm>
              <a:off x="1899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64" name="Rectangle 170"/>
            <p:cNvSpPr>
              <a:spLocks noChangeArrowheads="1"/>
            </p:cNvSpPr>
            <p:nvPr/>
          </p:nvSpPr>
          <p:spPr bwMode="auto">
            <a:xfrm>
              <a:off x="2043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65" name="Rectangle 171"/>
            <p:cNvSpPr>
              <a:spLocks noChangeArrowheads="1"/>
            </p:cNvSpPr>
            <p:nvPr/>
          </p:nvSpPr>
          <p:spPr bwMode="auto">
            <a:xfrm>
              <a:off x="2187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66" name="Rectangle 172"/>
            <p:cNvSpPr>
              <a:spLocks noChangeArrowheads="1"/>
            </p:cNvSpPr>
            <p:nvPr/>
          </p:nvSpPr>
          <p:spPr bwMode="auto">
            <a:xfrm>
              <a:off x="2331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67" name="Rectangle 173"/>
            <p:cNvSpPr>
              <a:spLocks noChangeArrowheads="1"/>
            </p:cNvSpPr>
            <p:nvPr/>
          </p:nvSpPr>
          <p:spPr bwMode="auto">
            <a:xfrm>
              <a:off x="2470" y="230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68" name="Rectangle 174"/>
            <p:cNvSpPr>
              <a:spLocks noChangeArrowheads="1"/>
            </p:cNvSpPr>
            <p:nvPr/>
          </p:nvSpPr>
          <p:spPr bwMode="auto">
            <a:xfrm>
              <a:off x="330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69" name="Rectangle 175"/>
            <p:cNvSpPr>
              <a:spLocks noChangeArrowheads="1"/>
            </p:cNvSpPr>
            <p:nvPr/>
          </p:nvSpPr>
          <p:spPr bwMode="auto">
            <a:xfrm>
              <a:off x="474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70" name="Rectangle 176"/>
            <p:cNvSpPr>
              <a:spLocks noChangeArrowheads="1"/>
            </p:cNvSpPr>
            <p:nvPr/>
          </p:nvSpPr>
          <p:spPr bwMode="auto">
            <a:xfrm>
              <a:off x="618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71" name="Rectangle 177"/>
            <p:cNvSpPr>
              <a:spLocks noChangeArrowheads="1"/>
            </p:cNvSpPr>
            <p:nvPr/>
          </p:nvSpPr>
          <p:spPr bwMode="auto">
            <a:xfrm>
              <a:off x="762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72" name="Rectangle 178"/>
            <p:cNvSpPr>
              <a:spLocks noChangeArrowheads="1"/>
            </p:cNvSpPr>
            <p:nvPr/>
          </p:nvSpPr>
          <p:spPr bwMode="auto">
            <a:xfrm>
              <a:off x="906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73" name="Rectangle 179"/>
            <p:cNvSpPr>
              <a:spLocks noChangeArrowheads="1"/>
            </p:cNvSpPr>
            <p:nvPr/>
          </p:nvSpPr>
          <p:spPr bwMode="auto">
            <a:xfrm>
              <a:off x="1045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74" name="Rectangle 180"/>
            <p:cNvSpPr>
              <a:spLocks noChangeArrowheads="1"/>
            </p:cNvSpPr>
            <p:nvPr/>
          </p:nvSpPr>
          <p:spPr bwMode="auto">
            <a:xfrm>
              <a:off x="1189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75" name="Rectangle 181"/>
            <p:cNvSpPr>
              <a:spLocks noChangeArrowheads="1"/>
            </p:cNvSpPr>
            <p:nvPr/>
          </p:nvSpPr>
          <p:spPr bwMode="auto">
            <a:xfrm>
              <a:off x="1333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76" name="Rectangle 182"/>
            <p:cNvSpPr>
              <a:spLocks noChangeArrowheads="1"/>
            </p:cNvSpPr>
            <p:nvPr/>
          </p:nvSpPr>
          <p:spPr bwMode="auto">
            <a:xfrm>
              <a:off x="1477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77" name="Rectangle 183"/>
            <p:cNvSpPr>
              <a:spLocks noChangeArrowheads="1"/>
            </p:cNvSpPr>
            <p:nvPr/>
          </p:nvSpPr>
          <p:spPr bwMode="auto">
            <a:xfrm>
              <a:off x="1616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78" name="Rectangle 184"/>
            <p:cNvSpPr>
              <a:spLocks noChangeArrowheads="1"/>
            </p:cNvSpPr>
            <p:nvPr/>
          </p:nvSpPr>
          <p:spPr bwMode="auto">
            <a:xfrm>
              <a:off x="330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79" name="Rectangle 185"/>
            <p:cNvSpPr>
              <a:spLocks noChangeArrowheads="1"/>
            </p:cNvSpPr>
            <p:nvPr/>
          </p:nvSpPr>
          <p:spPr bwMode="auto">
            <a:xfrm>
              <a:off x="474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80" name="Rectangle 186"/>
            <p:cNvSpPr>
              <a:spLocks noChangeArrowheads="1"/>
            </p:cNvSpPr>
            <p:nvPr/>
          </p:nvSpPr>
          <p:spPr bwMode="auto">
            <a:xfrm>
              <a:off x="618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81" name="Rectangle 187"/>
            <p:cNvSpPr>
              <a:spLocks noChangeArrowheads="1"/>
            </p:cNvSpPr>
            <p:nvPr/>
          </p:nvSpPr>
          <p:spPr bwMode="auto">
            <a:xfrm>
              <a:off x="762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82" name="Rectangle 188"/>
            <p:cNvSpPr>
              <a:spLocks noChangeArrowheads="1"/>
            </p:cNvSpPr>
            <p:nvPr/>
          </p:nvSpPr>
          <p:spPr bwMode="auto">
            <a:xfrm>
              <a:off x="906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83" name="Rectangle 189"/>
            <p:cNvSpPr>
              <a:spLocks noChangeArrowheads="1"/>
            </p:cNvSpPr>
            <p:nvPr/>
          </p:nvSpPr>
          <p:spPr bwMode="auto">
            <a:xfrm>
              <a:off x="1045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84" name="Rectangle 190"/>
            <p:cNvSpPr>
              <a:spLocks noChangeArrowheads="1"/>
            </p:cNvSpPr>
            <p:nvPr/>
          </p:nvSpPr>
          <p:spPr bwMode="auto">
            <a:xfrm>
              <a:off x="1189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85" name="Rectangle 191"/>
            <p:cNvSpPr>
              <a:spLocks noChangeArrowheads="1"/>
            </p:cNvSpPr>
            <p:nvPr/>
          </p:nvSpPr>
          <p:spPr bwMode="auto">
            <a:xfrm>
              <a:off x="1333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86" name="Rectangle 192"/>
            <p:cNvSpPr>
              <a:spLocks noChangeArrowheads="1"/>
            </p:cNvSpPr>
            <p:nvPr/>
          </p:nvSpPr>
          <p:spPr bwMode="auto">
            <a:xfrm>
              <a:off x="1477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87" name="Rectangle 193"/>
            <p:cNvSpPr>
              <a:spLocks noChangeArrowheads="1"/>
            </p:cNvSpPr>
            <p:nvPr/>
          </p:nvSpPr>
          <p:spPr bwMode="auto">
            <a:xfrm>
              <a:off x="1616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88" name="Rectangle 194"/>
            <p:cNvSpPr>
              <a:spLocks noChangeArrowheads="1"/>
            </p:cNvSpPr>
            <p:nvPr/>
          </p:nvSpPr>
          <p:spPr bwMode="auto">
            <a:xfrm>
              <a:off x="330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89" name="Rectangle 195"/>
            <p:cNvSpPr>
              <a:spLocks noChangeArrowheads="1"/>
            </p:cNvSpPr>
            <p:nvPr/>
          </p:nvSpPr>
          <p:spPr bwMode="auto">
            <a:xfrm>
              <a:off x="474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90" name="Rectangle 196"/>
            <p:cNvSpPr>
              <a:spLocks noChangeArrowheads="1"/>
            </p:cNvSpPr>
            <p:nvPr/>
          </p:nvSpPr>
          <p:spPr bwMode="auto">
            <a:xfrm>
              <a:off x="618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91" name="Rectangle 197"/>
            <p:cNvSpPr>
              <a:spLocks noChangeArrowheads="1"/>
            </p:cNvSpPr>
            <p:nvPr/>
          </p:nvSpPr>
          <p:spPr bwMode="auto">
            <a:xfrm>
              <a:off x="762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92" name="Rectangle 198"/>
            <p:cNvSpPr>
              <a:spLocks noChangeArrowheads="1"/>
            </p:cNvSpPr>
            <p:nvPr/>
          </p:nvSpPr>
          <p:spPr bwMode="auto">
            <a:xfrm>
              <a:off x="906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93" name="Rectangle 199"/>
            <p:cNvSpPr>
              <a:spLocks noChangeArrowheads="1"/>
            </p:cNvSpPr>
            <p:nvPr/>
          </p:nvSpPr>
          <p:spPr bwMode="auto">
            <a:xfrm>
              <a:off x="1045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94" name="Rectangle 200"/>
            <p:cNvSpPr>
              <a:spLocks noChangeArrowheads="1"/>
            </p:cNvSpPr>
            <p:nvPr/>
          </p:nvSpPr>
          <p:spPr bwMode="auto">
            <a:xfrm>
              <a:off x="1189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95" name="Rectangle 201"/>
            <p:cNvSpPr>
              <a:spLocks noChangeArrowheads="1"/>
            </p:cNvSpPr>
            <p:nvPr/>
          </p:nvSpPr>
          <p:spPr bwMode="auto">
            <a:xfrm>
              <a:off x="1333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96" name="Rectangle 202"/>
            <p:cNvSpPr>
              <a:spLocks noChangeArrowheads="1"/>
            </p:cNvSpPr>
            <p:nvPr/>
          </p:nvSpPr>
          <p:spPr bwMode="auto">
            <a:xfrm>
              <a:off x="1477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97" name="Rectangle 203"/>
            <p:cNvSpPr>
              <a:spLocks noChangeArrowheads="1"/>
            </p:cNvSpPr>
            <p:nvPr/>
          </p:nvSpPr>
          <p:spPr bwMode="auto">
            <a:xfrm>
              <a:off x="1616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98" name="Rectangle 204"/>
            <p:cNvSpPr>
              <a:spLocks noChangeArrowheads="1"/>
            </p:cNvSpPr>
            <p:nvPr/>
          </p:nvSpPr>
          <p:spPr bwMode="auto">
            <a:xfrm>
              <a:off x="330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699" name="Rectangle 205"/>
            <p:cNvSpPr>
              <a:spLocks noChangeArrowheads="1"/>
            </p:cNvSpPr>
            <p:nvPr/>
          </p:nvSpPr>
          <p:spPr bwMode="auto">
            <a:xfrm>
              <a:off x="474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00" name="Rectangle 206"/>
            <p:cNvSpPr>
              <a:spLocks noChangeArrowheads="1"/>
            </p:cNvSpPr>
            <p:nvPr/>
          </p:nvSpPr>
          <p:spPr bwMode="auto">
            <a:xfrm>
              <a:off x="618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01" name="Rectangle 207"/>
            <p:cNvSpPr>
              <a:spLocks noChangeArrowheads="1"/>
            </p:cNvSpPr>
            <p:nvPr/>
          </p:nvSpPr>
          <p:spPr bwMode="auto">
            <a:xfrm>
              <a:off x="762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02" name="Rectangle 208"/>
            <p:cNvSpPr>
              <a:spLocks noChangeArrowheads="1"/>
            </p:cNvSpPr>
            <p:nvPr/>
          </p:nvSpPr>
          <p:spPr bwMode="auto">
            <a:xfrm>
              <a:off x="906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03" name="Rectangle 209"/>
            <p:cNvSpPr>
              <a:spLocks noChangeArrowheads="1"/>
            </p:cNvSpPr>
            <p:nvPr/>
          </p:nvSpPr>
          <p:spPr bwMode="auto">
            <a:xfrm>
              <a:off x="1045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04" name="Rectangle 210"/>
            <p:cNvSpPr>
              <a:spLocks noChangeArrowheads="1"/>
            </p:cNvSpPr>
            <p:nvPr/>
          </p:nvSpPr>
          <p:spPr bwMode="auto">
            <a:xfrm>
              <a:off x="1189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05" name="Rectangle 211"/>
            <p:cNvSpPr>
              <a:spLocks noChangeArrowheads="1"/>
            </p:cNvSpPr>
            <p:nvPr/>
          </p:nvSpPr>
          <p:spPr bwMode="auto">
            <a:xfrm>
              <a:off x="1333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06" name="Rectangle 212"/>
            <p:cNvSpPr>
              <a:spLocks noChangeArrowheads="1"/>
            </p:cNvSpPr>
            <p:nvPr/>
          </p:nvSpPr>
          <p:spPr bwMode="auto">
            <a:xfrm>
              <a:off x="1477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07" name="Rectangle 213"/>
            <p:cNvSpPr>
              <a:spLocks noChangeArrowheads="1"/>
            </p:cNvSpPr>
            <p:nvPr/>
          </p:nvSpPr>
          <p:spPr bwMode="auto">
            <a:xfrm>
              <a:off x="1616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08" name="Rectangle 214"/>
            <p:cNvSpPr>
              <a:spLocks noChangeArrowheads="1"/>
            </p:cNvSpPr>
            <p:nvPr/>
          </p:nvSpPr>
          <p:spPr bwMode="auto">
            <a:xfrm>
              <a:off x="330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09" name="Rectangle 215"/>
            <p:cNvSpPr>
              <a:spLocks noChangeArrowheads="1"/>
            </p:cNvSpPr>
            <p:nvPr/>
          </p:nvSpPr>
          <p:spPr bwMode="auto">
            <a:xfrm>
              <a:off x="474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10" name="Rectangle 216"/>
            <p:cNvSpPr>
              <a:spLocks noChangeArrowheads="1"/>
            </p:cNvSpPr>
            <p:nvPr/>
          </p:nvSpPr>
          <p:spPr bwMode="auto">
            <a:xfrm>
              <a:off x="618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11" name="Rectangle 217"/>
            <p:cNvSpPr>
              <a:spLocks noChangeArrowheads="1"/>
            </p:cNvSpPr>
            <p:nvPr/>
          </p:nvSpPr>
          <p:spPr bwMode="auto">
            <a:xfrm>
              <a:off x="762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12" name="Rectangle 218"/>
            <p:cNvSpPr>
              <a:spLocks noChangeArrowheads="1"/>
            </p:cNvSpPr>
            <p:nvPr/>
          </p:nvSpPr>
          <p:spPr bwMode="auto">
            <a:xfrm>
              <a:off x="906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13" name="Rectangle 219"/>
            <p:cNvSpPr>
              <a:spLocks noChangeArrowheads="1"/>
            </p:cNvSpPr>
            <p:nvPr/>
          </p:nvSpPr>
          <p:spPr bwMode="auto">
            <a:xfrm>
              <a:off x="1045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14" name="Rectangle 220"/>
            <p:cNvSpPr>
              <a:spLocks noChangeArrowheads="1"/>
            </p:cNvSpPr>
            <p:nvPr/>
          </p:nvSpPr>
          <p:spPr bwMode="auto">
            <a:xfrm>
              <a:off x="1189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15" name="Rectangle 221"/>
            <p:cNvSpPr>
              <a:spLocks noChangeArrowheads="1"/>
            </p:cNvSpPr>
            <p:nvPr/>
          </p:nvSpPr>
          <p:spPr bwMode="auto">
            <a:xfrm>
              <a:off x="1333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16" name="Rectangle 222"/>
            <p:cNvSpPr>
              <a:spLocks noChangeArrowheads="1"/>
            </p:cNvSpPr>
            <p:nvPr/>
          </p:nvSpPr>
          <p:spPr bwMode="auto">
            <a:xfrm>
              <a:off x="1477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17" name="Rectangle 223"/>
            <p:cNvSpPr>
              <a:spLocks noChangeArrowheads="1"/>
            </p:cNvSpPr>
            <p:nvPr/>
          </p:nvSpPr>
          <p:spPr bwMode="auto">
            <a:xfrm>
              <a:off x="1616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18" name="Rectangle 224"/>
            <p:cNvSpPr>
              <a:spLocks noChangeArrowheads="1"/>
            </p:cNvSpPr>
            <p:nvPr/>
          </p:nvSpPr>
          <p:spPr bwMode="auto">
            <a:xfrm>
              <a:off x="1755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19" name="Rectangle 225"/>
            <p:cNvSpPr>
              <a:spLocks noChangeArrowheads="1"/>
            </p:cNvSpPr>
            <p:nvPr/>
          </p:nvSpPr>
          <p:spPr bwMode="auto">
            <a:xfrm>
              <a:off x="1899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20" name="Rectangle 226"/>
            <p:cNvSpPr>
              <a:spLocks noChangeArrowheads="1"/>
            </p:cNvSpPr>
            <p:nvPr/>
          </p:nvSpPr>
          <p:spPr bwMode="auto">
            <a:xfrm>
              <a:off x="2043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21" name="Rectangle 227"/>
            <p:cNvSpPr>
              <a:spLocks noChangeArrowheads="1"/>
            </p:cNvSpPr>
            <p:nvPr/>
          </p:nvSpPr>
          <p:spPr bwMode="auto">
            <a:xfrm>
              <a:off x="2187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22" name="Rectangle 228"/>
            <p:cNvSpPr>
              <a:spLocks noChangeArrowheads="1"/>
            </p:cNvSpPr>
            <p:nvPr/>
          </p:nvSpPr>
          <p:spPr bwMode="auto">
            <a:xfrm>
              <a:off x="2331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23" name="Rectangle 229"/>
            <p:cNvSpPr>
              <a:spLocks noChangeArrowheads="1"/>
            </p:cNvSpPr>
            <p:nvPr/>
          </p:nvSpPr>
          <p:spPr bwMode="auto">
            <a:xfrm>
              <a:off x="2470" y="244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24" name="Rectangle 230"/>
            <p:cNvSpPr>
              <a:spLocks noChangeArrowheads="1"/>
            </p:cNvSpPr>
            <p:nvPr/>
          </p:nvSpPr>
          <p:spPr bwMode="auto">
            <a:xfrm>
              <a:off x="1755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25" name="Rectangle 231"/>
            <p:cNvSpPr>
              <a:spLocks noChangeArrowheads="1"/>
            </p:cNvSpPr>
            <p:nvPr/>
          </p:nvSpPr>
          <p:spPr bwMode="auto">
            <a:xfrm>
              <a:off x="1899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26" name="Rectangle 232"/>
            <p:cNvSpPr>
              <a:spLocks noChangeArrowheads="1"/>
            </p:cNvSpPr>
            <p:nvPr/>
          </p:nvSpPr>
          <p:spPr bwMode="auto">
            <a:xfrm>
              <a:off x="2043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27" name="Rectangle 233"/>
            <p:cNvSpPr>
              <a:spLocks noChangeArrowheads="1"/>
            </p:cNvSpPr>
            <p:nvPr/>
          </p:nvSpPr>
          <p:spPr bwMode="auto">
            <a:xfrm>
              <a:off x="2187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28" name="Rectangle 234"/>
            <p:cNvSpPr>
              <a:spLocks noChangeArrowheads="1"/>
            </p:cNvSpPr>
            <p:nvPr/>
          </p:nvSpPr>
          <p:spPr bwMode="auto">
            <a:xfrm>
              <a:off x="2331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29" name="Rectangle 235"/>
            <p:cNvSpPr>
              <a:spLocks noChangeArrowheads="1"/>
            </p:cNvSpPr>
            <p:nvPr/>
          </p:nvSpPr>
          <p:spPr bwMode="auto">
            <a:xfrm>
              <a:off x="2470" y="2588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30" name="Rectangle 236"/>
            <p:cNvSpPr>
              <a:spLocks noChangeArrowheads="1"/>
            </p:cNvSpPr>
            <p:nvPr/>
          </p:nvSpPr>
          <p:spPr bwMode="auto">
            <a:xfrm>
              <a:off x="1755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31" name="Rectangle 237"/>
            <p:cNvSpPr>
              <a:spLocks noChangeArrowheads="1"/>
            </p:cNvSpPr>
            <p:nvPr/>
          </p:nvSpPr>
          <p:spPr bwMode="auto">
            <a:xfrm>
              <a:off x="1899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32" name="Rectangle 238"/>
            <p:cNvSpPr>
              <a:spLocks noChangeArrowheads="1"/>
            </p:cNvSpPr>
            <p:nvPr/>
          </p:nvSpPr>
          <p:spPr bwMode="auto">
            <a:xfrm>
              <a:off x="2043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33" name="Rectangle 239"/>
            <p:cNvSpPr>
              <a:spLocks noChangeArrowheads="1"/>
            </p:cNvSpPr>
            <p:nvPr/>
          </p:nvSpPr>
          <p:spPr bwMode="auto">
            <a:xfrm>
              <a:off x="2187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34" name="Rectangle 240"/>
            <p:cNvSpPr>
              <a:spLocks noChangeArrowheads="1"/>
            </p:cNvSpPr>
            <p:nvPr/>
          </p:nvSpPr>
          <p:spPr bwMode="auto">
            <a:xfrm>
              <a:off x="2331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35" name="Rectangle 241"/>
            <p:cNvSpPr>
              <a:spLocks noChangeArrowheads="1"/>
            </p:cNvSpPr>
            <p:nvPr/>
          </p:nvSpPr>
          <p:spPr bwMode="auto">
            <a:xfrm>
              <a:off x="2470" y="2732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36" name="Rectangle 242"/>
            <p:cNvSpPr>
              <a:spLocks noChangeArrowheads="1"/>
            </p:cNvSpPr>
            <p:nvPr/>
          </p:nvSpPr>
          <p:spPr bwMode="auto">
            <a:xfrm>
              <a:off x="1755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37" name="Rectangle 243"/>
            <p:cNvSpPr>
              <a:spLocks noChangeArrowheads="1"/>
            </p:cNvSpPr>
            <p:nvPr/>
          </p:nvSpPr>
          <p:spPr bwMode="auto">
            <a:xfrm>
              <a:off x="1899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38" name="Rectangle 244"/>
            <p:cNvSpPr>
              <a:spLocks noChangeArrowheads="1"/>
            </p:cNvSpPr>
            <p:nvPr/>
          </p:nvSpPr>
          <p:spPr bwMode="auto">
            <a:xfrm>
              <a:off x="2043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39" name="Rectangle 245"/>
            <p:cNvSpPr>
              <a:spLocks noChangeArrowheads="1"/>
            </p:cNvSpPr>
            <p:nvPr/>
          </p:nvSpPr>
          <p:spPr bwMode="auto">
            <a:xfrm>
              <a:off x="2187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40" name="Rectangle 246"/>
            <p:cNvSpPr>
              <a:spLocks noChangeArrowheads="1"/>
            </p:cNvSpPr>
            <p:nvPr/>
          </p:nvSpPr>
          <p:spPr bwMode="auto">
            <a:xfrm>
              <a:off x="2331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41" name="Rectangle 247"/>
            <p:cNvSpPr>
              <a:spLocks noChangeArrowheads="1"/>
            </p:cNvSpPr>
            <p:nvPr/>
          </p:nvSpPr>
          <p:spPr bwMode="auto">
            <a:xfrm>
              <a:off x="2470" y="2874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42" name="Rectangle 248"/>
            <p:cNvSpPr>
              <a:spLocks noChangeArrowheads="1"/>
            </p:cNvSpPr>
            <p:nvPr/>
          </p:nvSpPr>
          <p:spPr bwMode="auto">
            <a:xfrm>
              <a:off x="1755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43" name="Rectangle 249"/>
            <p:cNvSpPr>
              <a:spLocks noChangeArrowheads="1"/>
            </p:cNvSpPr>
            <p:nvPr/>
          </p:nvSpPr>
          <p:spPr bwMode="auto">
            <a:xfrm>
              <a:off x="1899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44" name="Rectangle 250"/>
            <p:cNvSpPr>
              <a:spLocks noChangeArrowheads="1"/>
            </p:cNvSpPr>
            <p:nvPr/>
          </p:nvSpPr>
          <p:spPr bwMode="auto">
            <a:xfrm>
              <a:off x="2043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45" name="Rectangle 251"/>
            <p:cNvSpPr>
              <a:spLocks noChangeArrowheads="1"/>
            </p:cNvSpPr>
            <p:nvPr/>
          </p:nvSpPr>
          <p:spPr bwMode="auto">
            <a:xfrm>
              <a:off x="2187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46" name="Rectangle 252"/>
            <p:cNvSpPr>
              <a:spLocks noChangeArrowheads="1"/>
            </p:cNvSpPr>
            <p:nvPr/>
          </p:nvSpPr>
          <p:spPr bwMode="auto">
            <a:xfrm>
              <a:off x="2331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  <p:sp>
          <p:nvSpPr>
            <p:cNvPr id="19747" name="Rectangle 253"/>
            <p:cNvSpPr>
              <a:spLocks noChangeArrowheads="1"/>
            </p:cNvSpPr>
            <p:nvPr/>
          </p:nvSpPr>
          <p:spPr bwMode="auto">
            <a:xfrm>
              <a:off x="2470" y="3011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800"/>
            </a:p>
          </p:txBody>
        </p:sp>
      </p:grpSp>
      <p:sp>
        <p:nvSpPr>
          <p:cNvPr id="19461" name="Line 254"/>
          <p:cNvSpPr>
            <a:spLocks noChangeShapeType="1"/>
          </p:cNvSpPr>
          <p:nvPr/>
        </p:nvSpPr>
        <p:spPr bwMode="auto">
          <a:xfrm>
            <a:off x="523875" y="1624013"/>
            <a:ext cx="3838575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462" name="Line 255"/>
          <p:cNvSpPr>
            <a:spLocks noChangeShapeType="1"/>
          </p:cNvSpPr>
          <p:nvPr/>
        </p:nvSpPr>
        <p:spPr bwMode="auto">
          <a:xfrm rot="5400000">
            <a:off x="-1256506" y="3404394"/>
            <a:ext cx="3560762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463" name="Text Box 256"/>
          <p:cNvSpPr txBox="1">
            <a:spLocks noChangeArrowheads="1"/>
          </p:cNvSpPr>
          <p:nvPr/>
        </p:nvSpPr>
        <p:spPr bwMode="auto">
          <a:xfrm>
            <a:off x="0" y="1255713"/>
            <a:ext cx="806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IE" altLang="en-US" sz="1800" b="1" i="1">
                <a:solidFill>
                  <a:srgbClr val="0033CC"/>
                </a:solidFill>
                <a:latin typeface="Times New Roman" pitchFamily="18" charset="0"/>
              </a:rPr>
              <a:t>Origin</a:t>
            </a:r>
            <a:endParaRPr lang="en-US" altLang="en-US" sz="1800" b="1" i="1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19464" name="Text Box 257"/>
          <p:cNvSpPr txBox="1">
            <a:spLocks noChangeArrowheads="1"/>
          </p:cNvSpPr>
          <p:nvPr/>
        </p:nvSpPr>
        <p:spPr bwMode="auto">
          <a:xfrm>
            <a:off x="4140200" y="12573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IE" altLang="en-US" sz="1800" b="1" i="1">
                <a:solidFill>
                  <a:srgbClr val="0033CC"/>
                </a:solidFill>
                <a:latin typeface="Times New Roman" pitchFamily="18" charset="0"/>
              </a:rPr>
              <a:t>x</a:t>
            </a:r>
            <a:endParaRPr lang="en-US" altLang="en-US" sz="1800" b="1" i="1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19465" name="Text Box 258"/>
          <p:cNvSpPr txBox="1">
            <a:spLocks noChangeArrowheads="1"/>
          </p:cNvSpPr>
          <p:nvPr/>
        </p:nvSpPr>
        <p:spPr bwMode="auto">
          <a:xfrm>
            <a:off x="239713" y="4970463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IE" altLang="en-US" sz="1800" b="1" i="1">
                <a:solidFill>
                  <a:srgbClr val="0033CC"/>
                </a:solidFill>
                <a:latin typeface="Times New Roman" pitchFamily="18" charset="0"/>
              </a:rPr>
              <a:t>y</a:t>
            </a:r>
            <a:endParaRPr lang="en-US" altLang="en-US" sz="1800" b="1" i="1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19466" name="Text Box 259"/>
          <p:cNvSpPr txBox="1">
            <a:spLocks noChangeArrowheads="1"/>
          </p:cNvSpPr>
          <p:nvPr/>
        </p:nvSpPr>
        <p:spPr bwMode="auto">
          <a:xfrm>
            <a:off x="2797175" y="4997450"/>
            <a:ext cx="145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IE" altLang="en-US" sz="1800" b="1" i="1">
                <a:solidFill>
                  <a:srgbClr val="0033CC"/>
                </a:solidFill>
                <a:latin typeface="Times New Roman" pitchFamily="18" charset="0"/>
              </a:rPr>
              <a:t>Image f (x, y)</a:t>
            </a:r>
            <a:endParaRPr lang="en-US" altLang="en-US" sz="1800" b="1" i="1">
              <a:solidFill>
                <a:srgbClr val="0033CC"/>
              </a:solidFill>
              <a:latin typeface="Times New Roman" pitchFamily="18" charset="0"/>
            </a:endParaRPr>
          </a:p>
        </p:txBody>
      </p:sp>
      <p:cxnSp>
        <p:nvCxnSpPr>
          <p:cNvPr id="266500" name="AutoShape 260"/>
          <p:cNvCxnSpPr>
            <a:cxnSpLocks noChangeShapeType="1"/>
            <a:stCxn id="266504" idx="6"/>
            <a:endCxn id="19485" idx="1"/>
          </p:cNvCxnSpPr>
          <p:nvPr/>
        </p:nvCxnSpPr>
        <p:spPr bwMode="auto">
          <a:xfrm flipV="1">
            <a:off x="3698875" y="2203450"/>
            <a:ext cx="1254125" cy="1344613"/>
          </a:xfrm>
          <a:prstGeom prst="curvedConnector3">
            <a:avLst>
              <a:gd name="adj1" fmla="val 49495"/>
            </a:avLst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501" name="Text Box 261"/>
          <p:cNvSpPr txBox="1">
            <a:spLocks noChangeArrowheads="1"/>
          </p:cNvSpPr>
          <p:nvPr/>
        </p:nvSpPr>
        <p:spPr bwMode="auto">
          <a:xfrm>
            <a:off x="4694238" y="3754438"/>
            <a:ext cx="40767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436688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tabLst>
                <a:tab pos="1436688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tabLst>
                <a:tab pos="1436688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tabLst>
                <a:tab pos="1436688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tabLst>
                <a:tab pos="1436688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6688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6688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6688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6688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IE" altLang="en-US" sz="2600" i="1" dirty="0" err="1">
                <a:latin typeface="Times New Roman" pitchFamily="18" charset="0"/>
              </a:rPr>
              <a:t>e</a:t>
            </a:r>
            <a:r>
              <a:rPr lang="en-IE" altLang="en-US" sz="2600" i="1" baseline="-25000" dirty="0" err="1">
                <a:latin typeface="Times New Roman" pitchFamily="18" charset="0"/>
              </a:rPr>
              <a:t>processed</a:t>
            </a:r>
            <a:r>
              <a:rPr lang="en-IE" altLang="en-US" sz="2600" i="1" dirty="0">
                <a:latin typeface="Times New Roman" pitchFamily="18" charset="0"/>
              </a:rPr>
              <a:t> = 	</a:t>
            </a:r>
            <a:r>
              <a:rPr lang="en-IE" altLang="en-US" i="1" dirty="0">
                <a:latin typeface="Times New Roman" pitchFamily="18" charset="0"/>
              </a:rPr>
              <a:t>v</a:t>
            </a:r>
            <a:r>
              <a:rPr lang="en-IE" altLang="en-US" sz="2600" i="1" dirty="0">
                <a:latin typeface="Times New Roman" pitchFamily="18" charset="0"/>
              </a:rPr>
              <a:t>*e + </a:t>
            </a:r>
            <a:br>
              <a:rPr lang="en-IE" altLang="en-US" sz="2600" i="1" dirty="0">
                <a:latin typeface="Times New Roman" pitchFamily="18" charset="0"/>
              </a:rPr>
            </a:br>
            <a:r>
              <a:rPr lang="en-IE" altLang="en-US" sz="2600" i="1" dirty="0">
                <a:latin typeface="Times New Roman" pitchFamily="18" charset="0"/>
              </a:rPr>
              <a:t>	</a:t>
            </a:r>
            <a:r>
              <a:rPr lang="en-IE" altLang="en-US" i="1" dirty="0">
                <a:latin typeface="Times New Roman" pitchFamily="18" charset="0"/>
              </a:rPr>
              <a:t>r</a:t>
            </a:r>
            <a:r>
              <a:rPr lang="en-IE" altLang="en-US" sz="2600" i="1" dirty="0">
                <a:latin typeface="Times New Roman" pitchFamily="18" charset="0"/>
              </a:rPr>
              <a:t>*a + </a:t>
            </a:r>
            <a:r>
              <a:rPr lang="en-IE" altLang="en-US" i="1" dirty="0">
                <a:latin typeface="Times New Roman" pitchFamily="18" charset="0"/>
              </a:rPr>
              <a:t>s</a:t>
            </a:r>
            <a:r>
              <a:rPr lang="en-IE" altLang="en-US" sz="2600" i="1" dirty="0">
                <a:latin typeface="Times New Roman" pitchFamily="18" charset="0"/>
              </a:rPr>
              <a:t>*b + </a:t>
            </a:r>
            <a:r>
              <a:rPr lang="en-IE" altLang="en-US" i="1" dirty="0">
                <a:latin typeface="Times New Roman" pitchFamily="18" charset="0"/>
              </a:rPr>
              <a:t>t</a:t>
            </a:r>
            <a:r>
              <a:rPr lang="en-IE" altLang="en-US" sz="2600" i="1" dirty="0">
                <a:latin typeface="Times New Roman" pitchFamily="18" charset="0"/>
              </a:rPr>
              <a:t>*c + </a:t>
            </a:r>
            <a:br>
              <a:rPr lang="en-IE" altLang="en-US" sz="2600" i="1" dirty="0">
                <a:latin typeface="Times New Roman" pitchFamily="18" charset="0"/>
              </a:rPr>
            </a:br>
            <a:r>
              <a:rPr lang="en-IE" altLang="en-US" sz="2600" i="1" dirty="0">
                <a:latin typeface="Times New Roman" pitchFamily="18" charset="0"/>
              </a:rPr>
              <a:t>	</a:t>
            </a:r>
            <a:r>
              <a:rPr lang="en-IE" altLang="en-US" i="1" dirty="0">
                <a:latin typeface="Times New Roman" pitchFamily="18" charset="0"/>
              </a:rPr>
              <a:t>u</a:t>
            </a:r>
            <a:r>
              <a:rPr lang="en-IE" altLang="en-US" sz="2600" i="1" dirty="0">
                <a:latin typeface="Times New Roman" pitchFamily="18" charset="0"/>
              </a:rPr>
              <a:t>*d + </a:t>
            </a:r>
            <a:r>
              <a:rPr lang="en-IE" altLang="en-US" i="1" dirty="0">
                <a:latin typeface="Times New Roman" pitchFamily="18" charset="0"/>
              </a:rPr>
              <a:t>w</a:t>
            </a:r>
            <a:r>
              <a:rPr lang="en-IE" altLang="en-US" sz="2600" i="1" dirty="0">
                <a:latin typeface="Times New Roman" pitchFamily="18" charset="0"/>
              </a:rPr>
              <a:t>*f + </a:t>
            </a:r>
            <a:br>
              <a:rPr lang="en-IE" altLang="en-US" sz="2600" i="1" dirty="0">
                <a:latin typeface="Times New Roman" pitchFamily="18" charset="0"/>
              </a:rPr>
            </a:br>
            <a:r>
              <a:rPr lang="en-IE" altLang="en-US" sz="2600" i="1" dirty="0">
                <a:latin typeface="Times New Roman" pitchFamily="18" charset="0"/>
              </a:rPr>
              <a:t>	</a:t>
            </a:r>
            <a:r>
              <a:rPr lang="en-IE" altLang="en-US" i="1" dirty="0">
                <a:latin typeface="Times New Roman" pitchFamily="18" charset="0"/>
              </a:rPr>
              <a:t>x</a:t>
            </a:r>
            <a:r>
              <a:rPr lang="en-IE" altLang="en-US" sz="2600" i="1" dirty="0">
                <a:latin typeface="Times New Roman" pitchFamily="18" charset="0"/>
              </a:rPr>
              <a:t>*g + </a:t>
            </a:r>
            <a:r>
              <a:rPr lang="en-IE" altLang="en-US" i="1" dirty="0">
                <a:latin typeface="Times New Roman" pitchFamily="18" charset="0"/>
              </a:rPr>
              <a:t>y</a:t>
            </a:r>
            <a:r>
              <a:rPr lang="en-IE" altLang="en-US" sz="2600" i="1" dirty="0">
                <a:latin typeface="Times New Roman" pitchFamily="18" charset="0"/>
              </a:rPr>
              <a:t>*h + </a:t>
            </a:r>
            <a:r>
              <a:rPr lang="en-IE" altLang="en-US" i="1" dirty="0">
                <a:latin typeface="Times New Roman" pitchFamily="18" charset="0"/>
              </a:rPr>
              <a:t>z</a:t>
            </a:r>
            <a:r>
              <a:rPr lang="en-IE" altLang="en-US" sz="2600" i="1" dirty="0">
                <a:latin typeface="Times New Roman" pitchFamily="18" charset="0"/>
              </a:rPr>
              <a:t>*</a:t>
            </a:r>
            <a:r>
              <a:rPr lang="en-IE" altLang="en-US" sz="2600" i="1" dirty="0" err="1">
                <a:latin typeface="Times New Roman" pitchFamily="18" charset="0"/>
              </a:rPr>
              <a:t>i</a:t>
            </a:r>
            <a:endParaRPr lang="en-IE" altLang="en-US" sz="2600" i="1" dirty="0">
              <a:latin typeface="Times New Roman" pitchFamily="18" charset="0"/>
            </a:endParaRPr>
          </a:p>
        </p:txBody>
      </p:sp>
      <p:sp>
        <p:nvSpPr>
          <p:cNvPr id="266502" name="Text Box 262"/>
          <p:cNvSpPr txBox="1">
            <a:spLocks noChangeArrowheads="1"/>
          </p:cNvSpPr>
          <p:nvPr/>
        </p:nvSpPr>
        <p:spPr bwMode="auto">
          <a:xfrm>
            <a:off x="7013575" y="3038475"/>
            <a:ext cx="1820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IE" altLang="en-US" sz="1800" b="1"/>
              <a:t>Filter</a:t>
            </a:r>
            <a:endParaRPr lang="en-US" altLang="en-US" sz="1800" b="1"/>
          </a:p>
        </p:txBody>
      </p:sp>
      <p:sp>
        <p:nvSpPr>
          <p:cNvPr id="266503" name="Text Box 263"/>
          <p:cNvSpPr txBox="1">
            <a:spLocks noChangeArrowheads="1"/>
          </p:cNvSpPr>
          <p:nvPr/>
        </p:nvSpPr>
        <p:spPr bwMode="auto">
          <a:xfrm>
            <a:off x="1412875" y="3309938"/>
            <a:ext cx="1311275" cy="488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0" rIns="1800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IE" altLang="en-US" sz="1600" i="1">
                <a:latin typeface="Times New Roman" pitchFamily="18" charset="0"/>
              </a:rPr>
              <a:t>Simple 3*3</a:t>
            </a:r>
            <a:br>
              <a:rPr lang="en-IE" altLang="en-US" sz="1600" i="1">
                <a:latin typeface="Times New Roman" pitchFamily="18" charset="0"/>
              </a:rPr>
            </a:br>
            <a:r>
              <a:rPr lang="en-IE" altLang="en-US" sz="1600" i="1">
                <a:latin typeface="Times New Roman" pitchFamily="18" charset="0"/>
              </a:rPr>
              <a:t>Neighbourhood</a:t>
            </a:r>
            <a:endParaRPr lang="en-US" altLang="en-US" sz="1600" i="1">
              <a:latin typeface="Times New Roman" pitchFamily="18" charset="0"/>
            </a:endParaRPr>
          </a:p>
        </p:txBody>
      </p:sp>
      <p:sp>
        <p:nvSpPr>
          <p:cNvPr id="266504" name="Oval 264"/>
          <p:cNvSpPr>
            <a:spLocks noChangeArrowheads="1"/>
          </p:cNvSpPr>
          <p:nvPr/>
        </p:nvSpPr>
        <p:spPr bwMode="auto">
          <a:xfrm>
            <a:off x="2597150" y="3009900"/>
            <a:ext cx="1076325" cy="1076325"/>
          </a:xfrm>
          <a:prstGeom prst="ellips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GB" altLang="en-US" sz="1800"/>
          </a:p>
        </p:txBody>
      </p:sp>
      <p:sp>
        <p:nvSpPr>
          <p:cNvPr id="266505" name="Rectangle 265"/>
          <p:cNvSpPr>
            <a:spLocks noChangeArrowheads="1"/>
          </p:cNvSpPr>
          <p:nvPr/>
        </p:nvSpPr>
        <p:spPr bwMode="auto">
          <a:xfrm>
            <a:off x="3014663" y="3432175"/>
            <a:ext cx="228600" cy="228600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IE" altLang="en-US" sz="1600" i="1">
                <a:latin typeface="Times New Roman" pitchFamily="18" charset="0"/>
              </a:rPr>
              <a:t>e</a:t>
            </a:r>
            <a:endParaRPr lang="en-US" altLang="en-US" sz="1600" i="1">
              <a:latin typeface="Times New Roman" pitchFamily="18" charset="0"/>
            </a:endParaRPr>
          </a:p>
        </p:txBody>
      </p:sp>
      <p:grpSp>
        <p:nvGrpSpPr>
          <p:cNvPr id="4" name="Group 266"/>
          <p:cNvGrpSpPr>
            <a:grpSpLocks/>
          </p:cNvGrpSpPr>
          <p:nvPr/>
        </p:nvGrpSpPr>
        <p:grpSpPr bwMode="auto">
          <a:xfrm>
            <a:off x="2790825" y="3206750"/>
            <a:ext cx="677863" cy="685800"/>
            <a:chOff x="1752" y="2422"/>
            <a:chExt cx="427" cy="432"/>
          </a:xfrm>
        </p:grpSpPr>
        <p:sp>
          <p:nvSpPr>
            <p:cNvPr id="19500" name="Rectangle 267"/>
            <p:cNvSpPr>
              <a:spLocks noChangeArrowheads="1"/>
            </p:cNvSpPr>
            <p:nvPr/>
          </p:nvSpPr>
          <p:spPr bwMode="auto">
            <a:xfrm>
              <a:off x="1752" y="242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900"/>
            </a:p>
          </p:txBody>
        </p:sp>
        <p:sp>
          <p:nvSpPr>
            <p:cNvPr id="19501" name="Rectangle 268"/>
            <p:cNvSpPr>
              <a:spLocks noChangeArrowheads="1"/>
            </p:cNvSpPr>
            <p:nvPr/>
          </p:nvSpPr>
          <p:spPr bwMode="auto">
            <a:xfrm>
              <a:off x="1752" y="256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900"/>
            </a:p>
          </p:txBody>
        </p:sp>
        <p:sp>
          <p:nvSpPr>
            <p:cNvPr id="19502" name="Rectangle 269"/>
            <p:cNvSpPr>
              <a:spLocks noChangeArrowheads="1"/>
            </p:cNvSpPr>
            <p:nvPr/>
          </p:nvSpPr>
          <p:spPr bwMode="auto">
            <a:xfrm>
              <a:off x="1752" y="2710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900"/>
            </a:p>
          </p:txBody>
        </p:sp>
        <p:sp>
          <p:nvSpPr>
            <p:cNvPr id="19503" name="Rectangle 270"/>
            <p:cNvSpPr>
              <a:spLocks noChangeArrowheads="1"/>
            </p:cNvSpPr>
            <p:nvPr/>
          </p:nvSpPr>
          <p:spPr bwMode="auto">
            <a:xfrm>
              <a:off x="1891" y="242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900"/>
            </a:p>
          </p:txBody>
        </p:sp>
        <p:sp>
          <p:nvSpPr>
            <p:cNvPr id="19504" name="Rectangle 271"/>
            <p:cNvSpPr>
              <a:spLocks noChangeArrowheads="1"/>
            </p:cNvSpPr>
            <p:nvPr/>
          </p:nvSpPr>
          <p:spPr bwMode="auto">
            <a:xfrm>
              <a:off x="2035" y="242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900"/>
            </a:p>
          </p:txBody>
        </p:sp>
        <p:sp>
          <p:nvSpPr>
            <p:cNvPr id="19505" name="Rectangle 272"/>
            <p:cNvSpPr>
              <a:spLocks noChangeArrowheads="1"/>
            </p:cNvSpPr>
            <p:nvPr/>
          </p:nvSpPr>
          <p:spPr bwMode="auto">
            <a:xfrm>
              <a:off x="2035" y="256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900"/>
            </a:p>
          </p:txBody>
        </p:sp>
        <p:sp>
          <p:nvSpPr>
            <p:cNvPr id="19506" name="Rectangle 273"/>
            <p:cNvSpPr>
              <a:spLocks noChangeArrowheads="1"/>
            </p:cNvSpPr>
            <p:nvPr/>
          </p:nvSpPr>
          <p:spPr bwMode="auto">
            <a:xfrm>
              <a:off x="1891" y="2710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900"/>
            </a:p>
          </p:txBody>
        </p:sp>
        <p:sp>
          <p:nvSpPr>
            <p:cNvPr id="19507" name="Rectangle 274"/>
            <p:cNvSpPr>
              <a:spLocks noChangeArrowheads="1"/>
            </p:cNvSpPr>
            <p:nvPr/>
          </p:nvSpPr>
          <p:spPr bwMode="auto">
            <a:xfrm>
              <a:off x="2035" y="2710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900"/>
            </a:p>
          </p:txBody>
        </p:sp>
      </p:grpSp>
      <p:grpSp>
        <p:nvGrpSpPr>
          <p:cNvPr id="5" name="Group 275"/>
          <p:cNvGrpSpPr>
            <a:grpSpLocks/>
          </p:cNvGrpSpPr>
          <p:nvPr/>
        </p:nvGrpSpPr>
        <p:grpSpPr bwMode="auto">
          <a:xfrm>
            <a:off x="2784475" y="3203575"/>
            <a:ext cx="685800" cy="682625"/>
            <a:chOff x="3168" y="2244"/>
            <a:chExt cx="432" cy="430"/>
          </a:xfrm>
        </p:grpSpPr>
        <p:sp>
          <p:nvSpPr>
            <p:cNvPr id="19491" name="Rectangle 276"/>
            <p:cNvSpPr>
              <a:spLocks noChangeArrowheads="1"/>
            </p:cNvSpPr>
            <p:nvPr/>
          </p:nvSpPr>
          <p:spPr bwMode="auto">
            <a:xfrm>
              <a:off x="3168" y="2244"/>
              <a:ext cx="144" cy="144"/>
            </a:xfrm>
            <a:prstGeom prst="rect">
              <a:avLst/>
            </a:prstGeom>
            <a:solidFill>
              <a:srgbClr val="99CCFF">
                <a:alpha val="21960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000" baseline="-25000"/>
            </a:p>
          </p:txBody>
        </p:sp>
        <p:sp>
          <p:nvSpPr>
            <p:cNvPr id="19492" name="Rectangle 277"/>
            <p:cNvSpPr>
              <a:spLocks noChangeArrowheads="1"/>
            </p:cNvSpPr>
            <p:nvPr/>
          </p:nvSpPr>
          <p:spPr bwMode="auto">
            <a:xfrm>
              <a:off x="3312" y="2244"/>
              <a:ext cx="144" cy="144"/>
            </a:xfrm>
            <a:prstGeom prst="rect">
              <a:avLst/>
            </a:prstGeom>
            <a:solidFill>
              <a:srgbClr val="99CCFF">
                <a:alpha val="21960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000" baseline="-25000"/>
            </a:p>
          </p:txBody>
        </p:sp>
        <p:sp>
          <p:nvSpPr>
            <p:cNvPr id="19493" name="Rectangle 278"/>
            <p:cNvSpPr>
              <a:spLocks noChangeArrowheads="1"/>
            </p:cNvSpPr>
            <p:nvPr/>
          </p:nvSpPr>
          <p:spPr bwMode="auto">
            <a:xfrm>
              <a:off x="3456" y="2244"/>
              <a:ext cx="144" cy="144"/>
            </a:xfrm>
            <a:prstGeom prst="rect">
              <a:avLst/>
            </a:prstGeom>
            <a:solidFill>
              <a:srgbClr val="99CCFF">
                <a:alpha val="21960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000" baseline="-25000"/>
            </a:p>
          </p:txBody>
        </p:sp>
        <p:sp>
          <p:nvSpPr>
            <p:cNvPr id="19494" name="Rectangle 279"/>
            <p:cNvSpPr>
              <a:spLocks noChangeArrowheads="1"/>
            </p:cNvSpPr>
            <p:nvPr/>
          </p:nvSpPr>
          <p:spPr bwMode="auto">
            <a:xfrm>
              <a:off x="3168" y="2386"/>
              <a:ext cx="144" cy="144"/>
            </a:xfrm>
            <a:prstGeom prst="rect">
              <a:avLst/>
            </a:prstGeom>
            <a:solidFill>
              <a:srgbClr val="99CCFF">
                <a:alpha val="21960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000" baseline="-25000"/>
            </a:p>
          </p:txBody>
        </p:sp>
        <p:sp>
          <p:nvSpPr>
            <p:cNvPr id="19495" name="Rectangle 280"/>
            <p:cNvSpPr>
              <a:spLocks noChangeArrowheads="1"/>
            </p:cNvSpPr>
            <p:nvPr/>
          </p:nvSpPr>
          <p:spPr bwMode="auto">
            <a:xfrm>
              <a:off x="3312" y="2386"/>
              <a:ext cx="144" cy="144"/>
            </a:xfrm>
            <a:prstGeom prst="rect">
              <a:avLst/>
            </a:prstGeom>
            <a:solidFill>
              <a:srgbClr val="000080">
                <a:alpha val="21960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000" baseline="-25000">
                <a:solidFill>
                  <a:schemeClr val="bg1"/>
                </a:solidFill>
              </a:endParaRPr>
            </a:p>
          </p:txBody>
        </p:sp>
        <p:sp>
          <p:nvSpPr>
            <p:cNvPr id="19496" name="Rectangle 281"/>
            <p:cNvSpPr>
              <a:spLocks noChangeArrowheads="1"/>
            </p:cNvSpPr>
            <p:nvPr/>
          </p:nvSpPr>
          <p:spPr bwMode="auto">
            <a:xfrm>
              <a:off x="3456" y="2386"/>
              <a:ext cx="144" cy="144"/>
            </a:xfrm>
            <a:prstGeom prst="rect">
              <a:avLst/>
            </a:prstGeom>
            <a:solidFill>
              <a:srgbClr val="99CCFF">
                <a:alpha val="21960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000" baseline="-25000"/>
            </a:p>
          </p:txBody>
        </p:sp>
        <p:sp>
          <p:nvSpPr>
            <p:cNvPr id="19497" name="Rectangle 282"/>
            <p:cNvSpPr>
              <a:spLocks noChangeArrowheads="1"/>
            </p:cNvSpPr>
            <p:nvPr/>
          </p:nvSpPr>
          <p:spPr bwMode="auto">
            <a:xfrm>
              <a:off x="3168" y="2530"/>
              <a:ext cx="144" cy="144"/>
            </a:xfrm>
            <a:prstGeom prst="rect">
              <a:avLst/>
            </a:prstGeom>
            <a:solidFill>
              <a:srgbClr val="99CCFF">
                <a:alpha val="21960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000" baseline="-25000"/>
            </a:p>
          </p:txBody>
        </p:sp>
        <p:sp>
          <p:nvSpPr>
            <p:cNvPr id="19498" name="Rectangle 283"/>
            <p:cNvSpPr>
              <a:spLocks noChangeArrowheads="1"/>
            </p:cNvSpPr>
            <p:nvPr/>
          </p:nvSpPr>
          <p:spPr bwMode="auto">
            <a:xfrm>
              <a:off x="3312" y="2530"/>
              <a:ext cx="144" cy="144"/>
            </a:xfrm>
            <a:prstGeom prst="rect">
              <a:avLst/>
            </a:prstGeom>
            <a:solidFill>
              <a:srgbClr val="99CCFF">
                <a:alpha val="21960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000" baseline="-25000"/>
            </a:p>
          </p:txBody>
        </p:sp>
        <p:sp>
          <p:nvSpPr>
            <p:cNvPr id="19499" name="Rectangle 284"/>
            <p:cNvSpPr>
              <a:spLocks noChangeArrowheads="1"/>
            </p:cNvSpPr>
            <p:nvPr/>
          </p:nvSpPr>
          <p:spPr bwMode="auto">
            <a:xfrm>
              <a:off x="3456" y="2530"/>
              <a:ext cx="144" cy="144"/>
            </a:xfrm>
            <a:prstGeom prst="rect">
              <a:avLst/>
            </a:prstGeom>
            <a:solidFill>
              <a:srgbClr val="99CCFF">
                <a:alpha val="21960"/>
              </a:srgbClr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endParaRPr lang="en-GB" altLang="en-US" sz="1000" baseline="-25000"/>
            </a:p>
          </p:txBody>
        </p:sp>
      </p:grpSp>
      <p:sp>
        <p:nvSpPr>
          <p:cNvPr id="266525" name="Text Box 285"/>
          <p:cNvSpPr txBox="1">
            <a:spLocks noChangeArrowheads="1"/>
          </p:cNvSpPr>
          <p:nvPr/>
        </p:nvSpPr>
        <p:spPr bwMode="auto">
          <a:xfrm>
            <a:off x="3541713" y="3421063"/>
            <a:ext cx="855662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0" rIns="1800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IE" altLang="en-US" sz="1600" i="1">
                <a:solidFill>
                  <a:srgbClr val="0033CC"/>
                </a:solidFill>
                <a:latin typeface="Times New Roman" pitchFamily="18" charset="0"/>
              </a:rPr>
              <a:t>3*3 Filter</a:t>
            </a:r>
            <a:endParaRPr lang="en-US" altLang="en-US" sz="1600" i="1">
              <a:solidFill>
                <a:srgbClr val="0033CC"/>
              </a:solidFill>
              <a:latin typeface="Times New Roman" pitchFamily="18" charset="0"/>
            </a:endParaRPr>
          </a:p>
        </p:txBody>
      </p:sp>
      <p:cxnSp>
        <p:nvCxnSpPr>
          <p:cNvPr id="266526" name="AutoShape 286"/>
          <p:cNvCxnSpPr>
            <a:cxnSpLocks noChangeShapeType="1"/>
            <a:stCxn id="266527" idx="6"/>
            <a:endCxn id="19751" idx="1"/>
          </p:cNvCxnSpPr>
          <p:nvPr/>
        </p:nvCxnSpPr>
        <p:spPr bwMode="auto">
          <a:xfrm flipV="1">
            <a:off x="3697288" y="2203450"/>
            <a:ext cx="3430587" cy="1347788"/>
          </a:xfrm>
          <a:prstGeom prst="curvedConnector3">
            <a:avLst>
              <a:gd name="adj1" fmla="val 49792"/>
            </a:avLst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527" name="Oval 287"/>
          <p:cNvSpPr>
            <a:spLocks noChangeArrowheads="1"/>
          </p:cNvSpPr>
          <p:nvPr/>
        </p:nvSpPr>
        <p:spPr bwMode="auto">
          <a:xfrm>
            <a:off x="2595563" y="3013075"/>
            <a:ext cx="1076325" cy="1076325"/>
          </a:xfrm>
          <a:prstGeom prst="ellips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GB" altLang="en-US" sz="1800"/>
          </a:p>
        </p:txBody>
      </p:sp>
      <p:grpSp>
        <p:nvGrpSpPr>
          <p:cNvPr id="6" name="Group 288"/>
          <p:cNvGrpSpPr>
            <a:grpSpLocks/>
          </p:cNvGrpSpPr>
          <p:nvPr/>
        </p:nvGrpSpPr>
        <p:grpSpPr bwMode="auto">
          <a:xfrm>
            <a:off x="4965700" y="1425575"/>
            <a:ext cx="1568450" cy="1560513"/>
            <a:chOff x="3689" y="895"/>
            <a:chExt cx="988" cy="983"/>
          </a:xfrm>
        </p:grpSpPr>
        <p:sp>
          <p:nvSpPr>
            <p:cNvPr id="19482" name="Rectangle 289"/>
            <p:cNvSpPr>
              <a:spLocks noChangeArrowheads="1"/>
            </p:cNvSpPr>
            <p:nvPr/>
          </p:nvSpPr>
          <p:spPr bwMode="auto">
            <a:xfrm>
              <a:off x="3689" y="895"/>
              <a:ext cx="329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a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483" name="Rectangle 290"/>
            <p:cNvSpPr>
              <a:spLocks noChangeArrowheads="1"/>
            </p:cNvSpPr>
            <p:nvPr/>
          </p:nvSpPr>
          <p:spPr bwMode="auto">
            <a:xfrm>
              <a:off x="4018" y="895"/>
              <a:ext cx="330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b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484" name="Rectangle 291"/>
            <p:cNvSpPr>
              <a:spLocks noChangeArrowheads="1"/>
            </p:cNvSpPr>
            <p:nvPr/>
          </p:nvSpPr>
          <p:spPr bwMode="auto">
            <a:xfrm>
              <a:off x="4348" y="895"/>
              <a:ext cx="329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c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485" name="Rectangle 292"/>
            <p:cNvSpPr>
              <a:spLocks noChangeArrowheads="1"/>
            </p:cNvSpPr>
            <p:nvPr/>
          </p:nvSpPr>
          <p:spPr bwMode="auto">
            <a:xfrm>
              <a:off x="3689" y="1220"/>
              <a:ext cx="329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d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486" name="Rectangle 293"/>
            <p:cNvSpPr>
              <a:spLocks noChangeArrowheads="1"/>
            </p:cNvSpPr>
            <p:nvPr/>
          </p:nvSpPr>
          <p:spPr bwMode="auto">
            <a:xfrm>
              <a:off x="4018" y="1220"/>
              <a:ext cx="330" cy="329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e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487" name="Rectangle 294"/>
            <p:cNvSpPr>
              <a:spLocks noChangeArrowheads="1"/>
            </p:cNvSpPr>
            <p:nvPr/>
          </p:nvSpPr>
          <p:spPr bwMode="auto">
            <a:xfrm>
              <a:off x="4348" y="1220"/>
              <a:ext cx="329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f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488" name="Rectangle 295"/>
            <p:cNvSpPr>
              <a:spLocks noChangeArrowheads="1"/>
            </p:cNvSpPr>
            <p:nvPr/>
          </p:nvSpPr>
          <p:spPr bwMode="auto">
            <a:xfrm>
              <a:off x="3689" y="1549"/>
              <a:ext cx="329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g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489" name="Rectangle 296"/>
            <p:cNvSpPr>
              <a:spLocks noChangeArrowheads="1"/>
            </p:cNvSpPr>
            <p:nvPr/>
          </p:nvSpPr>
          <p:spPr bwMode="auto">
            <a:xfrm>
              <a:off x="4018" y="1549"/>
              <a:ext cx="330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h</a:t>
              </a:r>
              <a:endParaRPr lang="en-US" altLang="en-US" i="1">
                <a:latin typeface="Times New Roman" pitchFamily="18" charset="0"/>
              </a:endParaRPr>
            </a:p>
          </p:txBody>
        </p:sp>
        <p:sp>
          <p:nvSpPr>
            <p:cNvPr id="19490" name="Rectangle 297"/>
            <p:cNvSpPr>
              <a:spLocks noChangeArrowheads="1"/>
            </p:cNvSpPr>
            <p:nvPr/>
          </p:nvSpPr>
          <p:spPr bwMode="auto">
            <a:xfrm>
              <a:off x="4348" y="1549"/>
              <a:ext cx="329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i="1">
                  <a:latin typeface="Times New Roman" pitchFamily="18" charset="0"/>
                </a:rPr>
                <a:t>i</a:t>
              </a:r>
              <a:endParaRPr lang="en-US" altLang="en-US" i="1">
                <a:latin typeface="Times New Roman" pitchFamily="18" charset="0"/>
              </a:endParaRPr>
            </a:p>
          </p:txBody>
        </p:sp>
      </p:grpSp>
      <p:sp>
        <p:nvSpPr>
          <p:cNvPr id="266538" name="Text Box 298"/>
          <p:cNvSpPr txBox="1">
            <a:spLocks noChangeArrowheads="1"/>
          </p:cNvSpPr>
          <p:nvPr/>
        </p:nvSpPr>
        <p:spPr bwMode="auto">
          <a:xfrm>
            <a:off x="4840288" y="3017838"/>
            <a:ext cx="18208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IE" altLang="en-US" sz="1800" b="1"/>
              <a:t>Original Image Pixels</a:t>
            </a:r>
            <a:endParaRPr lang="en-US" altLang="en-US" sz="1800" b="1"/>
          </a:p>
        </p:txBody>
      </p:sp>
      <p:sp>
        <p:nvSpPr>
          <p:cNvPr id="266539" name="Text Box 299"/>
          <p:cNvSpPr txBox="1">
            <a:spLocks noChangeArrowheads="1"/>
          </p:cNvSpPr>
          <p:nvPr/>
        </p:nvSpPr>
        <p:spPr bwMode="auto">
          <a:xfrm>
            <a:off x="6503988" y="1828800"/>
            <a:ext cx="5270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IE" altLang="en-US" sz="5400" i="1">
                <a:latin typeface="Times New Roman" pitchFamily="18" charset="0"/>
              </a:rPr>
              <a:t>*</a:t>
            </a:r>
            <a:endParaRPr lang="en-US" altLang="en-US" sz="5400" i="1">
              <a:latin typeface="Times New Roman" pitchFamily="18" charset="0"/>
            </a:endParaRPr>
          </a:p>
        </p:txBody>
      </p:sp>
      <p:sp>
        <p:nvSpPr>
          <p:cNvPr id="266540" name="Rectangle 300"/>
          <p:cNvSpPr>
            <a:spLocks noChangeArrowheads="1"/>
          </p:cNvSpPr>
          <p:nvPr/>
        </p:nvSpPr>
        <p:spPr bwMode="auto">
          <a:xfrm>
            <a:off x="228600" y="5716588"/>
            <a:ext cx="8915400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IE" altLang="en-US" sz="3200"/>
              <a:t>The above is repeated for every pixel in the original image to generate the smoothed image</a:t>
            </a:r>
          </a:p>
        </p:txBody>
      </p:sp>
    </p:spTree>
    <p:extLst>
      <p:ext uri="{BB962C8B-B14F-4D97-AF65-F5344CB8AC3E}">
        <p14:creationId xmlns:p14="http://schemas.microsoft.com/office/powerpoint/2010/main" val="256211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6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6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01" grpId="0"/>
      <p:bldP spid="266502" grpId="0"/>
      <p:bldP spid="266503" grpId="0" animBg="1"/>
      <p:bldP spid="266504" grpId="0" animBg="1"/>
      <p:bldP spid="266504" grpId="1" animBg="1"/>
      <p:bldP spid="266505" grpId="0" animBg="1"/>
      <p:bldP spid="266525" grpId="0" animBg="1"/>
      <p:bldP spid="266527" grpId="0" animBg="1"/>
      <p:bldP spid="266527" grpId="1" animBg="1"/>
      <p:bldP spid="266538" grpId="0"/>
      <p:bldP spid="266539" grpId="0"/>
      <p:bldP spid="26654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smtClean="0"/>
              <a:t>Laplacian Image Enhancement</a:t>
            </a:r>
            <a:endParaRPr lang="en-US" alt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98988"/>
            <a:ext cx="8229600" cy="22590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IE" altLang="en-US" smtClean="0"/>
              <a:t>In the final sharpened image edges and fine detail are much more obvious</a:t>
            </a:r>
            <a:endParaRPr lang="en-US" altLang="en-US" smtClean="0"/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6" r="40298" b="50000"/>
          <a:stretch>
            <a:fillRect/>
          </a:stretch>
        </p:blipFill>
        <p:spPr bwMode="auto">
          <a:xfrm>
            <a:off x="501650" y="1322388"/>
            <a:ext cx="2298700" cy="261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085" name="Group 5"/>
          <p:cNvGrpSpPr>
            <a:grpSpLocks/>
          </p:cNvGrpSpPr>
          <p:nvPr/>
        </p:nvGrpSpPr>
        <p:grpSpPr bwMode="auto">
          <a:xfrm>
            <a:off x="-3175" y="6762750"/>
            <a:ext cx="253207" cy="98425"/>
            <a:chOff x="-2" y="1034"/>
            <a:chExt cx="164" cy="3294"/>
          </a:xfrm>
        </p:grpSpPr>
        <p:pic>
          <p:nvPicPr>
            <p:cNvPr id="46093" name="Picture 6" descr="book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7" y="4184"/>
              <a:ext cx="125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094" name="Rectangle 7"/>
            <p:cNvSpPr>
              <a:spLocks noChangeArrowheads="1"/>
            </p:cNvSpPr>
            <p:nvPr/>
          </p:nvSpPr>
          <p:spPr bwMode="auto">
            <a:xfrm rot="-5400000">
              <a:off x="-1508" y="2540"/>
              <a:ext cx="3172" cy="159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IE" altLang="en-US" sz="1200" dirty="0">
                  <a:solidFill>
                    <a:schemeClr val="bg1"/>
                  </a:solidFill>
                </a:rPr>
                <a:t>Images taken from Gonzalez &amp; Woods, Digital Image Processing (2002)</a:t>
              </a:r>
              <a:endParaRPr lang="en-US" altLang="en-US" sz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4608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93" t="49666"/>
          <a:stretch>
            <a:fillRect/>
          </a:stretch>
        </p:blipFill>
        <p:spPr bwMode="auto">
          <a:xfrm>
            <a:off x="6337300" y="1314450"/>
            <a:ext cx="2297113" cy="26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7" name="Text Box 10"/>
          <p:cNvSpPr txBox="1">
            <a:spLocks noChangeArrowheads="1"/>
          </p:cNvSpPr>
          <p:nvPr/>
        </p:nvSpPr>
        <p:spPr bwMode="auto">
          <a:xfrm>
            <a:off x="2868613" y="2092325"/>
            <a:ext cx="4127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IE" altLang="en-US" sz="5400"/>
              <a:t>-</a:t>
            </a:r>
            <a:endParaRPr lang="en-US" altLang="en-US" sz="5400"/>
          </a:p>
        </p:txBody>
      </p:sp>
      <p:sp>
        <p:nvSpPr>
          <p:cNvPr id="46088" name="Text Box 11"/>
          <p:cNvSpPr txBox="1">
            <a:spLocks noChangeArrowheads="1"/>
          </p:cNvSpPr>
          <p:nvPr/>
        </p:nvSpPr>
        <p:spPr bwMode="auto">
          <a:xfrm>
            <a:off x="5684838" y="2173288"/>
            <a:ext cx="584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IE" altLang="en-US" sz="5400"/>
              <a:t>=</a:t>
            </a:r>
            <a:endParaRPr lang="en-US" altLang="en-US" sz="5400"/>
          </a:p>
        </p:txBody>
      </p:sp>
      <p:sp>
        <p:nvSpPr>
          <p:cNvPr id="46089" name="Text Box 18"/>
          <p:cNvSpPr txBox="1">
            <a:spLocks noChangeArrowheads="1"/>
          </p:cNvSpPr>
          <p:nvPr/>
        </p:nvSpPr>
        <p:spPr bwMode="auto">
          <a:xfrm>
            <a:off x="1182688" y="3860800"/>
            <a:ext cx="971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IE" altLang="en-US" sz="1800"/>
              <a:t>Original</a:t>
            </a:r>
            <a:br>
              <a:rPr lang="en-IE" altLang="en-US" sz="1800"/>
            </a:br>
            <a:r>
              <a:rPr lang="en-IE" altLang="en-US" sz="1800"/>
              <a:t>Image</a:t>
            </a:r>
            <a:endParaRPr lang="en-US" altLang="en-US" sz="1800"/>
          </a:p>
        </p:txBody>
      </p:sp>
      <p:sp>
        <p:nvSpPr>
          <p:cNvPr id="46090" name="Text Box 19"/>
          <p:cNvSpPr txBox="1">
            <a:spLocks noChangeArrowheads="1"/>
          </p:cNvSpPr>
          <p:nvPr/>
        </p:nvSpPr>
        <p:spPr bwMode="auto">
          <a:xfrm>
            <a:off x="3706813" y="3860800"/>
            <a:ext cx="1644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IE" altLang="en-US" sz="1800"/>
              <a:t>Laplacian</a:t>
            </a:r>
            <a:br>
              <a:rPr lang="en-IE" altLang="en-US" sz="1800"/>
            </a:br>
            <a:r>
              <a:rPr lang="en-IE" altLang="en-US" sz="1800"/>
              <a:t>Filtered Image</a:t>
            </a:r>
            <a:endParaRPr lang="en-US" altLang="en-US" sz="1800"/>
          </a:p>
        </p:txBody>
      </p:sp>
      <p:sp>
        <p:nvSpPr>
          <p:cNvPr id="46091" name="Text Box 20"/>
          <p:cNvSpPr txBox="1">
            <a:spLocks noChangeArrowheads="1"/>
          </p:cNvSpPr>
          <p:nvPr/>
        </p:nvSpPr>
        <p:spPr bwMode="auto">
          <a:xfrm>
            <a:off x="6840538" y="3860800"/>
            <a:ext cx="1301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IE" altLang="en-US" sz="1800"/>
              <a:t>Sharpened</a:t>
            </a:r>
            <a:br>
              <a:rPr lang="en-IE" altLang="en-US" sz="1800"/>
            </a:br>
            <a:r>
              <a:rPr lang="en-IE" altLang="en-US" sz="1800"/>
              <a:t>Image</a:t>
            </a:r>
            <a:endParaRPr lang="en-US" altLang="en-US" sz="1800"/>
          </a:p>
        </p:txBody>
      </p:sp>
      <p:pic>
        <p:nvPicPr>
          <p:cNvPr id="46092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31" b="50000"/>
          <a:stretch>
            <a:fillRect/>
          </a:stretch>
        </p:blipFill>
        <p:spPr bwMode="auto">
          <a:xfrm>
            <a:off x="3349625" y="1322388"/>
            <a:ext cx="2266950" cy="261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608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smtClean="0">
                <a:ea typeface="ＭＳ Ｐゴシック" pitchFamily="34" charset="-128"/>
              </a:rPr>
              <a:t>Smoothing Spatial Filters</a:t>
            </a: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/>
            <a:r>
              <a:rPr lang="en-IE" altLang="en-US" smtClean="0">
                <a:ea typeface="ＭＳ Ｐゴシック" pitchFamily="34" charset="-128"/>
              </a:rPr>
              <a:t>One of the simplest spatial filtering operations we can perform is a smoothing operation</a:t>
            </a:r>
          </a:p>
          <a:p>
            <a:pPr lvl="1" eaLnBrk="1" hangingPunct="1"/>
            <a:r>
              <a:rPr lang="en-IE" altLang="en-US" smtClean="0">
                <a:ea typeface="ＭＳ Ｐゴシック" pitchFamily="34" charset="-128"/>
              </a:rPr>
              <a:t>Simply average all of the pixels in a neighbourhood around a central value</a:t>
            </a:r>
          </a:p>
          <a:p>
            <a:pPr lvl="1" eaLnBrk="1" hangingPunct="1"/>
            <a:r>
              <a:rPr lang="en-IE" altLang="en-US" smtClean="0">
                <a:ea typeface="ＭＳ Ｐゴシック" pitchFamily="34" charset="-128"/>
              </a:rPr>
              <a:t>Especially useful </a:t>
            </a:r>
            <a:br>
              <a:rPr lang="en-IE" altLang="en-US" smtClean="0">
                <a:ea typeface="ＭＳ Ｐゴシック" pitchFamily="34" charset="-128"/>
              </a:rPr>
            </a:br>
            <a:r>
              <a:rPr lang="en-IE" altLang="en-US" smtClean="0">
                <a:ea typeface="ＭＳ Ｐゴシック" pitchFamily="34" charset="-128"/>
              </a:rPr>
              <a:t>in removing noise </a:t>
            </a:r>
            <a:br>
              <a:rPr lang="en-IE" altLang="en-US" smtClean="0">
                <a:ea typeface="ＭＳ Ｐゴシック" pitchFamily="34" charset="-128"/>
              </a:rPr>
            </a:br>
            <a:r>
              <a:rPr lang="en-IE" altLang="en-US" smtClean="0">
                <a:ea typeface="ＭＳ Ｐゴシック" pitchFamily="34" charset="-128"/>
              </a:rPr>
              <a:t>from images</a:t>
            </a:r>
          </a:p>
          <a:p>
            <a:pPr lvl="1" eaLnBrk="1" hangingPunct="1"/>
            <a:r>
              <a:rPr lang="en-IE" altLang="en-US" smtClean="0">
                <a:ea typeface="ＭＳ Ｐゴシック" pitchFamily="34" charset="-128"/>
              </a:rPr>
              <a:t>Also useful for </a:t>
            </a:r>
            <a:br>
              <a:rPr lang="en-IE" altLang="en-US" smtClean="0">
                <a:ea typeface="ＭＳ Ｐゴシック" pitchFamily="34" charset="-128"/>
              </a:rPr>
            </a:br>
            <a:r>
              <a:rPr lang="en-IE" altLang="en-US" smtClean="0">
                <a:ea typeface="ＭＳ Ｐゴシック" pitchFamily="34" charset="-128"/>
              </a:rPr>
              <a:t>highlighting gross </a:t>
            </a:r>
            <a:br>
              <a:rPr lang="en-IE" altLang="en-US" smtClean="0">
                <a:ea typeface="ＭＳ Ｐゴシック" pitchFamily="34" charset="-128"/>
              </a:rPr>
            </a:br>
            <a:r>
              <a:rPr lang="en-IE" altLang="en-US" smtClean="0">
                <a:ea typeface="ＭＳ Ｐゴシック" pitchFamily="34" charset="-128"/>
              </a:rPr>
              <a:t>detail</a:t>
            </a:r>
            <a:endParaRPr lang="en-US" altLang="en-US" smtClean="0">
              <a:ea typeface="ＭＳ Ｐゴシック" pitchFamily="34" charset="-128"/>
            </a:endParaRPr>
          </a:p>
        </p:txBody>
      </p:sp>
      <p:graphicFrame>
        <p:nvGraphicFramePr>
          <p:cNvPr id="241690" name="Group 26"/>
          <p:cNvGraphicFramePr>
            <a:graphicFrameLocks noGrp="1"/>
          </p:cNvGraphicFramePr>
          <p:nvPr>
            <p:ph sz="half" idx="4294967295"/>
          </p:nvPr>
        </p:nvGraphicFramePr>
        <p:xfrm>
          <a:off x="4473575" y="3959225"/>
          <a:ext cx="2714625" cy="2600325"/>
        </p:xfrm>
        <a:graphic>
          <a:graphicData uri="http://schemas.openxmlformats.org/drawingml/2006/table">
            <a:tbl>
              <a:tblPr/>
              <a:tblGrid>
                <a:gridCol w="904875"/>
                <a:gridCol w="904875"/>
                <a:gridCol w="904875"/>
              </a:tblGrid>
              <a:tr h="866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90" name="Rectangle 28"/>
          <p:cNvSpPr>
            <a:spLocks noChangeArrowheads="1"/>
          </p:cNvSpPr>
          <p:nvPr/>
        </p:nvSpPr>
        <p:spPr bwMode="auto">
          <a:xfrm>
            <a:off x="7207250" y="4516438"/>
            <a:ext cx="205105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IE" altLang="en-US" sz="3200"/>
              <a:t>Simple averaging filter</a:t>
            </a:r>
            <a:endParaRPr lang="en-US" altLang="en-US" sz="3200"/>
          </a:p>
        </p:txBody>
      </p:sp>
    </p:spTree>
    <p:extLst>
      <p:ext uri="{BB962C8B-B14F-4D97-AF65-F5344CB8AC3E}">
        <p14:creationId xmlns:p14="http://schemas.microsoft.com/office/powerpoint/2010/main" val="17547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smtClean="0">
                <a:ea typeface="ＭＳ Ｐゴシック" pitchFamily="34" charset="-128"/>
              </a:rPr>
              <a:t>Weighted Smoothing Filters</a:t>
            </a: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IE" altLang="en-US" smtClean="0">
                <a:ea typeface="ＭＳ Ｐゴシック" pitchFamily="34" charset="-128"/>
              </a:rPr>
              <a:t>More effective smoothing filters can be generated by allowing different pixels in the neighbourhood different weights in the averaging function</a:t>
            </a:r>
          </a:p>
          <a:p>
            <a:pPr lvl="1" eaLnBrk="1" hangingPunct="1"/>
            <a:r>
              <a:rPr lang="en-IE" altLang="en-US" smtClean="0">
                <a:ea typeface="ＭＳ Ｐゴシック" pitchFamily="34" charset="-128"/>
              </a:rPr>
              <a:t>Pixels closer to the </a:t>
            </a:r>
            <a:br>
              <a:rPr lang="en-IE" altLang="en-US" smtClean="0">
                <a:ea typeface="ＭＳ Ｐゴシック" pitchFamily="34" charset="-128"/>
              </a:rPr>
            </a:br>
            <a:r>
              <a:rPr lang="en-IE" altLang="en-US" smtClean="0">
                <a:ea typeface="ＭＳ Ｐゴシック" pitchFamily="34" charset="-128"/>
              </a:rPr>
              <a:t>central pixel are more </a:t>
            </a:r>
            <a:br>
              <a:rPr lang="en-IE" altLang="en-US" smtClean="0">
                <a:ea typeface="ＭＳ Ｐゴシック" pitchFamily="34" charset="-128"/>
              </a:rPr>
            </a:br>
            <a:r>
              <a:rPr lang="en-IE" altLang="en-US" smtClean="0">
                <a:ea typeface="ＭＳ Ｐゴシック" pitchFamily="34" charset="-128"/>
              </a:rPr>
              <a:t>important</a:t>
            </a:r>
          </a:p>
          <a:p>
            <a:pPr lvl="1" eaLnBrk="1" hangingPunct="1"/>
            <a:r>
              <a:rPr lang="en-IE" altLang="en-US" smtClean="0">
                <a:ea typeface="ＭＳ Ｐゴシック" pitchFamily="34" charset="-128"/>
              </a:rPr>
              <a:t>Often referred to as a </a:t>
            </a:r>
            <a:br>
              <a:rPr lang="en-IE" altLang="en-US" smtClean="0">
                <a:ea typeface="ＭＳ Ｐゴシック" pitchFamily="34" charset="-128"/>
              </a:rPr>
            </a:br>
            <a:r>
              <a:rPr lang="en-IE" altLang="en-US" i="1" smtClean="0">
                <a:ea typeface="ＭＳ Ｐゴシック" pitchFamily="34" charset="-128"/>
              </a:rPr>
              <a:t>weighted averaging</a:t>
            </a:r>
          </a:p>
        </p:txBody>
      </p:sp>
      <p:graphicFrame>
        <p:nvGraphicFramePr>
          <p:cNvPr id="247831" name="Group 23"/>
          <p:cNvGraphicFramePr>
            <a:graphicFrameLocks noGrp="1"/>
          </p:cNvGraphicFramePr>
          <p:nvPr>
            <p:ph sz="half" idx="4294967295"/>
          </p:nvPr>
        </p:nvGraphicFramePr>
        <p:xfrm>
          <a:off x="5584825" y="3116263"/>
          <a:ext cx="2714625" cy="2574925"/>
        </p:xfrm>
        <a:graphic>
          <a:graphicData uri="http://schemas.openxmlformats.org/drawingml/2006/table">
            <a:tbl>
              <a:tblPr/>
              <a:tblGrid>
                <a:gridCol w="904875"/>
                <a:gridCol w="904875"/>
                <a:gridCol w="904875"/>
              </a:tblGrid>
              <a:tr h="8413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16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16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16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16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16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16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16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16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  <a:r>
                        <a:rPr kumimoji="0" lang="en-IE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</a:t>
                      </a:r>
                      <a:r>
                        <a:rPr kumimoji="0" lang="en-IE" alt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16</a:t>
                      </a:r>
                      <a:endParaRPr kumimoji="0" lang="en-US" altLang="en-US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5526088" y="5667375"/>
            <a:ext cx="2786062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IE" altLang="en-US" sz="2800"/>
              <a:t>Weighted  averaging filter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24771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sz="3600" smtClean="0">
                <a:ea typeface="ＭＳ Ｐゴシック" pitchFamily="34" charset="-128"/>
              </a:rPr>
              <a:t>Averaging Filter Vs. Median Filter Example</a:t>
            </a:r>
            <a:endParaRPr lang="en-US" altLang="en-US" sz="3600" smtClean="0">
              <a:ea typeface="ＭＳ Ｐゴシック" pitchFamily="34" charset="-128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51338"/>
            <a:ext cx="8229600" cy="2506662"/>
          </a:xfrm>
        </p:spPr>
        <p:txBody>
          <a:bodyPr/>
          <a:lstStyle/>
          <a:p>
            <a:pPr marL="0" indent="0" eaLnBrk="1" hangingPunct="1"/>
            <a:r>
              <a:rPr lang="en-IE" altLang="en-US" smtClean="0">
                <a:ea typeface="ＭＳ Ｐゴシック" pitchFamily="34" charset="-128"/>
              </a:rPr>
              <a:t>Filtering is often used to remove noise from images</a:t>
            </a:r>
          </a:p>
          <a:p>
            <a:pPr marL="0" indent="0" eaLnBrk="1" hangingPunct="1"/>
            <a:r>
              <a:rPr lang="en-IE" altLang="en-US" smtClean="0">
                <a:ea typeface="ＭＳ Ｐゴシック" pitchFamily="34" charset="-128"/>
              </a:rPr>
              <a:t>Sometimes a median filter works better than an averaging filter</a:t>
            </a:r>
            <a:endParaRPr lang="en-US" altLang="en-US" smtClean="0">
              <a:ea typeface="ＭＳ Ｐゴシック" pitchFamily="34" charset="-128"/>
            </a:endParaRPr>
          </a:p>
        </p:txBody>
      </p:sp>
      <p:grpSp>
        <p:nvGrpSpPr>
          <p:cNvPr id="55300" name="Group 11"/>
          <p:cNvGrpSpPr>
            <a:grpSpLocks/>
          </p:cNvGrpSpPr>
          <p:nvPr/>
        </p:nvGrpSpPr>
        <p:grpSpPr bwMode="auto">
          <a:xfrm>
            <a:off x="752475" y="1296988"/>
            <a:ext cx="7488238" cy="3033712"/>
            <a:chOff x="474" y="817"/>
            <a:chExt cx="4717" cy="1911"/>
          </a:xfrm>
        </p:grpSpPr>
        <p:pic>
          <p:nvPicPr>
            <p:cNvPr id="55304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9716"/>
            <a:stretch>
              <a:fillRect/>
            </a:stretch>
          </p:blipFill>
          <p:spPr bwMode="auto">
            <a:xfrm>
              <a:off x="474" y="817"/>
              <a:ext cx="4717" cy="1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305" name="Text Box 8"/>
            <p:cNvSpPr txBox="1">
              <a:spLocks noChangeArrowheads="1"/>
            </p:cNvSpPr>
            <p:nvPr/>
          </p:nvSpPr>
          <p:spPr bwMode="auto">
            <a:xfrm>
              <a:off x="713" y="2324"/>
              <a:ext cx="11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sz="1800" b="1"/>
                <a:t>Original Image</a:t>
              </a:r>
              <a:br>
                <a:rPr lang="en-IE" altLang="en-US" sz="1800" b="1"/>
              </a:br>
              <a:r>
                <a:rPr lang="en-IE" altLang="en-US" sz="1800" b="1"/>
                <a:t>With Noise</a:t>
              </a:r>
              <a:endParaRPr lang="en-US" altLang="en-US" sz="1800" b="1"/>
            </a:p>
          </p:txBody>
        </p:sp>
        <p:sp>
          <p:nvSpPr>
            <p:cNvPr id="55306" name="Text Box 9"/>
            <p:cNvSpPr txBox="1">
              <a:spLocks noChangeArrowheads="1"/>
            </p:cNvSpPr>
            <p:nvPr/>
          </p:nvSpPr>
          <p:spPr bwMode="auto">
            <a:xfrm>
              <a:off x="2218" y="2324"/>
              <a:ext cx="12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sz="1800" b="1"/>
                <a:t>Image After</a:t>
              </a:r>
              <a:br>
                <a:rPr lang="en-IE" altLang="en-US" sz="1800" b="1"/>
              </a:br>
              <a:r>
                <a:rPr lang="en-IE" altLang="en-US" sz="1800" b="1"/>
                <a:t>Averaging Filter</a:t>
              </a:r>
              <a:endParaRPr lang="en-US" altLang="en-US" sz="1800" b="1"/>
            </a:p>
          </p:txBody>
        </p:sp>
        <p:sp>
          <p:nvSpPr>
            <p:cNvPr id="55307" name="Text Box 10"/>
            <p:cNvSpPr txBox="1">
              <a:spLocks noChangeArrowheads="1"/>
            </p:cNvSpPr>
            <p:nvPr/>
          </p:nvSpPr>
          <p:spPr bwMode="auto">
            <a:xfrm>
              <a:off x="3884" y="2324"/>
              <a:ext cx="100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sz="1800" b="1"/>
                <a:t>Image After</a:t>
              </a:r>
              <a:br>
                <a:rPr lang="en-IE" altLang="en-US" sz="1800" b="1"/>
              </a:br>
              <a:r>
                <a:rPr lang="en-IE" altLang="en-US" sz="1800" b="1"/>
                <a:t>Median Filter</a:t>
              </a:r>
              <a:endParaRPr lang="en-US" altLang="en-US" sz="1800" b="1"/>
            </a:p>
          </p:txBody>
        </p:sp>
      </p:grpSp>
      <p:grpSp>
        <p:nvGrpSpPr>
          <p:cNvPr id="55301" name="Group 12"/>
          <p:cNvGrpSpPr>
            <a:grpSpLocks/>
          </p:cNvGrpSpPr>
          <p:nvPr/>
        </p:nvGrpSpPr>
        <p:grpSpPr bwMode="auto">
          <a:xfrm>
            <a:off x="-3175" y="6666707"/>
            <a:ext cx="259557" cy="194468"/>
            <a:chOff x="-2" y="1034"/>
            <a:chExt cx="164" cy="3294"/>
          </a:xfrm>
        </p:grpSpPr>
        <p:pic>
          <p:nvPicPr>
            <p:cNvPr id="55302" name="Picture 13" descr="book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7" y="4184"/>
              <a:ext cx="125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303" name="Rectangle 14"/>
            <p:cNvSpPr>
              <a:spLocks noChangeArrowheads="1"/>
            </p:cNvSpPr>
            <p:nvPr/>
          </p:nvSpPr>
          <p:spPr bwMode="auto">
            <a:xfrm rot="-5400000">
              <a:off x="-1508" y="2540"/>
              <a:ext cx="3172" cy="159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IE" altLang="en-US" sz="1200" dirty="0">
                  <a:solidFill>
                    <a:schemeClr val="bg1"/>
                  </a:solidFill>
                </a:rPr>
                <a:t>Images taken from Gonzalez &amp; Woods, Digital Image Processing (2002)</a:t>
              </a:r>
              <a:endParaRPr lang="en-US" alt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288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IE" altLang="en-US" dirty="0" smtClean="0"/>
              <a:t>First and Second Derivative are transformations</a:t>
            </a:r>
            <a:endParaRPr lang="en-US" altLang="en-US" dirty="0" smtClean="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endParaRPr lang="en-IE" altLang="en-US" dirty="0" smtClean="0"/>
          </a:p>
          <a:p>
            <a:pPr marL="0" indent="0" eaLnBrk="1" hangingPunct="1">
              <a:buFontTx/>
              <a:buNone/>
            </a:pPr>
            <a:endParaRPr lang="en-IE" altLang="en-US" dirty="0" smtClean="0"/>
          </a:p>
          <a:p>
            <a:pPr marL="0" indent="0" eaLnBrk="1" hangingPunct="1">
              <a:buFontTx/>
              <a:buNone/>
            </a:pPr>
            <a:endParaRPr lang="en-US" altLang="en-US" dirty="0" smtClean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91470"/>
              </p:ext>
            </p:extLst>
          </p:nvPr>
        </p:nvGraphicFramePr>
        <p:xfrm>
          <a:off x="685800" y="1524000"/>
          <a:ext cx="4062413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4" imgW="1282680" imgH="393480" progId="Equation.3">
                  <p:embed/>
                </p:oleObj>
              </mc:Choice>
              <mc:Fallback>
                <p:oleObj name="Equation" r:id="rId4" imgW="1282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4062413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733367"/>
              </p:ext>
            </p:extLst>
          </p:nvPr>
        </p:nvGraphicFramePr>
        <p:xfrm>
          <a:off x="762000" y="2895600"/>
          <a:ext cx="6516688" cy="132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6" imgW="2057400" imgH="419100" progId="Equation.3">
                  <p:embed/>
                </p:oleObj>
              </mc:Choice>
              <mc:Fallback>
                <p:oleObj name="Equation" r:id="rId6" imgW="20574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6516688" cy="1328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914400" y="4572000"/>
            <a:ext cx="6705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IE" altLang="en-US" sz="2800" dirty="0" smtClean="0"/>
              <a:t>The 2</a:t>
            </a:r>
            <a:r>
              <a:rPr lang="en-IE" altLang="en-US" sz="2800" baseline="30000" dirty="0" smtClean="0"/>
              <a:t>nd</a:t>
            </a:r>
            <a:r>
              <a:rPr lang="en-IE" altLang="en-US" sz="2800" dirty="0" smtClean="0"/>
              <a:t> derivative is more useful for image enhancement than the 1</a:t>
            </a:r>
            <a:r>
              <a:rPr lang="en-IE" altLang="en-US" sz="2800" baseline="30000" dirty="0" smtClean="0"/>
              <a:t>st</a:t>
            </a:r>
            <a:r>
              <a:rPr lang="en-IE" altLang="en-US" sz="2800" dirty="0" smtClean="0"/>
              <a:t> derivative</a:t>
            </a:r>
          </a:p>
          <a:p>
            <a:pPr>
              <a:lnSpc>
                <a:spcPct val="90000"/>
              </a:lnSpc>
            </a:pPr>
            <a:endParaRPr lang="en-IE" altLang="en-US" sz="2800" dirty="0" smtClean="0"/>
          </a:p>
          <a:p>
            <a:pPr lvl="1">
              <a:lnSpc>
                <a:spcPct val="90000"/>
              </a:lnSpc>
            </a:pPr>
            <a:r>
              <a:rPr lang="en-IE" altLang="en-US" sz="2800" dirty="0" smtClean="0">
                <a:ea typeface="ＭＳ Ｐゴシック" pitchFamily="34" charset="-128"/>
              </a:rPr>
              <a:t>Stronger response to fine detail</a:t>
            </a:r>
          </a:p>
          <a:p>
            <a:pPr lvl="1">
              <a:lnSpc>
                <a:spcPct val="90000"/>
              </a:lnSpc>
            </a:pPr>
            <a:r>
              <a:rPr lang="en-IE" altLang="en-US" sz="2800" dirty="0" smtClean="0">
                <a:ea typeface="ＭＳ Ｐゴシック" pitchFamily="34" charset="-128"/>
              </a:rPr>
              <a:t>Simpler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92474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dirty="0" smtClean="0"/>
              <a:t>The Laplacian in 2D</a:t>
            </a:r>
            <a:endParaRPr lang="en-US" altLang="en-US" dirty="0" smtClean="0"/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33500"/>
            <a:ext cx="8229600" cy="44148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IE" altLang="en-US" dirty="0" smtClean="0"/>
              <a:t>The Laplacian is defined as follows: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IE" altLang="en-US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IE" altLang="en-US" sz="36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IE" altLang="en-US" dirty="0" smtClean="0"/>
              <a:t>where the partial 1</a:t>
            </a:r>
            <a:r>
              <a:rPr lang="en-IE" altLang="en-US" baseline="30000" dirty="0" smtClean="0"/>
              <a:t>st</a:t>
            </a:r>
            <a:r>
              <a:rPr lang="en-IE" altLang="en-US" dirty="0" smtClean="0"/>
              <a:t> order derivative in the </a:t>
            </a:r>
            <a:r>
              <a:rPr lang="en-IE" altLang="en-US" i="1" dirty="0" smtClean="0">
                <a:latin typeface="Times New Roman" pitchFamily="18" charset="0"/>
              </a:rPr>
              <a:t>x</a:t>
            </a:r>
            <a:r>
              <a:rPr lang="en-IE" altLang="en-US" dirty="0" smtClean="0"/>
              <a:t> direction is defined as follows: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IE" altLang="en-US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IE" altLang="en-US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IE" altLang="en-US" dirty="0" smtClean="0"/>
              <a:t>and in the </a:t>
            </a:r>
            <a:r>
              <a:rPr lang="en-IE" altLang="en-US" i="1" dirty="0" smtClean="0">
                <a:latin typeface="Times New Roman" pitchFamily="18" charset="0"/>
              </a:rPr>
              <a:t>y</a:t>
            </a:r>
            <a:r>
              <a:rPr lang="en-IE" altLang="en-US" dirty="0" smtClean="0"/>
              <a:t> direction as follows:</a:t>
            </a:r>
            <a:endParaRPr lang="en-US" altLang="en-US" dirty="0" smtClean="0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2986088" y="1878013"/>
          <a:ext cx="3197225" cy="124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4" imgW="1143000" imgH="444240" progId="Equation.3">
                  <p:embed/>
                </p:oleObj>
              </mc:Choice>
              <mc:Fallback>
                <p:oleObj name="Equation" r:id="rId4" imgW="11430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1878013"/>
                        <a:ext cx="3197225" cy="1246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1074738" y="4017963"/>
          <a:ext cx="6964362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6" imgW="2489040" imgH="419040" progId="Equation.3">
                  <p:embed/>
                </p:oleObj>
              </mc:Choice>
              <mc:Fallback>
                <p:oleObj name="Equation" r:id="rId6" imgW="24890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4017963"/>
                        <a:ext cx="6964362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1089025" y="5570538"/>
          <a:ext cx="6964363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8" imgW="2489040" imgH="444240" progId="Equation.3">
                  <p:embed/>
                </p:oleObj>
              </mc:Choice>
              <mc:Fallback>
                <p:oleObj name="Equation" r:id="rId8" imgW="24890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5" y="5570538"/>
                        <a:ext cx="6964363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975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smtClean="0"/>
              <a:t>The Laplacian (cont…)</a:t>
            </a:r>
            <a:endParaRPr lang="en-US" altLang="en-US" smtClean="0"/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33500"/>
            <a:ext cx="8229600" cy="44148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IE" altLang="en-US" smtClean="0"/>
              <a:t>So, the Laplacian can be given as follows:</a:t>
            </a:r>
          </a:p>
          <a:p>
            <a:pPr marL="0" indent="0" eaLnBrk="1" hangingPunct="1">
              <a:buFontTx/>
              <a:buNone/>
            </a:pPr>
            <a:endParaRPr lang="en-IE" altLang="en-US" smtClean="0"/>
          </a:p>
          <a:p>
            <a:pPr marL="0" indent="0" eaLnBrk="1" hangingPunct="1">
              <a:buFontTx/>
              <a:buNone/>
            </a:pPr>
            <a:endParaRPr lang="en-IE" altLang="en-US" smtClean="0"/>
          </a:p>
          <a:p>
            <a:pPr marL="0" indent="0" eaLnBrk="1" hangingPunct="1">
              <a:buFontTx/>
              <a:buNone/>
            </a:pPr>
            <a:endParaRPr lang="en-IE" altLang="en-US" sz="4400" smtClean="0"/>
          </a:p>
          <a:p>
            <a:pPr marL="0" indent="0" eaLnBrk="1" hangingPunct="1">
              <a:buFontTx/>
              <a:buNone/>
            </a:pPr>
            <a:r>
              <a:rPr lang="en-IE" altLang="en-US" smtClean="0"/>
              <a:t>We can easily build a filter based on this</a:t>
            </a:r>
            <a:endParaRPr lang="en-US" altLang="en-US" smtClean="0"/>
          </a:p>
        </p:txBody>
      </p:sp>
      <p:grpSp>
        <p:nvGrpSpPr>
          <p:cNvPr id="39943" name="Group 9"/>
          <p:cNvGrpSpPr>
            <a:grpSpLocks/>
          </p:cNvGrpSpPr>
          <p:nvPr/>
        </p:nvGrpSpPr>
        <p:grpSpPr bwMode="auto">
          <a:xfrm>
            <a:off x="758825" y="1892300"/>
            <a:ext cx="6523038" cy="2063750"/>
            <a:chOff x="438" y="1182"/>
            <a:chExt cx="4109" cy="1300"/>
          </a:xfrm>
        </p:grpSpPr>
        <p:graphicFrame>
          <p:nvGraphicFramePr>
            <p:cNvPr id="39938" name="Object 2"/>
            <p:cNvGraphicFramePr>
              <a:graphicFrameLocks noChangeAspect="1"/>
            </p:cNvGraphicFramePr>
            <p:nvPr/>
          </p:nvGraphicFramePr>
          <p:xfrm>
            <a:off x="438" y="1182"/>
            <a:ext cx="3775" cy="4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4" name="Equation" r:id="rId4" imgW="1892160" imgH="228600" progId="Equation.3">
                    <p:embed/>
                  </p:oleObj>
                </mc:Choice>
                <mc:Fallback>
                  <p:oleObj name="Equation" r:id="rId4" imgW="18921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" y="1182"/>
                          <a:ext cx="3775" cy="4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939" name="Object 3"/>
            <p:cNvGraphicFramePr>
              <a:graphicFrameLocks noChangeAspect="1"/>
            </p:cNvGraphicFramePr>
            <p:nvPr/>
          </p:nvGraphicFramePr>
          <p:xfrm>
            <a:off x="1406" y="1654"/>
            <a:ext cx="3141" cy="4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5" name="Equation" r:id="rId6" imgW="1574640" imgH="203040" progId="Equation.3">
                    <p:embed/>
                  </p:oleObj>
                </mc:Choice>
                <mc:Fallback>
                  <p:oleObj name="Equation" r:id="rId6" imgW="15746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6" y="1654"/>
                          <a:ext cx="3141" cy="4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940" name="Object 4"/>
            <p:cNvGraphicFramePr>
              <a:graphicFrameLocks noChangeAspect="1"/>
            </p:cNvGraphicFramePr>
            <p:nvPr/>
          </p:nvGraphicFramePr>
          <p:xfrm>
            <a:off x="1406" y="2076"/>
            <a:ext cx="1342" cy="4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6" name="Equation" r:id="rId8" imgW="672840" imgH="203040" progId="Equation.3">
                    <p:embed/>
                  </p:oleObj>
                </mc:Choice>
                <mc:Fallback>
                  <p:oleObj name="Equation" r:id="rId8" imgW="6728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6" y="2076"/>
                          <a:ext cx="1342" cy="4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9944" name="Group 10"/>
          <p:cNvGrpSpPr>
            <a:grpSpLocks/>
          </p:cNvGrpSpPr>
          <p:nvPr/>
        </p:nvGrpSpPr>
        <p:grpSpPr bwMode="auto">
          <a:xfrm>
            <a:off x="3298825" y="4565650"/>
            <a:ext cx="2139950" cy="2128838"/>
            <a:chOff x="3689" y="895"/>
            <a:chExt cx="988" cy="983"/>
          </a:xfrm>
        </p:grpSpPr>
        <p:sp>
          <p:nvSpPr>
            <p:cNvPr id="39945" name="Rectangle 11"/>
            <p:cNvSpPr>
              <a:spLocks noChangeArrowheads="1"/>
            </p:cNvSpPr>
            <p:nvPr/>
          </p:nvSpPr>
          <p:spPr bwMode="auto">
            <a:xfrm>
              <a:off x="3689" y="895"/>
              <a:ext cx="329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/>
                <a:t>0</a:t>
              </a:r>
              <a:endParaRPr lang="en-US" altLang="en-US"/>
            </a:p>
          </p:txBody>
        </p:sp>
        <p:sp>
          <p:nvSpPr>
            <p:cNvPr id="39946" name="Rectangle 12"/>
            <p:cNvSpPr>
              <a:spLocks noChangeArrowheads="1"/>
            </p:cNvSpPr>
            <p:nvPr/>
          </p:nvSpPr>
          <p:spPr bwMode="auto">
            <a:xfrm>
              <a:off x="4018" y="895"/>
              <a:ext cx="330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/>
                <a:t>1</a:t>
              </a:r>
              <a:endParaRPr lang="en-US" altLang="en-US"/>
            </a:p>
          </p:txBody>
        </p:sp>
        <p:sp>
          <p:nvSpPr>
            <p:cNvPr id="39947" name="Rectangle 13"/>
            <p:cNvSpPr>
              <a:spLocks noChangeArrowheads="1"/>
            </p:cNvSpPr>
            <p:nvPr/>
          </p:nvSpPr>
          <p:spPr bwMode="auto">
            <a:xfrm>
              <a:off x="4348" y="895"/>
              <a:ext cx="329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/>
                <a:t>0</a:t>
              </a:r>
              <a:endParaRPr lang="en-US" altLang="en-US"/>
            </a:p>
          </p:txBody>
        </p:sp>
        <p:sp>
          <p:nvSpPr>
            <p:cNvPr id="39948" name="Rectangle 14"/>
            <p:cNvSpPr>
              <a:spLocks noChangeArrowheads="1"/>
            </p:cNvSpPr>
            <p:nvPr/>
          </p:nvSpPr>
          <p:spPr bwMode="auto">
            <a:xfrm>
              <a:off x="3689" y="1220"/>
              <a:ext cx="329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/>
                <a:t>1</a:t>
              </a:r>
              <a:endParaRPr lang="en-US" altLang="en-US"/>
            </a:p>
          </p:txBody>
        </p:sp>
        <p:sp>
          <p:nvSpPr>
            <p:cNvPr id="39949" name="Rectangle 15"/>
            <p:cNvSpPr>
              <a:spLocks noChangeArrowheads="1"/>
            </p:cNvSpPr>
            <p:nvPr/>
          </p:nvSpPr>
          <p:spPr bwMode="auto">
            <a:xfrm>
              <a:off x="4018" y="1220"/>
              <a:ext cx="330" cy="329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/>
                <a:t>-4</a:t>
              </a:r>
              <a:endParaRPr lang="en-US" altLang="en-US"/>
            </a:p>
          </p:txBody>
        </p:sp>
        <p:sp>
          <p:nvSpPr>
            <p:cNvPr id="39950" name="Rectangle 16"/>
            <p:cNvSpPr>
              <a:spLocks noChangeArrowheads="1"/>
            </p:cNvSpPr>
            <p:nvPr/>
          </p:nvSpPr>
          <p:spPr bwMode="auto">
            <a:xfrm>
              <a:off x="4348" y="1220"/>
              <a:ext cx="329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/>
                <a:t>1</a:t>
              </a:r>
              <a:endParaRPr lang="en-US" altLang="en-US"/>
            </a:p>
          </p:txBody>
        </p:sp>
        <p:sp>
          <p:nvSpPr>
            <p:cNvPr id="39951" name="Rectangle 17"/>
            <p:cNvSpPr>
              <a:spLocks noChangeArrowheads="1"/>
            </p:cNvSpPr>
            <p:nvPr/>
          </p:nvSpPr>
          <p:spPr bwMode="auto">
            <a:xfrm>
              <a:off x="3689" y="1549"/>
              <a:ext cx="329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/>
                <a:t>0</a:t>
              </a:r>
              <a:endParaRPr lang="en-US" altLang="en-US"/>
            </a:p>
          </p:txBody>
        </p:sp>
        <p:sp>
          <p:nvSpPr>
            <p:cNvPr id="39952" name="Rectangle 18"/>
            <p:cNvSpPr>
              <a:spLocks noChangeArrowheads="1"/>
            </p:cNvSpPr>
            <p:nvPr/>
          </p:nvSpPr>
          <p:spPr bwMode="auto">
            <a:xfrm>
              <a:off x="4018" y="1549"/>
              <a:ext cx="330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/>
                <a:t>1</a:t>
              </a:r>
              <a:endParaRPr lang="en-US" altLang="en-US"/>
            </a:p>
          </p:txBody>
        </p:sp>
        <p:sp>
          <p:nvSpPr>
            <p:cNvPr id="39953" name="Rectangle 19"/>
            <p:cNvSpPr>
              <a:spLocks noChangeArrowheads="1"/>
            </p:cNvSpPr>
            <p:nvPr/>
          </p:nvSpPr>
          <p:spPr bwMode="auto">
            <a:xfrm>
              <a:off x="4348" y="1549"/>
              <a:ext cx="329" cy="32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/>
                <a:t>0</a:t>
              </a:r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1305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smtClean="0"/>
              <a:t>The Laplacian (cont…)</a:t>
            </a:r>
            <a:endParaRPr lang="en-US" alt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IE" altLang="en-US" smtClean="0"/>
              <a:t>Applying the Laplacian to an image we get a new image that highlights edges and other discontinuities</a:t>
            </a:r>
            <a:endParaRPr lang="en-US" altLang="en-US" smtClean="0"/>
          </a:p>
        </p:txBody>
      </p:sp>
      <p:grpSp>
        <p:nvGrpSpPr>
          <p:cNvPr id="41988" name="Group 5"/>
          <p:cNvGrpSpPr>
            <a:grpSpLocks/>
          </p:cNvGrpSpPr>
          <p:nvPr/>
        </p:nvGrpSpPr>
        <p:grpSpPr bwMode="auto">
          <a:xfrm>
            <a:off x="-3175" y="6782473"/>
            <a:ext cx="129382" cy="78702"/>
            <a:chOff x="-2" y="1034"/>
            <a:chExt cx="164" cy="3294"/>
          </a:xfrm>
        </p:grpSpPr>
        <p:pic>
          <p:nvPicPr>
            <p:cNvPr id="41995" name="Picture 6" descr="book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7" y="4184"/>
              <a:ext cx="125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996" name="Rectangle 7"/>
            <p:cNvSpPr>
              <a:spLocks noChangeArrowheads="1"/>
            </p:cNvSpPr>
            <p:nvPr/>
          </p:nvSpPr>
          <p:spPr bwMode="auto">
            <a:xfrm rot="-5400000">
              <a:off x="-1508" y="2540"/>
              <a:ext cx="3172" cy="159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IE" altLang="en-US" sz="1200" dirty="0">
                  <a:solidFill>
                    <a:schemeClr val="bg1"/>
                  </a:solidFill>
                </a:rPr>
                <a:t>Images taken from Gonzalez &amp; Woods, Digital Image Processing (2002)</a:t>
              </a:r>
              <a:endParaRPr lang="en-US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989" name="Group 13"/>
          <p:cNvGrpSpPr>
            <a:grpSpLocks/>
          </p:cNvGrpSpPr>
          <p:nvPr/>
        </p:nvGrpSpPr>
        <p:grpSpPr bwMode="auto">
          <a:xfrm>
            <a:off x="1206500" y="3324897"/>
            <a:ext cx="6829425" cy="3457575"/>
            <a:chOff x="709" y="1758"/>
            <a:chExt cx="4302" cy="2178"/>
          </a:xfrm>
        </p:grpSpPr>
        <p:pic>
          <p:nvPicPr>
            <p:cNvPr id="41990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56" t="49696" r="40327"/>
            <a:stretch>
              <a:fillRect/>
            </a:stretch>
          </p:blipFill>
          <p:spPr bwMode="auto">
            <a:xfrm>
              <a:off x="3553" y="1758"/>
              <a:ext cx="1458" cy="1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991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56" b="50000"/>
            <a:stretch>
              <a:fillRect/>
            </a:stretch>
          </p:blipFill>
          <p:spPr bwMode="auto">
            <a:xfrm>
              <a:off x="709" y="1758"/>
              <a:ext cx="2888" cy="1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992" name="Text Box 9"/>
            <p:cNvSpPr txBox="1">
              <a:spLocks noChangeArrowheads="1"/>
            </p:cNvSpPr>
            <p:nvPr/>
          </p:nvSpPr>
          <p:spPr bwMode="auto">
            <a:xfrm>
              <a:off x="1154" y="3359"/>
              <a:ext cx="6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sz="1800"/>
                <a:t>Original</a:t>
              </a:r>
              <a:br>
                <a:rPr lang="en-IE" altLang="en-US" sz="1800"/>
              </a:br>
              <a:r>
                <a:rPr lang="en-IE" altLang="en-US" sz="1800"/>
                <a:t>Image</a:t>
              </a:r>
              <a:endParaRPr lang="en-US" altLang="en-US" sz="1800"/>
            </a:p>
          </p:txBody>
        </p:sp>
        <p:sp>
          <p:nvSpPr>
            <p:cNvPr id="41993" name="Text Box 10"/>
            <p:cNvSpPr txBox="1">
              <a:spLocks noChangeArrowheads="1"/>
            </p:cNvSpPr>
            <p:nvPr/>
          </p:nvSpPr>
          <p:spPr bwMode="auto">
            <a:xfrm>
              <a:off x="2363" y="3359"/>
              <a:ext cx="10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sz="1800"/>
                <a:t>Laplacian</a:t>
              </a:r>
              <a:br>
                <a:rPr lang="en-IE" altLang="en-US" sz="1800"/>
              </a:br>
              <a:r>
                <a:rPr lang="en-IE" altLang="en-US" sz="1800"/>
                <a:t>Filtered Image</a:t>
              </a:r>
              <a:endParaRPr lang="en-US" altLang="en-US" sz="1800"/>
            </a:p>
          </p:txBody>
        </p:sp>
        <p:sp>
          <p:nvSpPr>
            <p:cNvPr id="41994" name="Text Box 12"/>
            <p:cNvSpPr txBox="1">
              <a:spLocks noChangeArrowheads="1"/>
            </p:cNvSpPr>
            <p:nvPr/>
          </p:nvSpPr>
          <p:spPr bwMode="auto">
            <a:xfrm>
              <a:off x="3648" y="3359"/>
              <a:ext cx="127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sz="1800"/>
                <a:t>Laplacian</a:t>
              </a:r>
              <a:br>
                <a:rPr lang="en-IE" altLang="en-US" sz="1800"/>
              </a:br>
              <a:r>
                <a:rPr lang="en-IE" altLang="en-US" sz="1800"/>
                <a:t>Filtered Image</a:t>
              </a:r>
              <a:br>
                <a:rPr lang="en-IE" altLang="en-US" sz="1800"/>
              </a:br>
              <a:r>
                <a:rPr lang="en-IE" altLang="en-US" sz="1800"/>
                <a:t>Scaled for Display</a:t>
              </a:r>
              <a:endParaRPr lang="en-US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3784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smtClean="0"/>
              <a:t>But That Is Not Very Enhanced!</a:t>
            </a:r>
            <a:endParaRPr lang="en-US" altLang="en-US" smtClean="0"/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33500"/>
            <a:ext cx="6172200" cy="55245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IE" altLang="en-US" smtClean="0"/>
              <a:t>The result of a Laplacian filtering is not an enhanced image</a:t>
            </a:r>
          </a:p>
          <a:p>
            <a:pPr marL="0" indent="0" eaLnBrk="1" hangingPunct="1">
              <a:buFontTx/>
              <a:buNone/>
            </a:pPr>
            <a:r>
              <a:rPr lang="en-IE" altLang="en-US" smtClean="0"/>
              <a:t>We have to do more work in order to get our final image</a:t>
            </a:r>
          </a:p>
          <a:p>
            <a:pPr marL="0" indent="0" eaLnBrk="1" hangingPunct="1">
              <a:buFontTx/>
              <a:buNone/>
            </a:pPr>
            <a:r>
              <a:rPr lang="en-IE" altLang="en-US" smtClean="0"/>
              <a:t>Subtract the Laplacian result from the original image to generate our final sharpened enhanced image</a:t>
            </a:r>
            <a:endParaRPr lang="en-US" altLang="en-US" smtClean="0"/>
          </a:p>
        </p:txBody>
      </p:sp>
      <p:grpSp>
        <p:nvGrpSpPr>
          <p:cNvPr id="44037" name="Group 10"/>
          <p:cNvGrpSpPr>
            <a:grpSpLocks/>
          </p:cNvGrpSpPr>
          <p:nvPr/>
        </p:nvGrpSpPr>
        <p:grpSpPr bwMode="auto">
          <a:xfrm>
            <a:off x="6467475" y="1319213"/>
            <a:ext cx="2314575" cy="3522662"/>
            <a:chOff x="4004" y="831"/>
            <a:chExt cx="1458" cy="2219"/>
          </a:xfrm>
        </p:grpSpPr>
        <p:pic>
          <p:nvPicPr>
            <p:cNvPr id="44041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56" t="49696" r="40327"/>
            <a:stretch>
              <a:fillRect/>
            </a:stretch>
          </p:blipFill>
          <p:spPr bwMode="auto">
            <a:xfrm>
              <a:off x="4004" y="831"/>
              <a:ext cx="1458" cy="1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042" name="Text Box 9"/>
            <p:cNvSpPr txBox="1">
              <a:spLocks noChangeArrowheads="1"/>
            </p:cNvSpPr>
            <p:nvPr/>
          </p:nvSpPr>
          <p:spPr bwMode="auto">
            <a:xfrm>
              <a:off x="4111" y="2473"/>
              <a:ext cx="127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IE" altLang="en-US" sz="1800"/>
                <a:t>Laplacian</a:t>
              </a:r>
              <a:br>
                <a:rPr lang="en-IE" altLang="en-US" sz="1800"/>
              </a:br>
              <a:r>
                <a:rPr lang="en-IE" altLang="en-US" sz="1800"/>
                <a:t>Filtered Image</a:t>
              </a:r>
              <a:br>
                <a:rPr lang="en-IE" altLang="en-US" sz="1800"/>
              </a:br>
              <a:r>
                <a:rPr lang="en-IE" altLang="en-US" sz="1800"/>
                <a:t>Scaled for Display</a:t>
              </a:r>
              <a:endParaRPr lang="en-US" altLang="en-US" sz="1800"/>
            </a:p>
          </p:txBody>
        </p:sp>
      </p:grpSp>
      <p:grpSp>
        <p:nvGrpSpPr>
          <p:cNvPr id="44038" name="Group 11"/>
          <p:cNvGrpSpPr>
            <a:grpSpLocks/>
          </p:cNvGrpSpPr>
          <p:nvPr/>
        </p:nvGrpSpPr>
        <p:grpSpPr bwMode="auto">
          <a:xfrm>
            <a:off x="-3175" y="6663531"/>
            <a:ext cx="253207" cy="197644"/>
            <a:chOff x="-2" y="1034"/>
            <a:chExt cx="164" cy="3294"/>
          </a:xfrm>
        </p:grpSpPr>
        <p:pic>
          <p:nvPicPr>
            <p:cNvPr id="44039" name="Picture 12" descr="book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17" y="4184"/>
              <a:ext cx="125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040" name="Rectangle 13"/>
            <p:cNvSpPr>
              <a:spLocks noChangeArrowheads="1"/>
            </p:cNvSpPr>
            <p:nvPr/>
          </p:nvSpPr>
          <p:spPr bwMode="auto">
            <a:xfrm rot="-5400000">
              <a:off x="-1508" y="2540"/>
              <a:ext cx="3172" cy="159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IE" altLang="en-US" sz="1200" dirty="0">
                  <a:solidFill>
                    <a:schemeClr val="bg1"/>
                  </a:solidFill>
                </a:rPr>
                <a:t>Images taken from Gonzalez &amp; Woods, Digital Image Processing (2002)</a:t>
              </a:r>
              <a:endParaRPr lang="en-US" altLang="en-US" sz="1200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928688" y="5546725"/>
          <a:ext cx="4624387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6" imgW="1460160" imgH="228600" progId="Equation.3">
                  <p:embed/>
                </p:oleObj>
              </mc:Choice>
              <mc:Fallback>
                <p:oleObj name="Equation" r:id="rId6" imgW="1460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5546725"/>
                        <a:ext cx="4624387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557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432</Words>
  <Application>Microsoft Office PowerPoint</Application>
  <PresentationFormat>On-screen Show (4:3)</PresentationFormat>
  <Paragraphs>126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Image Processing is replacing Original Pixels by new Pixels using a Transform</vt:lpstr>
      <vt:lpstr>Smoothing Spatial Filters</vt:lpstr>
      <vt:lpstr>Weighted Smoothing Filters</vt:lpstr>
      <vt:lpstr>Averaging Filter Vs. Median Filter Example</vt:lpstr>
      <vt:lpstr>First and Second Derivative are transformations</vt:lpstr>
      <vt:lpstr>The Laplacian in 2D</vt:lpstr>
      <vt:lpstr>The Laplacian (cont…)</vt:lpstr>
      <vt:lpstr>The Laplacian (cont…)</vt:lpstr>
      <vt:lpstr>But That Is Not Very Enhanced!</vt:lpstr>
      <vt:lpstr>Laplacian Image Enhancement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Nuts</dc:creator>
  <cp:lastModifiedBy>Dr. Nuts</cp:lastModifiedBy>
  <cp:revision>5</cp:revision>
  <dcterms:created xsi:type="dcterms:W3CDTF">2015-02-06T19:59:06Z</dcterms:created>
  <dcterms:modified xsi:type="dcterms:W3CDTF">2015-04-03T18:30:05Z</dcterms:modified>
</cp:coreProperties>
</file>