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  <p:sldMasterId id="2147483756" r:id="rId4"/>
    <p:sldMasterId id="2147483780" r:id="rId5"/>
    <p:sldMasterId id="2147483792" r:id="rId6"/>
    <p:sldMasterId id="2147483804" r:id="rId7"/>
    <p:sldMasterId id="2147483816" r:id="rId8"/>
  </p:sldMasterIdLst>
  <p:notesMasterIdLst>
    <p:notesMasterId r:id="rId28"/>
  </p:notesMasterIdLst>
  <p:sldIdLst>
    <p:sldId id="256" r:id="rId9"/>
    <p:sldId id="257" r:id="rId10"/>
    <p:sldId id="260" r:id="rId11"/>
    <p:sldId id="258" r:id="rId12"/>
    <p:sldId id="259" r:id="rId13"/>
    <p:sldId id="264" r:id="rId14"/>
    <p:sldId id="261" r:id="rId15"/>
    <p:sldId id="267" r:id="rId16"/>
    <p:sldId id="265" r:id="rId17"/>
    <p:sldId id="274" r:id="rId18"/>
    <p:sldId id="275" r:id="rId19"/>
    <p:sldId id="276" r:id="rId20"/>
    <p:sldId id="266" r:id="rId21"/>
    <p:sldId id="268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03D8F-F06D-41A2-AAC5-AC688BBCF5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0719E-D6D7-495D-BF0A-761197789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0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2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from paper “I’d rather the data go away</a:t>
            </a:r>
            <a:r>
              <a:rPr lang="en-US" baseline="0" dirty="0" smtClean="0"/>
              <a:t> than be wrong and not know”</a:t>
            </a:r>
          </a:p>
          <a:p>
            <a:r>
              <a:rPr lang="en-US" baseline="0" dirty="0" smtClean="0"/>
              <a:t>Assumptions not communicated: transformations not documented.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</a:pPr>
            <a:fld id="{A935D3B1-7136-432D-B94A-A5132CB90EF0}" type="slidenum">
              <a:rPr lang="en-US" altLang="en-US" sz="1200"/>
              <a:pPr>
                <a:spcBef>
                  <a:spcPct val="0"/>
                </a:spcBef>
              </a:pPr>
              <a:t>14</a:t>
            </a:fld>
            <a:endParaRPr lang="en-US" altLang="en-US" sz="12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</a:pPr>
            <a:fld id="{1B0B0180-E6C7-4085-A70F-94662EBB5324}" type="slidenum">
              <a:rPr lang="en-US" altLang="en-US" sz="1200"/>
              <a:pPr>
                <a:spcBef>
                  <a:spcPct val="0"/>
                </a:spcBef>
              </a:pPr>
              <a:t>15</a:t>
            </a:fld>
            <a:endParaRPr lang="en-US" altLang="en-US" sz="12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3057-5528-3549-89E2-97C5373A7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4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18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ACID</a:t>
            </a:r>
            <a:r>
              <a:rPr lang="en-US" baseline="0" dirty="0" smtClean="0"/>
              <a:t> = Atomicity, Consistency, Isolation and Durability</a:t>
            </a:r>
          </a:p>
          <a:p>
            <a:r>
              <a:rPr lang="en-US" baseline="0" dirty="0" smtClean="0"/>
              <a:t>CAP = Consistency, Availability, Partition Tolerance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19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CASP</a:t>
            </a:r>
            <a:r>
              <a:rPr lang="en-US" b="1" baseline="0" dirty="0" smtClean="0"/>
              <a:t> - </a:t>
            </a:r>
            <a:r>
              <a:rPr lang="en-US" b="1" dirty="0" smtClean="0"/>
              <a:t>Critical Assessment of protein Structure Prediction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7E3053-8974-4777-B60E-23D9A06812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821B8D-60B2-44F2-B129-985546A17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Science/Data Scientist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the components?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 </a:t>
            </a:r>
            <a:r>
              <a:rPr lang="en-US" dirty="0" err="1" smtClean="0"/>
              <a:t>Hammerbacher’s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4" y="1338516"/>
            <a:ext cx="8835672" cy="501148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1</a:t>
            </a:r>
            <a:r>
              <a:rPr lang="en-US" dirty="0" smtClean="0"/>
              <a:t>. Identify problem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Instrument data 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Collect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Prepare data (integrate, transform, clean, </a:t>
            </a:r>
            <a:r>
              <a:rPr lang="en-US" dirty="0" smtClean="0"/>
              <a:t>ﬁlter</a:t>
            </a:r>
            <a:r>
              <a:rPr lang="en-US" dirty="0"/>
              <a:t>, aggregate)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Build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Evaluate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Communicate 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68870"/>
            <a:ext cx="2566321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191000"/>
            <a:ext cx="2438400" cy="1561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447800"/>
            <a:ext cx="2624667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509"/>
            <a:ext cx="8229600" cy="990600"/>
          </a:xfrm>
        </p:spPr>
        <p:txBody>
          <a:bodyPr/>
          <a:lstStyle/>
          <a:p>
            <a:r>
              <a:rPr lang="en-US" dirty="0" smtClean="0"/>
              <a:t>Data Scientist’s Practice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" y="353969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Digging Around</a:t>
            </a:r>
            <a:br>
              <a:rPr lang="en-US" sz="2400" dirty="0" smtClean="0"/>
            </a:br>
            <a:r>
              <a:rPr lang="en-US" sz="2400" dirty="0" smtClean="0"/>
              <a:t>in Data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27151" y="3124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Hypothesize Model</a:t>
            </a:r>
            <a:endParaRPr lang="en-US" sz="2400" dirty="0"/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r="86580" b="66866"/>
          <a:stretch/>
        </p:blipFill>
        <p:spPr bwMode="auto">
          <a:xfrm>
            <a:off x="6629400" y="2066146"/>
            <a:ext cx="1143000" cy="101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63" y="2007976"/>
            <a:ext cx="1197977" cy="10671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19800" y="3124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Large Scale Exploitation</a:t>
            </a:r>
            <a:endParaRPr lang="en-US" sz="2400" dirty="0"/>
          </a:p>
        </p:txBody>
      </p:sp>
      <p:sp>
        <p:nvSpPr>
          <p:cNvPr id="24" name="Right Arrow 23"/>
          <p:cNvSpPr/>
          <p:nvPr/>
        </p:nvSpPr>
        <p:spPr>
          <a:xfrm>
            <a:off x="2752698" y="2490082"/>
            <a:ext cx="762000" cy="499649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486400" y="2520953"/>
            <a:ext cx="762000" cy="499649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4"/>
          <a:stretch/>
        </p:blipFill>
        <p:spPr>
          <a:xfrm>
            <a:off x="914400" y="1447799"/>
            <a:ext cx="1676400" cy="209189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63477" y="4184984"/>
            <a:ext cx="762000" cy="499649"/>
          </a:xfrm>
          <a:prstGeom prst="rightArrow">
            <a:avLst/>
          </a:prstGeom>
          <a:ln w="3175">
            <a:solidFill>
              <a:schemeClr val="tx1"/>
            </a:solidFill>
          </a:ln>
          <a:scene3d>
            <a:camera prst="orthographicFront">
              <a:rot lat="0" lon="0" rev="14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01" y="4810124"/>
            <a:ext cx="1449839" cy="136207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371698" y="4195401"/>
            <a:ext cx="762000" cy="499649"/>
          </a:xfrm>
          <a:prstGeom prst="rightArrow">
            <a:avLst/>
          </a:prstGeom>
          <a:ln w="3175"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44477" y="4962525"/>
            <a:ext cx="169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Evaluate</a:t>
            </a:r>
            <a:br>
              <a:rPr lang="en-US" sz="2400" dirty="0" smtClean="0"/>
            </a:br>
            <a:r>
              <a:rPr lang="en-US" sz="2400" dirty="0" smtClean="0"/>
              <a:t>Interpret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52598" y="166275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Clean,</a:t>
            </a:r>
          </a:p>
          <a:p>
            <a:pPr algn="ctr"/>
            <a:r>
              <a:rPr lang="en-US" sz="2400" dirty="0" smtClean="0"/>
              <a:t>prep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79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292"/>
            <a:ext cx="8229600" cy="53277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Overcoming assumptions</a:t>
            </a:r>
          </a:p>
          <a:p>
            <a:r>
              <a:rPr lang="en-US" sz="2800" dirty="0" smtClean="0"/>
              <a:t>Making ad-hoc explanations of data patterns</a:t>
            </a:r>
          </a:p>
          <a:p>
            <a:r>
              <a:rPr lang="en-US" sz="2800" dirty="0" smtClean="0"/>
              <a:t>Overgeneralizing</a:t>
            </a:r>
            <a:endParaRPr lang="en-US" sz="2800" dirty="0"/>
          </a:p>
          <a:p>
            <a:r>
              <a:rPr lang="en-US" sz="2800" dirty="0" smtClean="0"/>
              <a:t>Communication</a:t>
            </a:r>
          </a:p>
          <a:p>
            <a:r>
              <a:rPr lang="en-US" sz="2800" dirty="0"/>
              <a:t>Not checking enough (validate models, data pipeline integrity, etc</a:t>
            </a:r>
            <a:r>
              <a:rPr lang="en-US" sz="2800" dirty="0" smtClean="0"/>
              <a:t>.)</a:t>
            </a:r>
          </a:p>
          <a:p>
            <a:r>
              <a:rPr lang="en-US" sz="2800" dirty="0" smtClean="0"/>
              <a:t>Using statistical tests correctly</a:t>
            </a:r>
          </a:p>
          <a:p>
            <a:r>
              <a:rPr lang="en-US" sz="2800" dirty="0" smtClean="0"/>
              <a:t>Prototype </a:t>
            </a:r>
            <a:r>
              <a:rPr lang="en-US" sz="2800" dirty="0" smtClean="0">
                <a:sym typeface="Wingdings" panose="05000000000000000000" pitchFamily="2" charset="2"/>
              </a:rPr>
              <a:t>to </a:t>
            </a:r>
            <a:r>
              <a:rPr lang="en-US" sz="2800" dirty="0" smtClean="0">
                <a:sym typeface="Wingdings" panose="05000000000000000000" pitchFamily="2" charset="2"/>
              </a:rPr>
              <a:t>Production transition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Data </a:t>
            </a:r>
            <a:r>
              <a:rPr lang="en-US" sz="2800" dirty="0" smtClean="0">
                <a:sym typeface="Wingdings" panose="05000000000000000000" pitchFamily="2" charset="2"/>
              </a:rPr>
              <a:t>complexity and pipeline step processing – when is human vetting needed?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Hard about Data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Visually Represent Data in Novel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mappingmashups.net/wp-content/uploads/2013/03/pvslayered-rgb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4949"/>
            <a:ext cx="8269916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en-US" smtClean="0"/>
              <a:t>It can be easy to fool yourself!</a:t>
            </a:r>
          </a:p>
        </p:txBody>
      </p:sp>
      <p:pic>
        <p:nvPicPr>
          <p:cNvPr id="1095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3" t="10159" r="30928" b="45770"/>
          <a:stretch>
            <a:fillRect/>
          </a:stretch>
        </p:blipFill>
        <p:spPr bwMode="auto">
          <a:xfrm>
            <a:off x="5388480" y="2933589"/>
            <a:ext cx="2016000" cy="245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243" t="10159" r="30928" b="457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0" y="2551949"/>
            <a:ext cx="2653920" cy="33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78080" y="1468954"/>
            <a:ext cx="2460960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32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en-US" sz="1600"/>
              <a:t>Human beings are really good at pattern detection...</a:t>
            </a:r>
          </a:p>
        </p:txBody>
      </p:sp>
      <p:sp>
        <p:nvSpPr>
          <p:cNvPr id="109577" name="Text Box 5"/>
          <p:cNvSpPr txBox="1">
            <a:spLocks noChangeArrowheads="1"/>
          </p:cNvSpPr>
          <p:nvPr/>
        </p:nvSpPr>
        <p:spPr bwMode="auto">
          <a:xfrm>
            <a:off x="4973760" y="5717400"/>
            <a:ext cx="2939040" cy="3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820" rIns="81639" bIns="408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2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en-US" sz="900"/>
              <a:t>http://en.wikipedia.org/wiki/Cydonia_(region_of_Mars)</a:t>
            </a:r>
          </a:p>
        </p:txBody>
      </p:sp>
      <p:sp>
        <p:nvSpPr>
          <p:cNvPr id="109578" name="Text Box 6"/>
          <p:cNvSpPr txBox="1">
            <a:spLocks noChangeArrowheads="1"/>
          </p:cNvSpPr>
          <p:nvPr/>
        </p:nvSpPr>
        <p:spPr bwMode="auto">
          <a:xfrm>
            <a:off x="5212800" y="1468954"/>
            <a:ext cx="2460960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32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en-US" sz="1600"/>
              <a:t>Perhaps a bit too good!</a:t>
            </a:r>
          </a:p>
        </p:txBody>
      </p:sp>
    </p:spTree>
    <p:extLst>
      <p:ext uri="{BB962C8B-B14F-4D97-AF65-F5344CB8AC3E}">
        <p14:creationId xmlns:p14="http://schemas.microsoft.com/office/powerpoint/2010/main" val="118036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/>
      <p:bldP spid="109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en-US" smtClean="0"/>
              <a:t>It can be easy to fool yourself!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0" y="1533762"/>
            <a:ext cx="4752000" cy="41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101760" y="5878697"/>
            <a:ext cx="2939040" cy="3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820" rIns="81639" bIns="408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2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en-US" sz="900"/>
              <a:t>http://en.wikipedia.org/wiki/Cydonia_(region_of_Mars)</a:t>
            </a:r>
          </a:p>
        </p:txBody>
      </p:sp>
    </p:spTree>
    <p:extLst>
      <p:ext uri="{BB962C8B-B14F-4D97-AF65-F5344CB8AC3E}">
        <p14:creationId xmlns:p14="http://schemas.microsoft.com/office/powerpoint/2010/main" val="2925092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Science: Why all the Excitement?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77676"/>
            <a:ext cx="5842000" cy="5516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1524000"/>
            <a:ext cx="28858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</a:t>
            </a:r>
          </a:p>
          <a:p>
            <a:r>
              <a:rPr lang="en-US" dirty="0" smtClean="0"/>
              <a:t>Google Flu Trends:</a:t>
            </a:r>
          </a:p>
          <a:p>
            <a:endParaRPr lang="en-US" dirty="0"/>
          </a:p>
          <a:p>
            <a:r>
              <a:rPr lang="en-US" dirty="0" smtClean="0"/>
              <a:t>Detecting outbreaks</a:t>
            </a:r>
          </a:p>
          <a:p>
            <a:r>
              <a:rPr lang="en-US" dirty="0"/>
              <a:t>t</a:t>
            </a:r>
            <a:r>
              <a:rPr lang="en-US" dirty="0" smtClean="0"/>
              <a:t>wo weeks ahead</a:t>
            </a:r>
          </a:p>
          <a:p>
            <a:r>
              <a:rPr lang="en-US" dirty="0" smtClean="0"/>
              <a:t>of CDC data</a:t>
            </a:r>
          </a:p>
          <a:p>
            <a:endParaRPr lang="en-US" dirty="0"/>
          </a:p>
          <a:p>
            <a:r>
              <a:rPr lang="en-US" dirty="0" smtClean="0"/>
              <a:t>New models are estimating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which cities are most at risk</a:t>
            </a:r>
            <a:br>
              <a:rPr lang="en-US" dirty="0" smtClean="0"/>
            </a:br>
            <a:r>
              <a:rPr lang="en-US" dirty="0" smtClean="0"/>
              <a:t>for spread of the Ebola virus.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all the Excitement?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reen Shot 2012-11-08 at 6.15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"/>
          <a:stretch/>
        </p:blipFill>
        <p:spPr>
          <a:xfrm>
            <a:off x="756502" y="1247254"/>
            <a:ext cx="5129784" cy="5382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059" y="2557500"/>
            <a:ext cx="1751959" cy="26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3636"/>
            <a:ext cx="8229600" cy="599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Contrast</a:t>
            </a:r>
            <a:r>
              <a:rPr lang="en-US" dirty="0"/>
              <a:t>s</a:t>
            </a:r>
            <a:endParaRPr lang="en-US" dirty="0"/>
          </a:p>
        </p:txBody>
      </p:sp>
      <p:pic>
        <p:nvPicPr>
          <p:cNvPr id="2050" name="Picture 2" descr="http://upload.wikimedia.org/wikipedia/commons/e/e6/Projected_change_in_annual_mean_surface_air_temperature_from_the_late_20th_century_to_the_middle_21st_century,_based_on_SRES_emissions_scenario_A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7" y="989169"/>
            <a:ext cx="3094142" cy="18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02827"/>
              </p:ext>
            </p:extLst>
          </p:nvPr>
        </p:nvGraphicFramePr>
        <p:xfrm>
          <a:off x="633567" y="3225800"/>
          <a:ext cx="3094142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1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Scientific Modeling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Physics-based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Problem-Structured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r>
                        <a:rPr lang="en-US" baseline="0" dirty="0" smtClean="0"/>
                        <a:t> deterministic, precise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 on Supercomputer</a:t>
                      </a:r>
                      <a:r>
                        <a:rPr lang="en-US" baseline="0" dirty="0" smtClean="0"/>
                        <a:t> or High-end Computing Cluster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 descr="http://www.crystalinks.com/supernova8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r="7725"/>
          <a:stretch/>
        </p:blipFill>
        <p:spPr bwMode="auto">
          <a:xfrm>
            <a:off x="4330119" y="1466310"/>
            <a:ext cx="880843" cy="8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stack.imgur.com/qSWH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9" b="31004"/>
          <a:stretch/>
        </p:blipFill>
        <p:spPr bwMode="auto">
          <a:xfrm>
            <a:off x="5511567" y="1371124"/>
            <a:ext cx="1937857" cy="12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2038" y="1400853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Supernova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51381" y="196213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49424" y="1711354"/>
            <a:ext cx="295014" cy="196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49424" y="1908128"/>
            <a:ext cx="295014" cy="108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30119" y="1035348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10962" y="1044485"/>
            <a:ext cx="26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purpose classifier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07249"/>
              </p:ext>
            </p:extLst>
          </p:nvPr>
        </p:nvGraphicFramePr>
        <p:xfrm>
          <a:off x="4422448" y="3276600"/>
          <a:ext cx="4264352" cy="302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64352"/>
              </a:tblGrid>
              <a:tr h="4342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Data-Driven Approach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inference engine replaces model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r>
                        <a:rPr lang="en-US" baseline="0" dirty="0" smtClean="0"/>
                        <a:t> not related to problem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Statistical models handle true randomness, and </a:t>
                      </a:r>
                      <a:r>
                        <a:rPr lang="en-US" b="1" dirty="0" err="1" smtClean="0">
                          <a:solidFill>
                            <a:srgbClr val="800000"/>
                          </a:solidFill>
                        </a:rPr>
                        <a:t>unmodeled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 complexity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 on cheaper</a:t>
                      </a:r>
                      <a:r>
                        <a:rPr lang="en-US" baseline="0" dirty="0" smtClean="0"/>
                        <a:t> computer Clusters (EC2)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263392" y="1782293"/>
            <a:ext cx="295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10962" y="2603013"/>
            <a:ext cx="237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Nugent group / C3 LBL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8544" y="304800"/>
            <a:ext cx="8229600" cy="599961"/>
          </a:xfrm>
        </p:spPr>
        <p:txBody>
          <a:bodyPr>
            <a:noAutofit/>
          </a:bodyPr>
          <a:lstStyle/>
          <a:p>
            <a:r>
              <a:rPr lang="en-US" dirty="0" smtClean="0"/>
              <a:t>Computational </a:t>
            </a:r>
            <a:r>
              <a:rPr lang="en-US" dirty="0" smtClean="0"/>
              <a:t>Science</a:t>
            </a:r>
            <a:endParaRPr lang="en-US" dirty="0"/>
          </a:p>
        </p:txBody>
      </p:sp>
      <p:pic>
        <p:nvPicPr>
          <p:cNvPr id="1026" name="Picture 2" descr="http://people.sissa.it/%7Elaio/Research/Images/fo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6" y="2667000"/>
            <a:ext cx="3651992" cy="20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544" y="1752600"/>
            <a:ext cx="421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CASP:  A Worldwide, Biannual </a:t>
            </a:r>
            <a:br>
              <a:rPr lang="en-US" sz="2400" b="1" dirty="0" smtClean="0"/>
            </a:br>
            <a:r>
              <a:rPr lang="en-US" sz="2400" b="1" dirty="0" smtClean="0"/>
              <a:t>Protein Folding Contest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65044"/>
              </p:ext>
            </p:extLst>
          </p:nvPr>
        </p:nvGraphicFramePr>
        <p:xfrm>
          <a:off x="2293976" y="4953000"/>
          <a:ext cx="2575739" cy="175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57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Raptor-X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Data-intensive,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general ML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Feature-based inference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Conditional Neural Fields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661038"/>
              </p:ext>
            </p:extLst>
          </p:nvPr>
        </p:nvGraphicFramePr>
        <p:xfrm>
          <a:off x="228600" y="5029200"/>
          <a:ext cx="202594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9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Rich, Complex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Energy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Faithful</a:t>
                      </a:r>
                      <a:r>
                        <a:rPr lang="en-US" baseline="0" dirty="0" smtClean="0"/>
                        <a:t>, Physical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33856" y="1600200"/>
            <a:ext cx="4101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Brain Mapping: Allen Institute,</a:t>
            </a:r>
            <a:br>
              <a:rPr lang="en-US" sz="2400" b="1" dirty="0" smtClean="0"/>
            </a:br>
            <a:r>
              <a:rPr lang="en-US" sz="2400" b="1" dirty="0" smtClean="0"/>
              <a:t>White House, Berkeley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16649"/>
              </p:ext>
            </p:extLst>
          </p:nvPr>
        </p:nvGraphicFramePr>
        <p:xfrm>
          <a:off x="5245378" y="4800600"/>
          <a:ext cx="3439485" cy="184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9485"/>
              </a:tblGrid>
              <a:tr h="152021"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Techniques (Massive ML)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</a:t>
                      </a:r>
                      <a:r>
                        <a:rPr lang="en-US" baseline="0" dirty="0" smtClean="0"/>
                        <a:t> Component Analysis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</a:t>
                      </a:r>
                      <a:r>
                        <a:rPr lang="en-US" baseline="0" dirty="0" smtClean="0"/>
                        <a:t> Component Analysis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Sparse</a:t>
                      </a:r>
                      <a:r>
                        <a:rPr lang="en-US" baseline="0" dirty="0" smtClean="0"/>
                        <a:t> Coding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 (Image)</a:t>
                      </a:r>
                      <a:r>
                        <a:rPr lang="en-US" baseline="0" dirty="0" smtClean="0"/>
                        <a:t> Filtering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www.trbimg.com/img-5143e58f/turbine/la-oe-chabris-obama-brain-map-20130317-001/600/600x5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00753"/>
            <a:ext cx="1835255" cy="17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2386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298576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scientifically trained person who explores all the dimensions of the data in an open ended way far better than a computer scientists elegant algorithmic approach;  better at writing data exploration and representation code than any discipline based scientist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73960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dslatcloudmsevent20130125-130126065651-phpapp01/95/big-data-sorry-data-science-what-does-a-data-scientist-do-26-638.jpg?cb=13592143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6120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83335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Data Science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dirty, deal with it</a:t>
            </a:r>
          </a:p>
          <a:p>
            <a:r>
              <a:rPr lang="en-US" dirty="0" smtClean="0"/>
              <a:t>Data wrangling/management &gt; 70% of time on project.</a:t>
            </a:r>
          </a:p>
          <a:p>
            <a:r>
              <a:rPr lang="en-US" dirty="0" smtClean="0"/>
              <a:t>Employ curiosity, empiricism, skepticism.</a:t>
            </a:r>
          </a:p>
          <a:p>
            <a:r>
              <a:rPr lang="en-US" dirty="0" smtClean="0"/>
              <a:t>A tool exists </a:t>
            </a:r>
            <a:r>
              <a:rPr lang="en-US" dirty="0" smtClean="0">
                <a:sym typeface="Wingdings" panose="05000000000000000000" pitchFamily="2" charset="2"/>
              </a:rPr>
              <a:t> find it and customize 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Build your engine and use HPC to run lots of combinations fast.  Don’t worry about being “clever” up front.  Make mistakes fast.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014482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Quad Arrow 3"/>
          <p:cNvSpPr/>
          <p:nvPr/>
        </p:nvSpPr>
        <p:spPr>
          <a:xfrm>
            <a:off x="536089" y="304800"/>
            <a:ext cx="8229600" cy="63246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Things you know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dirty="0" smtClean="0"/>
              <a:t>Questions to ask                                                  questions your not  asking                             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Things you don’t know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5984" y="441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145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075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</TotalTime>
  <Words>483</Words>
  <Application>Microsoft Office PowerPoint</Application>
  <PresentationFormat>On-screen Show (4:3)</PresentationFormat>
  <Paragraphs>119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Apex</vt:lpstr>
      <vt:lpstr>Apothecary</vt:lpstr>
      <vt:lpstr>Opulent</vt:lpstr>
      <vt:lpstr>Executive</vt:lpstr>
      <vt:lpstr>Elemental</vt:lpstr>
      <vt:lpstr>Angles</vt:lpstr>
      <vt:lpstr>1_Angles</vt:lpstr>
      <vt:lpstr>Module</vt:lpstr>
      <vt:lpstr>Data Science/Data Scientist</vt:lpstr>
      <vt:lpstr>PowerPoint Presentation</vt:lpstr>
      <vt:lpstr>PowerPoint Presentation</vt:lpstr>
      <vt:lpstr>PowerPoint Presentation</vt:lpstr>
      <vt:lpstr>PowerPoint Presentation</vt:lpstr>
      <vt:lpstr>Some Data Science Principles</vt:lpstr>
      <vt:lpstr>PowerPoint Presentation</vt:lpstr>
      <vt:lpstr>PowerPoint Presentation</vt:lpstr>
      <vt:lpstr>PowerPoint Presentation</vt:lpstr>
      <vt:lpstr>Jeff Hammerbacher’s Model</vt:lpstr>
      <vt:lpstr>Data Scientist’s Practice</vt:lpstr>
      <vt:lpstr>What’s Hard about Data Science</vt:lpstr>
      <vt:lpstr>Visually Represent Data in Novel ways</vt:lpstr>
      <vt:lpstr>It can be easy to fool yourself!</vt:lpstr>
      <vt:lpstr>It can be easy to fool yourself!</vt:lpstr>
      <vt:lpstr>Data Science: Why all the Excitement?</vt:lpstr>
      <vt:lpstr>Why the all the Excitement?</vt:lpstr>
      <vt:lpstr>Contrasts</vt:lpstr>
      <vt:lpstr>Computational Science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Science/Data Scientist</dc:title>
  <dc:creator>Dr. Nuts</dc:creator>
  <cp:lastModifiedBy>Dr. Nuts</cp:lastModifiedBy>
  <cp:revision>6</cp:revision>
  <dcterms:created xsi:type="dcterms:W3CDTF">2015-04-03T17:23:25Z</dcterms:created>
  <dcterms:modified xsi:type="dcterms:W3CDTF">2015-04-03T18:14:34Z</dcterms:modified>
</cp:coreProperties>
</file>