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 id="2147483708" r:id="rId3"/>
    <p:sldMasterId id="2147483720" r:id="rId4"/>
  </p:sldMasterIdLst>
  <p:sldIdLst>
    <p:sldId id="256" r:id="rId5"/>
    <p:sldId id="257" r:id="rId6"/>
    <p:sldId id="258"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54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D24910B0-E490-4B37-962F-8E1F99D4669A}" type="datetimeFigureOut">
              <a:rPr lang="en-US" smtClean="0"/>
              <a:t>2/11/2015</a:t>
            </a:fld>
            <a:endParaRPr lang="en-US"/>
          </a:p>
        </p:txBody>
      </p:sp>
      <p:sp>
        <p:nvSpPr>
          <p:cNvPr id="17" name="Slide Number Placeholder 16"/>
          <p:cNvSpPr>
            <a:spLocks noGrp="1"/>
          </p:cNvSpPr>
          <p:nvPr>
            <p:ph type="sldNum" sz="quarter" idx="11"/>
          </p:nvPr>
        </p:nvSpPr>
        <p:spPr/>
        <p:txBody>
          <a:bodyPr/>
          <a:lstStyle/>
          <a:p>
            <a:fld id="{F2B41491-AFEF-44B2-AE2D-BF0C1F982288}" type="slidenum">
              <a:rPr lang="en-US" smtClean="0"/>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2B41491-AFEF-44B2-AE2D-BF0C1F982288}"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2/11/2015</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4910B0-E490-4B37-962F-8E1F99D4669A}" type="datetimeFigureOut">
              <a:rPr lang="en-US" smtClean="0"/>
              <a:t>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4910B0-E490-4B37-962F-8E1F99D4669A}" type="datetimeFigureOut">
              <a:rPr lang="en-US" smtClean="0"/>
              <a:t>2/11/2015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4910B0-E490-4B37-962F-8E1F99D4669A}" type="datetimeFigureOut">
              <a:rPr lang="en-US" smtClean="0"/>
              <a:t>2/11/2015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24910B0-E490-4B37-962F-8E1F99D4669A}" type="datetimeFigureOut">
              <a:rPr lang="en-US" smtClean="0"/>
              <a:t>2/11/2015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4910B0-E490-4B37-962F-8E1F99D4669A}" type="datetimeFigureOut">
              <a:rPr lang="en-US" smtClean="0"/>
              <a:t>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D24910B0-E490-4B37-962F-8E1F99D4669A}" type="datetimeFigureOut">
              <a:rPr lang="en-US" smtClean="0"/>
              <a:t>2/11/2015</a:t>
            </a:fld>
            <a:endParaRPr lang="en-US"/>
          </a:p>
        </p:txBody>
      </p:sp>
      <p:sp>
        <p:nvSpPr>
          <p:cNvPr id="12" name="Slide Number Placeholder 11"/>
          <p:cNvSpPr>
            <a:spLocks noGrp="1"/>
          </p:cNvSpPr>
          <p:nvPr>
            <p:ph type="sldNum" sz="quarter" idx="15"/>
          </p:nvPr>
        </p:nvSpPr>
        <p:spPr/>
        <p:txBody>
          <a:bodyPr/>
          <a:lstStyle/>
          <a:p>
            <a:fld id="{F2B41491-AFEF-44B2-AE2D-BF0C1F982288}"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D24910B0-E490-4B37-962F-8E1F99D4669A}" type="datetimeFigureOut">
              <a:rPr lang="en-US" smtClean="0"/>
              <a:t>2/11/2015</a:t>
            </a:fld>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4910B0-E490-4B37-962F-8E1F99D4669A}"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24910B0-E490-4B37-962F-8E1F99D4669A}" type="datetimeFigureOut">
              <a:rPr lang="en-US" smtClean="0"/>
              <a:t>2/11/2015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2B41491-AFEF-44B2-AE2D-BF0C1F982288}"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4910B0-E490-4B37-962F-8E1F99D4669A}"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4910B0-E490-4B37-962F-8E1F99D4669A}"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2B41491-AFEF-44B2-AE2D-BF0C1F98228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4910B0-E490-4B37-962F-8E1F99D4669A}" type="datetimeFigureOut">
              <a:rPr lang="en-US" smtClean="0"/>
              <a:t>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4910B0-E490-4B37-962F-8E1F99D4669A}" type="datetimeFigureOut">
              <a:rPr lang="en-US" smtClean="0"/>
              <a:t>2/11/2015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24910B0-E490-4B37-962F-8E1F99D4669A}" type="datetimeFigureOut">
              <a:rPr lang="en-US" smtClean="0"/>
              <a:t>2/11/2015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4910B0-E490-4B37-962F-8E1F99D4669A}" type="datetimeFigureOut">
              <a:rPr lang="en-US" smtClean="0"/>
              <a:t>2/11/2015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D24910B0-E490-4B37-962F-8E1F99D4669A}" type="datetimeFigureOut">
              <a:rPr lang="en-US" smtClean="0"/>
              <a:t>2/11/2015</a:t>
            </a:fld>
            <a:endParaRPr lang="en-US"/>
          </a:p>
        </p:txBody>
      </p:sp>
      <p:sp>
        <p:nvSpPr>
          <p:cNvPr id="14" name="Slide Number Placeholder 13"/>
          <p:cNvSpPr>
            <a:spLocks noGrp="1"/>
          </p:cNvSpPr>
          <p:nvPr>
            <p:ph type="sldNum" sz="quarter" idx="11"/>
          </p:nvPr>
        </p:nvSpPr>
        <p:spPr/>
        <p:txBody>
          <a:bodyPr/>
          <a:lstStyle/>
          <a:p>
            <a:fld id="{F2B41491-AFEF-44B2-AE2D-BF0C1F982288}"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4910B0-E490-4B37-962F-8E1F99D4669A}" type="datetimeFigureOut">
              <a:rPr lang="en-US" smtClean="0"/>
              <a:t>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24910B0-E490-4B37-962F-8E1F99D4669A}" type="datetimeFigureOut">
              <a:rPr lang="en-US" smtClean="0"/>
              <a:t>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4910B0-E490-4B37-962F-8E1F99D4669A}"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4910B0-E490-4B37-962F-8E1F99D4669A}"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2B41491-AFEF-44B2-AE2D-BF0C1F982288}"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2/11/2015</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4910B0-E490-4B37-962F-8E1F99D4669A}" type="datetimeFigureOut">
              <a:rPr lang="en-US" smtClean="0"/>
              <a:t>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4910B0-E490-4B37-962F-8E1F99D4669A}" type="datetimeFigureOut">
              <a:rPr lang="en-US" smtClean="0"/>
              <a:t>2/11/2015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4910B0-E490-4B37-962F-8E1F99D4669A}" type="datetimeFigureOut">
              <a:rPr lang="en-US" smtClean="0"/>
              <a:t>2/11/2015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D24910B0-E490-4B37-962F-8E1F99D4669A}" type="datetimeFigureOut">
              <a:rPr lang="en-US" smtClean="0"/>
              <a:t>2/11/2015</a:t>
            </a:fld>
            <a:endParaRPr lang="en-US"/>
          </a:p>
        </p:txBody>
      </p:sp>
      <p:sp>
        <p:nvSpPr>
          <p:cNvPr id="12" name="Slide Number Placeholder 11"/>
          <p:cNvSpPr>
            <a:spLocks noGrp="1"/>
          </p:cNvSpPr>
          <p:nvPr>
            <p:ph type="sldNum" sz="quarter" idx="16"/>
          </p:nvPr>
        </p:nvSpPr>
        <p:spPr/>
        <p:txBody>
          <a:bodyPr/>
          <a:lstStyle/>
          <a:p>
            <a:fld id="{F2B41491-AFEF-44B2-AE2D-BF0C1F982288}" type="slidenum">
              <a:rPr lang="en-US" smtClean="0"/>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24910B0-E490-4B37-962F-8E1F99D4669A}" type="datetimeFigureOut">
              <a:rPr lang="en-US" smtClean="0"/>
              <a:t>2/11/2015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4910B0-E490-4B37-962F-8E1F99D4669A}" type="datetimeFigureOut">
              <a:rPr lang="en-US" smtClean="0"/>
              <a:t>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D24910B0-E490-4B37-962F-8E1F99D4669A}" type="datetimeFigureOut">
              <a:rPr lang="en-US" smtClean="0"/>
              <a:t>2/11/2015</a:t>
            </a:fld>
            <a:endParaRPr lang="en-US"/>
          </a:p>
        </p:txBody>
      </p:sp>
      <p:sp>
        <p:nvSpPr>
          <p:cNvPr id="7" name="Slide Number Placeholder 6"/>
          <p:cNvSpPr>
            <a:spLocks noGrp="1"/>
          </p:cNvSpPr>
          <p:nvPr>
            <p:ph type="sldNum" sz="quarter" idx="12"/>
          </p:nvPr>
        </p:nvSpPr>
        <p:spPr/>
        <p:txBody>
          <a:bodyPr/>
          <a:lstStyle/>
          <a:p>
            <a:fld id="{F2B41491-AFEF-44B2-AE2D-BF0C1F982288}"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910B0-E490-4B37-962F-8E1F99D4669A}"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4910B0-E490-4B37-962F-8E1F99D4669A}"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41491-AFEF-44B2-AE2D-BF0C1F98228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D24910B0-E490-4B37-962F-8E1F99D4669A}" type="datetimeFigureOut">
              <a:rPr lang="en-US" smtClean="0"/>
              <a:t>2/11/2015</a:t>
            </a:fld>
            <a:endParaRPr lang="en-US"/>
          </a:p>
        </p:txBody>
      </p:sp>
      <p:sp>
        <p:nvSpPr>
          <p:cNvPr id="12" name="Slide Number Placeholder 11"/>
          <p:cNvSpPr>
            <a:spLocks noGrp="1"/>
          </p:cNvSpPr>
          <p:nvPr>
            <p:ph type="sldNum" sz="quarter" idx="17"/>
          </p:nvPr>
        </p:nvSpPr>
        <p:spPr/>
        <p:txBody>
          <a:bodyPr/>
          <a:lstStyle/>
          <a:p>
            <a:fld id="{F2B41491-AFEF-44B2-AE2D-BF0C1F982288}" type="slidenum">
              <a:rPr lang="en-US" smtClean="0"/>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D24910B0-E490-4B37-962F-8E1F99D4669A}" type="datetimeFigureOut">
              <a:rPr lang="en-US" smtClean="0"/>
              <a:t>2/11/2015</a:t>
            </a:fld>
            <a:endParaRPr lang="en-US"/>
          </a:p>
        </p:txBody>
      </p:sp>
      <p:sp>
        <p:nvSpPr>
          <p:cNvPr id="16" name="Slide Number Placeholder 15"/>
          <p:cNvSpPr>
            <a:spLocks noGrp="1"/>
          </p:cNvSpPr>
          <p:nvPr>
            <p:ph type="sldNum" sz="quarter" idx="11"/>
          </p:nvPr>
        </p:nvSpPr>
        <p:spPr/>
        <p:txBody>
          <a:bodyPr/>
          <a:lstStyle/>
          <a:p>
            <a:fld id="{F2B41491-AFEF-44B2-AE2D-BF0C1F982288}"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D24910B0-E490-4B37-962F-8E1F99D4669A}" type="datetimeFigureOut">
              <a:rPr lang="en-US" smtClean="0"/>
              <a:t>2/11/2015</a:t>
            </a:fld>
            <a:endParaRPr lang="en-US"/>
          </a:p>
        </p:txBody>
      </p:sp>
      <p:sp>
        <p:nvSpPr>
          <p:cNvPr id="8" name="Slide Number Placeholder 7"/>
          <p:cNvSpPr>
            <a:spLocks noGrp="1"/>
          </p:cNvSpPr>
          <p:nvPr>
            <p:ph type="sldNum" sz="quarter" idx="11"/>
          </p:nvPr>
        </p:nvSpPr>
        <p:spPr/>
        <p:txBody>
          <a:bodyPr/>
          <a:lstStyle/>
          <a:p>
            <a:fld id="{F2B41491-AFEF-44B2-AE2D-BF0C1F98228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D24910B0-E490-4B37-962F-8E1F99D4669A}" type="datetimeFigureOut">
              <a:rPr lang="en-US" smtClean="0"/>
              <a:t>2/11/2015</a:t>
            </a:fld>
            <a:endParaRPr lang="en-US"/>
          </a:p>
        </p:txBody>
      </p:sp>
      <p:sp>
        <p:nvSpPr>
          <p:cNvPr id="19" name="Slide Number Placeholder 18"/>
          <p:cNvSpPr>
            <a:spLocks noGrp="1"/>
          </p:cNvSpPr>
          <p:nvPr>
            <p:ph type="sldNum" sz="quarter" idx="16"/>
          </p:nvPr>
        </p:nvSpPr>
        <p:spPr/>
        <p:txBody>
          <a:bodyPr/>
          <a:lstStyle/>
          <a:p>
            <a:fld id="{F2B41491-AFEF-44B2-AE2D-BF0C1F982288}" type="slidenum">
              <a:rPr lang="en-US" smtClean="0"/>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D24910B0-E490-4B37-962F-8E1F99D4669A}" type="datetimeFigureOut">
              <a:rPr lang="en-US" smtClean="0"/>
              <a:t>2/11/2015</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F2B41491-AFEF-44B2-AE2D-BF0C1F982288}" type="slidenum">
              <a:rPr lang="en-US" smtClean="0"/>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D24910B0-E490-4B37-962F-8E1F99D4669A}" type="datetimeFigureOut">
              <a:rPr lang="en-US" smtClean="0"/>
              <a:t>2/11/2015</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F2B41491-AFEF-44B2-AE2D-BF0C1F982288}" type="slidenum">
              <a:rPr lang="en-US" smtClean="0"/>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D24910B0-E490-4B37-962F-8E1F99D4669A}" type="datetimeFigureOut">
              <a:rPr lang="en-US" smtClean="0"/>
              <a:t>2/11/2015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2B41491-AFEF-44B2-AE2D-BF0C1F982288}"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24910B0-E490-4B37-962F-8E1F99D4669A}" type="datetimeFigureOut">
              <a:rPr lang="en-US" smtClean="0"/>
              <a:t>2/11/2015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2B41491-AFEF-44B2-AE2D-BF0C1F98228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D24910B0-E490-4B37-962F-8E1F99D4669A}" type="datetimeFigureOut">
              <a:rPr lang="en-US" smtClean="0"/>
              <a:t>2/11/2015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2B41491-AFEF-44B2-AE2D-BF0C1F982288}"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8229600" cy="1828800"/>
          </a:xfrm>
        </p:spPr>
        <p:txBody>
          <a:bodyPr/>
          <a:lstStyle/>
          <a:p>
            <a:r>
              <a:rPr lang="en-US" dirty="0" smtClean="0"/>
              <a:t>Bruno: (1548-1600)</a:t>
            </a:r>
            <a:endParaRPr lang="en-US" dirty="0"/>
          </a:p>
        </p:txBody>
      </p:sp>
      <p:sp>
        <p:nvSpPr>
          <p:cNvPr id="3" name="Subtitle 2"/>
          <p:cNvSpPr>
            <a:spLocks noGrp="1"/>
          </p:cNvSpPr>
          <p:nvPr>
            <p:ph type="subTitle" idx="1"/>
          </p:nvPr>
        </p:nvSpPr>
        <p:spPr>
          <a:xfrm>
            <a:off x="1447800" y="2286000"/>
            <a:ext cx="6400800" cy="3145302"/>
          </a:xfrm>
        </p:spPr>
        <p:txBody>
          <a:bodyPr>
            <a:normAutofit fontScale="77500" lnSpcReduction="20000"/>
          </a:bodyPr>
          <a:lstStyle/>
          <a:p>
            <a:pPr algn="l"/>
            <a:r>
              <a:rPr lang="en-US" b="1" dirty="0" smtClean="0"/>
              <a:t>In his cosmology, Bruno followed Lucretius and Copernicus, but he developed the implications of the Copernican system much further than Copernicus himself had done (indeed, Copernicus really didn't do much at all</a:t>
            </a:r>
            <a:r>
              <a:rPr lang="en-US" b="1" dirty="0" smtClean="0"/>
              <a:t>!).</a:t>
            </a:r>
          </a:p>
          <a:p>
            <a:pPr algn="l"/>
            <a:r>
              <a:rPr lang="en-US" b="1" dirty="0" smtClean="0"/>
              <a:t> </a:t>
            </a:r>
            <a:endParaRPr lang="en-US" b="1" dirty="0" smtClean="0"/>
          </a:p>
          <a:p>
            <a:pPr algn="l"/>
            <a:r>
              <a:rPr lang="en-US" b="1" dirty="0" smtClean="0"/>
              <a:t>More than the other Italian philosophers who were his contemporaries, Bruno deserves to be called a forerunner, if not a founder, of modern science and philosophy. </a:t>
            </a:r>
          </a:p>
          <a:p>
            <a:endParaRPr lang="en-US" dirty="0"/>
          </a:p>
        </p:txBody>
      </p:sp>
    </p:spTree>
    <p:extLst>
      <p:ext uri="{BB962C8B-B14F-4D97-AF65-F5344CB8AC3E}">
        <p14:creationId xmlns:p14="http://schemas.microsoft.com/office/powerpoint/2010/main" val="939185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143000"/>
            <a:ext cx="8883290" cy="4267200"/>
          </a:xfrm>
          <a:prstGeom prst="rect">
            <a:avLst/>
          </a:prstGeom>
        </p:spPr>
      </p:pic>
    </p:spTree>
    <p:extLst>
      <p:ext uri="{BB962C8B-B14F-4D97-AF65-F5344CB8AC3E}">
        <p14:creationId xmlns:p14="http://schemas.microsoft.com/office/powerpoint/2010/main" val="6316088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00400" y="228600"/>
            <a:ext cx="5410200" cy="2585323"/>
          </a:xfrm>
          <a:prstGeom prst="rect">
            <a:avLst/>
          </a:prstGeom>
        </p:spPr>
        <p:txBody>
          <a:bodyPr wrap="square">
            <a:spAutoFit/>
          </a:bodyPr>
          <a:lstStyle/>
          <a:p>
            <a:r>
              <a:rPr lang="en-US" b="1" i="1" dirty="0" smtClean="0"/>
              <a:t>"This entire globe, this star, not being subject to death, and dissolution and annihilation being impossible anywhere in Nature, from time to time renews itself by changing and altering all its parts. There is no absolute up or down, as Aristotle taught; no absolute position in space; but the position of a body is relative to that of other bodies. Everywhere there is incessant relative change in position throughout the universe, and the observer is always at the center of things.</a:t>
            </a:r>
            <a:endParaRPr lang="en-US" b="1" dirty="0"/>
          </a:p>
        </p:txBody>
      </p:sp>
      <p:sp>
        <p:nvSpPr>
          <p:cNvPr id="3" name="TextBox 2"/>
          <p:cNvSpPr txBox="1"/>
          <p:nvPr/>
        </p:nvSpPr>
        <p:spPr>
          <a:xfrm>
            <a:off x="1600200" y="3581400"/>
            <a:ext cx="5638800" cy="1477328"/>
          </a:xfrm>
          <a:prstGeom prst="rect">
            <a:avLst/>
          </a:prstGeom>
          <a:noFill/>
        </p:spPr>
        <p:txBody>
          <a:bodyPr wrap="square" rtlCol="0">
            <a:spAutoFit/>
          </a:bodyPr>
          <a:lstStyle/>
          <a:p>
            <a:r>
              <a:rPr lang="en-US" b="1" i="1" dirty="0" smtClean="0"/>
              <a:t>As to us on Earth, the Earth seems to be the center of the Universe, so to inhabitants of the Moon, the Moon will appear as such ... Each world has its center, each its up and down; these differences are to be assigned relatively . . .</a:t>
            </a:r>
            <a:endParaRPr lang="en-US" b="1" dirty="0"/>
          </a:p>
        </p:txBody>
      </p:sp>
      <p:sp>
        <p:nvSpPr>
          <p:cNvPr id="4" name="TextBox 3"/>
          <p:cNvSpPr txBox="1"/>
          <p:nvPr/>
        </p:nvSpPr>
        <p:spPr>
          <a:xfrm>
            <a:off x="914400" y="609600"/>
            <a:ext cx="1828800" cy="369332"/>
          </a:xfrm>
          <a:prstGeom prst="rect">
            <a:avLst/>
          </a:prstGeom>
          <a:noFill/>
        </p:spPr>
        <p:txBody>
          <a:bodyPr wrap="square" rtlCol="0">
            <a:spAutoFit/>
          </a:bodyPr>
          <a:lstStyle/>
          <a:p>
            <a:r>
              <a:rPr lang="en-US" b="1" dirty="0" smtClean="0">
                <a:solidFill>
                  <a:srgbClr val="FF0000"/>
                </a:solidFill>
              </a:rPr>
              <a:t>BRUNO WRITES</a:t>
            </a:r>
            <a:endParaRPr lang="en-US" b="1" dirty="0">
              <a:solidFill>
                <a:srgbClr val="FF0000"/>
              </a:solidFill>
            </a:endParaRPr>
          </a:p>
        </p:txBody>
      </p:sp>
    </p:spTree>
    <p:extLst>
      <p:ext uri="{BB962C8B-B14F-4D97-AF65-F5344CB8AC3E}">
        <p14:creationId xmlns:p14="http://schemas.microsoft.com/office/powerpoint/2010/main" val="42026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609600"/>
            <a:ext cx="6477000" cy="5909310"/>
          </a:xfrm>
          <a:prstGeom prst="rect">
            <a:avLst/>
          </a:prstGeom>
        </p:spPr>
        <p:txBody>
          <a:bodyPr wrap="square">
            <a:spAutoFit/>
          </a:bodyPr>
          <a:lstStyle/>
          <a:p>
            <a:r>
              <a:rPr lang="en-US" b="1" dirty="0" smtClean="0"/>
              <a:t>Bruno followed Nicholas of </a:t>
            </a:r>
            <a:r>
              <a:rPr lang="en-US" b="1" dirty="0" err="1" smtClean="0"/>
              <a:t>Cusa</a:t>
            </a:r>
            <a:r>
              <a:rPr lang="en-US" b="1" dirty="0" smtClean="0"/>
              <a:t> in developing the concept of the "acentric" Universe (there is no center). He also asserted that if homogeneity and isotropy are properties of such a universe, then it is most logical that life would exist elsewhere as well as on Earth.  This </a:t>
            </a:r>
            <a:r>
              <a:rPr lang="en-US" b="1" dirty="0" smtClean="0"/>
              <a:t>was added to his problems with </a:t>
            </a:r>
            <a:r>
              <a:rPr lang="en-US" b="1" dirty="0" smtClean="0"/>
              <a:t>the Catholic church at the time that on February 16, 1600 he was burned at the stake for heresy. </a:t>
            </a:r>
          </a:p>
          <a:p>
            <a:endParaRPr lang="en-US" b="1" dirty="0"/>
          </a:p>
          <a:p>
            <a:r>
              <a:rPr lang="en-US" b="1" dirty="0" smtClean="0"/>
              <a:t>Although his life stands as a testimony to the drive for knowledge and truth his death also stands as testimony to cultures that are imprisoned by fear of the unknown. </a:t>
            </a:r>
          </a:p>
          <a:p>
            <a:endParaRPr lang="en-US" b="1" dirty="0"/>
          </a:p>
          <a:p>
            <a:r>
              <a:rPr lang="en-US" b="1" dirty="0" smtClean="0"/>
              <a:t>In 1992, after 12 years of deliberations, the Roman Catholic Church grudgingly admitted that Galileo </a:t>
            </a:r>
            <a:r>
              <a:rPr lang="en-US" b="1" dirty="0" err="1" smtClean="0"/>
              <a:t>Galilei</a:t>
            </a:r>
            <a:r>
              <a:rPr lang="en-US" b="1" dirty="0" smtClean="0"/>
              <a:t> had been right in supporting the theories of Copernicus. The Holy Inquisition had forced an aged Galileo to recant his ideas under threat of torture in 1633. But no such admission has been made in the case of Bruno. </a:t>
            </a:r>
            <a:r>
              <a:rPr lang="en-US" b="1" dirty="0" smtClean="0"/>
              <a:t>(His </a:t>
            </a:r>
            <a:r>
              <a:rPr lang="en-US" b="1" dirty="0" smtClean="0"/>
              <a:t>writings are still on the Vatican's list of forbidden texts.) </a:t>
            </a:r>
          </a:p>
          <a:p>
            <a:endParaRPr lang="en-US" b="1" dirty="0"/>
          </a:p>
        </p:txBody>
      </p:sp>
    </p:spTree>
    <p:extLst>
      <p:ext uri="{BB962C8B-B14F-4D97-AF65-F5344CB8AC3E}">
        <p14:creationId xmlns:p14="http://schemas.microsoft.com/office/powerpoint/2010/main" val="11665674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2.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4.xml><?xml version="1.0" encoding="utf-8"?>
<a:theme xmlns:a="http://schemas.openxmlformats.org/drawingml/2006/main" name="1_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405</Words>
  <Application>Microsoft Office PowerPoint</Application>
  <PresentationFormat>On-screen Show (4:3)</PresentationFormat>
  <Paragraphs>12</Paragraphs>
  <Slides>4</Slides>
  <Notes>0</Notes>
  <HiddenSlides>0</HiddenSlides>
  <MMClips>0</MMClips>
  <ScaleCrop>false</ScaleCrop>
  <HeadingPairs>
    <vt:vector size="4" baseType="variant">
      <vt:variant>
        <vt:lpstr>Theme</vt:lpstr>
      </vt:variant>
      <vt:variant>
        <vt:i4>4</vt:i4>
      </vt:variant>
      <vt:variant>
        <vt:lpstr>Slide Titles</vt:lpstr>
      </vt:variant>
      <vt:variant>
        <vt:i4>4</vt:i4>
      </vt:variant>
    </vt:vector>
  </HeadingPairs>
  <TitlesOfParts>
    <vt:vector size="8" baseType="lpstr">
      <vt:lpstr>BlackTie</vt:lpstr>
      <vt:lpstr>Apothecary</vt:lpstr>
      <vt:lpstr>Apex</vt:lpstr>
      <vt:lpstr>1_Apothecary</vt:lpstr>
      <vt:lpstr>Bruno: (1548-1600)</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Bruno: (1548-1600)</dc:title>
  <dc:creator>Dr. Nuts</dc:creator>
  <cp:lastModifiedBy>Dr. Nuts</cp:lastModifiedBy>
  <cp:revision>2</cp:revision>
  <dcterms:created xsi:type="dcterms:W3CDTF">2013-01-23T17:52:08Z</dcterms:created>
  <dcterms:modified xsi:type="dcterms:W3CDTF">2015-02-11T18:13:47Z</dcterms:modified>
</cp:coreProperties>
</file>