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70BF366-990F-4290-8F9F-1D6ACCC3A3D9}" type="datetimeFigureOut">
              <a:rPr lang="en-US" smtClean="0"/>
              <a:t>11/15/2018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07DA2EC-90F5-4BA1-B6DD-6B7801E0996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5955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70BF366-990F-4290-8F9F-1D6ACCC3A3D9}"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DA2EC-90F5-4BA1-B6DD-6B7801E09963}" type="slidenum">
              <a:rPr lang="en-US" smtClean="0"/>
              <a:t>‹#›</a:t>
            </a:fld>
            <a:endParaRPr lang="en-US"/>
          </a:p>
        </p:txBody>
      </p:sp>
    </p:spTree>
    <p:extLst>
      <p:ext uri="{BB962C8B-B14F-4D97-AF65-F5344CB8AC3E}">
        <p14:creationId xmlns:p14="http://schemas.microsoft.com/office/powerpoint/2010/main" val="246187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0BF366-990F-4290-8F9F-1D6ACCC3A3D9}"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DA2EC-90F5-4BA1-B6DD-6B7801E0996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8484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0BF366-990F-4290-8F9F-1D6ACCC3A3D9}"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DA2EC-90F5-4BA1-B6DD-6B7801E0996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7020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0BF366-990F-4290-8F9F-1D6ACCC3A3D9}"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DA2EC-90F5-4BA1-B6DD-6B7801E09963}" type="slidenum">
              <a:rPr lang="en-US" smtClean="0"/>
              <a:t>‹#›</a:t>
            </a:fld>
            <a:endParaRPr lang="en-US"/>
          </a:p>
        </p:txBody>
      </p:sp>
    </p:spTree>
    <p:extLst>
      <p:ext uri="{BB962C8B-B14F-4D97-AF65-F5344CB8AC3E}">
        <p14:creationId xmlns:p14="http://schemas.microsoft.com/office/powerpoint/2010/main" val="1304880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0BF366-990F-4290-8F9F-1D6ACCC3A3D9}"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DA2EC-90F5-4BA1-B6DD-6B7801E0996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2734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0BF366-990F-4290-8F9F-1D6ACCC3A3D9}"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DA2EC-90F5-4BA1-B6DD-6B7801E0996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89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0BF366-990F-4290-8F9F-1D6ACCC3A3D9}"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DA2EC-90F5-4BA1-B6DD-6B7801E0996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2982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0BF366-990F-4290-8F9F-1D6ACCC3A3D9}"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DA2EC-90F5-4BA1-B6DD-6B7801E0996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949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0BF366-990F-4290-8F9F-1D6ACCC3A3D9}"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DA2EC-90F5-4BA1-B6DD-6B7801E09963}" type="slidenum">
              <a:rPr lang="en-US" smtClean="0"/>
              <a:t>‹#›</a:t>
            </a:fld>
            <a:endParaRPr lang="en-US"/>
          </a:p>
        </p:txBody>
      </p:sp>
    </p:spTree>
    <p:extLst>
      <p:ext uri="{BB962C8B-B14F-4D97-AF65-F5344CB8AC3E}">
        <p14:creationId xmlns:p14="http://schemas.microsoft.com/office/powerpoint/2010/main" val="855622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0BF366-990F-4290-8F9F-1D6ACCC3A3D9}"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DA2EC-90F5-4BA1-B6DD-6B7801E0996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0744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0BF366-990F-4290-8F9F-1D6ACCC3A3D9}"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DA2EC-90F5-4BA1-B6DD-6B7801E09963}" type="slidenum">
              <a:rPr lang="en-US" smtClean="0"/>
              <a:t>‹#›</a:t>
            </a:fld>
            <a:endParaRPr lang="en-US"/>
          </a:p>
        </p:txBody>
      </p:sp>
    </p:spTree>
    <p:extLst>
      <p:ext uri="{BB962C8B-B14F-4D97-AF65-F5344CB8AC3E}">
        <p14:creationId xmlns:p14="http://schemas.microsoft.com/office/powerpoint/2010/main" val="344847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0BF366-990F-4290-8F9F-1D6ACCC3A3D9}" type="datetimeFigureOut">
              <a:rPr lang="en-US" smtClean="0"/>
              <a:t>11/15/2018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7DA2EC-90F5-4BA1-B6DD-6B7801E0996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7130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0BF366-990F-4290-8F9F-1D6ACCC3A3D9}" type="datetimeFigureOut">
              <a:rPr lang="en-US" smtClean="0"/>
              <a:t>11/15/2018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7DA2EC-90F5-4BA1-B6DD-6B7801E0996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3887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BF366-990F-4290-8F9F-1D6ACCC3A3D9}" type="datetimeFigureOut">
              <a:rPr lang="en-US" smtClean="0"/>
              <a:t>11/15/2018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7DA2EC-90F5-4BA1-B6DD-6B7801E09963}" type="slidenum">
              <a:rPr lang="en-US" smtClean="0"/>
              <a:t>‹#›</a:t>
            </a:fld>
            <a:endParaRPr lang="en-US"/>
          </a:p>
        </p:txBody>
      </p:sp>
    </p:spTree>
    <p:extLst>
      <p:ext uri="{BB962C8B-B14F-4D97-AF65-F5344CB8AC3E}">
        <p14:creationId xmlns:p14="http://schemas.microsoft.com/office/powerpoint/2010/main" val="155894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70BF366-990F-4290-8F9F-1D6ACCC3A3D9}"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DA2EC-90F5-4BA1-B6DD-6B7801E0996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4197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70BF366-990F-4290-8F9F-1D6ACCC3A3D9}"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DA2EC-90F5-4BA1-B6DD-6B7801E09963}" type="slidenum">
              <a:rPr lang="en-US" smtClean="0"/>
              <a:t>‹#›</a:t>
            </a:fld>
            <a:endParaRPr lang="en-US"/>
          </a:p>
        </p:txBody>
      </p:sp>
    </p:spTree>
    <p:extLst>
      <p:ext uri="{BB962C8B-B14F-4D97-AF65-F5344CB8AC3E}">
        <p14:creationId xmlns:p14="http://schemas.microsoft.com/office/powerpoint/2010/main" val="3636564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0BF366-990F-4290-8F9F-1D6ACCC3A3D9}" type="datetimeFigureOut">
              <a:rPr lang="en-US" smtClean="0"/>
              <a:t>11/15/2018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07DA2EC-90F5-4BA1-B6DD-6B7801E09963}" type="slidenum">
              <a:rPr lang="en-US" smtClean="0"/>
              <a:t>‹#›</a:t>
            </a:fld>
            <a:endParaRPr lang="en-US"/>
          </a:p>
        </p:txBody>
      </p:sp>
    </p:spTree>
    <p:extLst>
      <p:ext uri="{BB962C8B-B14F-4D97-AF65-F5344CB8AC3E}">
        <p14:creationId xmlns:p14="http://schemas.microsoft.com/office/powerpoint/2010/main" val="408618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B6D79-FC1C-4F94-B6AF-AFA4EF4A3958}"/>
              </a:ext>
            </a:extLst>
          </p:cNvPr>
          <p:cNvSpPr>
            <a:spLocks noGrp="1"/>
          </p:cNvSpPr>
          <p:nvPr>
            <p:ph type="ctrTitle"/>
          </p:nvPr>
        </p:nvSpPr>
        <p:spPr/>
        <p:txBody>
          <a:bodyPr/>
          <a:lstStyle/>
          <a:p>
            <a:r>
              <a:rPr lang="en-US" dirty="0"/>
              <a:t>Essay 2</a:t>
            </a:r>
          </a:p>
        </p:txBody>
      </p:sp>
      <p:sp>
        <p:nvSpPr>
          <p:cNvPr id="3" name="Subtitle 2">
            <a:extLst>
              <a:ext uri="{FF2B5EF4-FFF2-40B4-BE49-F238E27FC236}">
                <a16:creationId xmlns:a16="http://schemas.microsoft.com/office/drawing/2014/main" id="{15E7CF8C-0BBC-4DC6-9E25-D000858A262B}"/>
              </a:ext>
            </a:extLst>
          </p:cNvPr>
          <p:cNvSpPr>
            <a:spLocks noGrp="1"/>
          </p:cNvSpPr>
          <p:nvPr>
            <p:ph type="subTitle" idx="1"/>
          </p:nvPr>
        </p:nvSpPr>
        <p:spPr/>
        <p:txBody>
          <a:bodyPr>
            <a:normAutofit/>
          </a:bodyPr>
          <a:lstStyle/>
          <a:p>
            <a:r>
              <a:rPr lang="en-US" sz="3600" dirty="0"/>
              <a:t>Most students seem dis-interested in writing this particularly essay</a:t>
            </a:r>
          </a:p>
        </p:txBody>
      </p:sp>
    </p:spTree>
    <p:extLst>
      <p:ext uri="{BB962C8B-B14F-4D97-AF65-F5344CB8AC3E}">
        <p14:creationId xmlns:p14="http://schemas.microsoft.com/office/powerpoint/2010/main" val="352155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DFB38-DB5F-45C4-818B-253A5D7960B8}"/>
              </a:ext>
            </a:extLst>
          </p:cNvPr>
          <p:cNvSpPr>
            <a:spLocks noGrp="1"/>
          </p:cNvSpPr>
          <p:nvPr>
            <p:ph type="title"/>
          </p:nvPr>
        </p:nvSpPr>
        <p:spPr/>
        <p:txBody>
          <a:bodyPr/>
          <a:lstStyle/>
          <a:p>
            <a:r>
              <a:rPr lang="en-US" dirty="0"/>
              <a:t>How to write an introduction</a:t>
            </a:r>
          </a:p>
        </p:txBody>
      </p:sp>
      <p:sp>
        <p:nvSpPr>
          <p:cNvPr id="3" name="Content Placeholder 2">
            <a:extLst>
              <a:ext uri="{FF2B5EF4-FFF2-40B4-BE49-F238E27FC236}">
                <a16:creationId xmlns:a16="http://schemas.microsoft.com/office/drawing/2014/main" id="{1278013C-9E79-4969-B058-21B225BDCB90}"/>
              </a:ext>
            </a:extLst>
          </p:cNvPr>
          <p:cNvSpPr>
            <a:spLocks noGrp="1"/>
          </p:cNvSpPr>
          <p:nvPr>
            <p:ph idx="1"/>
          </p:nvPr>
        </p:nvSpPr>
        <p:spPr/>
        <p:txBody>
          <a:bodyPr>
            <a:normAutofit fontScale="92500" lnSpcReduction="20000"/>
          </a:bodyPr>
          <a:lstStyle/>
          <a:p>
            <a:r>
              <a:rPr lang="en-US" dirty="0"/>
              <a:t>Some of the likely precursor events and ideas that led to the formulation of the Mechanical Philosophy by Descartes include earlier conceptions of the universe as both orderly and comprehendible, astronomical observations, and the transformation of these data into mathematical laws. The role of nature in this philosophy is essentially subservient, with humans being given </a:t>
            </a:r>
            <a:r>
              <a:rPr lang="en-US" i="1" dirty="0"/>
              <a:t>carte blanche</a:t>
            </a:r>
            <a:r>
              <a:rPr lang="en-US" dirty="0"/>
              <a:t> to do whatever they please with it. The precision of Newton’s Laws positively reinforces this philosophy by reducing a complex system into simple principles and equal signs. And this subservient view of nature, coupled with Newtonian precision, serve to usher in the “Age of Reason” and foster the cultural notion that science is “perfect” by elevating reason into a tool by which humanity can not only understand nature, but command it.</a:t>
            </a:r>
          </a:p>
          <a:p>
            <a:endParaRPr lang="en-US" dirty="0"/>
          </a:p>
        </p:txBody>
      </p:sp>
    </p:spTree>
    <p:extLst>
      <p:ext uri="{BB962C8B-B14F-4D97-AF65-F5344CB8AC3E}">
        <p14:creationId xmlns:p14="http://schemas.microsoft.com/office/powerpoint/2010/main" val="4068698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4277-2E9C-491E-A058-90CDDDA27865}"/>
              </a:ext>
            </a:extLst>
          </p:cNvPr>
          <p:cNvSpPr>
            <a:spLocks noGrp="1"/>
          </p:cNvSpPr>
          <p:nvPr>
            <p:ph type="title"/>
          </p:nvPr>
        </p:nvSpPr>
        <p:spPr/>
        <p:txBody>
          <a:bodyPr>
            <a:normAutofit fontScale="90000"/>
          </a:bodyPr>
          <a:lstStyle/>
          <a:p>
            <a:r>
              <a:rPr lang="en-US" dirty="0"/>
              <a:t>General Remarks</a:t>
            </a:r>
            <a:br>
              <a:rPr lang="en-US" dirty="0"/>
            </a:br>
            <a:endParaRPr lang="en-US" dirty="0"/>
          </a:p>
        </p:txBody>
      </p:sp>
      <p:sp>
        <p:nvSpPr>
          <p:cNvPr id="3" name="Content Placeholder 2">
            <a:extLst>
              <a:ext uri="{FF2B5EF4-FFF2-40B4-BE49-F238E27FC236}">
                <a16:creationId xmlns:a16="http://schemas.microsoft.com/office/drawing/2014/main" id="{1C10568A-EE26-4814-B952-E1F702A3D40F}"/>
              </a:ext>
            </a:extLst>
          </p:cNvPr>
          <p:cNvSpPr>
            <a:spLocks noGrp="1"/>
          </p:cNvSpPr>
          <p:nvPr>
            <p:ph idx="1"/>
          </p:nvPr>
        </p:nvSpPr>
        <p:spPr/>
        <p:txBody>
          <a:bodyPr>
            <a:normAutofit fontScale="92500"/>
          </a:bodyPr>
          <a:lstStyle/>
          <a:p>
            <a:r>
              <a:rPr lang="en-US" dirty="0"/>
              <a:t>Precursors:  Aristotle’s 55 Crystalline Spheres;  Kepler's Third Law establishes the Clockwork Universe</a:t>
            </a:r>
          </a:p>
          <a:p>
            <a:r>
              <a:rPr lang="en-US" dirty="0"/>
              <a:t>C) Describe how a) and b) serve to user in the Age and foster the cultural notion that science is “perfect” </a:t>
            </a:r>
            <a:r>
              <a:rPr lang="en-US" dirty="0">
                <a:sym typeface="Wingdings" panose="05000000000000000000" pitchFamily="2" charset="2"/>
              </a:rPr>
              <a:t> this is largely unaddressed and prompt was almost never written as the integration of A and B.</a:t>
            </a:r>
          </a:p>
          <a:p>
            <a:r>
              <a:rPr lang="en-US" dirty="0">
                <a:sym typeface="Wingdings" panose="05000000000000000000" pitchFamily="2" charset="2"/>
              </a:rPr>
              <a:t>Most of what was written was a collection of historical facts that occurred along with what seemed to be mostly arbitrary quotes with rather little attention being paid to the prompts to write a reflective essay that synthesis A and B into C.</a:t>
            </a:r>
            <a:endParaRPr lang="en-US" dirty="0"/>
          </a:p>
        </p:txBody>
      </p:sp>
    </p:spTree>
    <p:extLst>
      <p:ext uri="{BB962C8B-B14F-4D97-AF65-F5344CB8AC3E}">
        <p14:creationId xmlns:p14="http://schemas.microsoft.com/office/powerpoint/2010/main" val="2016631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1E183-FAEE-49DC-9F53-3735A8CA4B43}"/>
              </a:ext>
            </a:extLst>
          </p:cNvPr>
          <p:cNvSpPr>
            <a:spLocks noGrp="1"/>
          </p:cNvSpPr>
          <p:nvPr>
            <p:ph type="title"/>
          </p:nvPr>
        </p:nvSpPr>
        <p:spPr/>
        <p:txBody>
          <a:bodyPr>
            <a:normAutofit fontScale="90000"/>
          </a:bodyPr>
          <a:lstStyle/>
          <a:p>
            <a:r>
              <a:rPr lang="en-US" dirty="0"/>
              <a:t>How to synthesize:  shows that learning has emerged</a:t>
            </a:r>
          </a:p>
        </p:txBody>
      </p:sp>
      <p:sp>
        <p:nvSpPr>
          <p:cNvPr id="3" name="Content Placeholder 2">
            <a:extLst>
              <a:ext uri="{FF2B5EF4-FFF2-40B4-BE49-F238E27FC236}">
                <a16:creationId xmlns:a16="http://schemas.microsoft.com/office/drawing/2014/main" id="{B4D6CB82-A5A7-40DA-933F-063442342221}"/>
              </a:ext>
            </a:extLst>
          </p:cNvPr>
          <p:cNvSpPr>
            <a:spLocks noGrp="1"/>
          </p:cNvSpPr>
          <p:nvPr>
            <p:ph idx="1"/>
          </p:nvPr>
        </p:nvSpPr>
        <p:spPr/>
        <p:txBody>
          <a:bodyPr>
            <a:normAutofit fontScale="85000" lnSpcReduction="10000"/>
          </a:bodyPr>
          <a:lstStyle/>
          <a:p>
            <a:r>
              <a:rPr lang="en-US" dirty="0"/>
              <a:t>The “Age of Reason” is thereby ushered forth on the backs of beliefs in mathematical certainty, absolute truth, and reductionist reason. Science is “perfect” because math is “perfect” and because Newton formalized a mathematic language for science. Reason can claim the authority of the equal sign and humanity can claim authority because of their reason. Kant says as much, writing, “Reason in a creature is a faculty of widening the rules and purposes of the use of all its powers far beyond natural instinct; it acknowledges no limits to its projects.” And, “All our knowledge begins with the senses, proceeds then to the understanding, and ends with reason. There is nothing higher than reason.” Manipulating his use of “higher,” this seems to echo Aquinas: if nothing is higher than reason, and humanity alone has reason, what in nature could be higher than humanity? And, perhaps more perilously, what in nature </a:t>
            </a:r>
            <a:r>
              <a:rPr lang="en-US" i="1" dirty="0"/>
              <a:t>isn’t lower</a:t>
            </a:r>
            <a:r>
              <a:rPr lang="en-US" dirty="0"/>
              <a:t> than humanity?</a:t>
            </a:r>
          </a:p>
          <a:p>
            <a:endParaRPr lang="en-US" dirty="0"/>
          </a:p>
        </p:txBody>
      </p:sp>
    </p:spTree>
    <p:extLst>
      <p:ext uri="{BB962C8B-B14F-4D97-AF65-F5344CB8AC3E}">
        <p14:creationId xmlns:p14="http://schemas.microsoft.com/office/powerpoint/2010/main" val="1887309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TotalTime>
  <Words>457</Words>
  <Application>Microsoft Office PowerPoint</Application>
  <PresentationFormat>Widescreen</PresentationFormat>
  <Paragraphs>10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Garamond</vt:lpstr>
      <vt:lpstr>Wingdings</vt:lpstr>
      <vt:lpstr>Organic</vt:lpstr>
      <vt:lpstr>Essay 2</vt:lpstr>
      <vt:lpstr>How to write an introduction</vt:lpstr>
      <vt:lpstr>General Remarks </vt:lpstr>
      <vt:lpstr>How to synthesize:  shows that learning has emerged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Essay 2</dc:title>
  <dc:creator>Big Moo</dc:creator>
  <cp:lastModifiedBy>Big Moo</cp:lastModifiedBy>
  <cp:revision>1</cp:revision>
  <dcterms:created xsi:type="dcterms:W3CDTF">2018-11-15T17:46:49Z</dcterms:created>
  <dcterms:modified xsi:type="dcterms:W3CDTF">2018-11-15T17:59:50Z</dcterms:modified>
</cp:coreProperties>
</file>