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 id="2147483732" r:id="rId5"/>
    <p:sldMasterId id="2147483744" r:id="rId6"/>
    <p:sldMasterId id="2147483762" r:id="rId7"/>
  </p:sldMasterIdLst>
  <p:sldIdLst>
    <p:sldId id="256" r:id="rId8"/>
    <p:sldId id="259" r:id="rId9"/>
    <p:sldId id="257" r:id="rId10"/>
    <p:sldId id="258" r:id="rId11"/>
    <p:sldId id="260" r:id="rId12"/>
    <p:sldId id="262" r:id="rId13"/>
    <p:sldId id="261" r:id="rId14"/>
    <p:sldId id="264" r:id="rId15"/>
    <p:sldId id="26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8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F467C50C-612B-4856-ACB6-833ECF842A47}" type="datetimeFigureOut">
              <a:rPr lang="en-US" smtClean="0"/>
              <a:t>11/19/2018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B044628-379C-40CC-9921-BC37F57A145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F467C50C-612B-4856-ACB6-833ECF842A47}" type="datetimeFigureOut">
              <a:rPr lang="en-US" smtClean="0"/>
              <a:t>11/19/2018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B044628-379C-40CC-9921-BC37F57A14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F467C50C-612B-4856-ACB6-833ECF842A47}" type="datetimeFigureOut">
              <a:rPr lang="en-US" smtClean="0"/>
              <a:t>11/19/2018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044628-379C-40CC-9921-BC37F57A14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CB044628-379C-40CC-9921-BC37F57A14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CB044628-379C-40CC-9921-BC37F57A145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F467C50C-612B-4856-ACB6-833ECF842A47}" type="datetimeFigureOut">
              <a:rPr lang="en-US" smtClean="0"/>
              <a:t>11/19/2018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044628-379C-40CC-9921-BC37F57A14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F467C50C-612B-4856-ACB6-833ECF842A47}" type="datetimeFigureOut">
              <a:rPr lang="en-US" smtClean="0"/>
              <a:t>11/19/2018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B044628-379C-40CC-9921-BC37F57A14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B044628-379C-40CC-9921-BC37F57A14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467C50C-612B-4856-ACB6-833ECF842A47}" type="datetimeFigureOut">
              <a:rPr lang="en-US" smtClean="0"/>
              <a:t>11/19/2018</a:t>
            </a:fld>
            <a:endParaRPr lang="en-US"/>
          </a:p>
        </p:txBody>
      </p:sp>
      <p:sp>
        <p:nvSpPr>
          <p:cNvPr id="9" name="Slide Number Placeholder 8"/>
          <p:cNvSpPr>
            <a:spLocks noGrp="1"/>
          </p:cNvSpPr>
          <p:nvPr>
            <p:ph type="sldNum" sz="quarter" idx="11"/>
          </p:nvPr>
        </p:nvSpPr>
        <p:spPr/>
        <p:txBody>
          <a:bodyPr/>
          <a:lstStyle/>
          <a:p>
            <a:fld id="{CB044628-379C-40CC-9921-BC37F57A145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556891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141575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59188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8487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906429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296519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817858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492731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593771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813695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671309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0119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948933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87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56356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58916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535305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699772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166840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798708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996917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67C50C-612B-4856-ACB6-833ECF842A47}"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400763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4219996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59992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4001894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9243446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59077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349547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167335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6352581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39372388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407099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538916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67C50C-612B-4856-ACB6-833ECF842A47}"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4628-379C-40CC-9921-BC37F57A145B}" type="slidenum">
              <a:rPr lang="en-US" smtClean="0"/>
              <a:t>‹#›</a:t>
            </a:fld>
            <a:endParaRPr lang="en-US"/>
          </a:p>
        </p:txBody>
      </p:sp>
    </p:spTree>
    <p:extLst>
      <p:ext uri="{BB962C8B-B14F-4D97-AF65-F5344CB8AC3E}">
        <p14:creationId xmlns:p14="http://schemas.microsoft.com/office/powerpoint/2010/main" val="296601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467C50C-612B-4856-ACB6-833ECF842A47}"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4628-379C-40CC-9921-BC37F57A14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67C50C-612B-4856-ACB6-833ECF842A47}" type="datetimeFigureOut">
              <a:rPr lang="en-US" smtClean="0"/>
              <a:t>11/19/2018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B044628-379C-40CC-9921-BC37F57A14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467C50C-612B-4856-ACB6-833ECF842A47}" type="datetimeFigureOut">
              <a:rPr lang="en-US" smtClean="0"/>
              <a:t>11/19/2018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B044628-379C-40CC-9921-BC37F57A14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B044628-379C-40CC-9921-BC37F57A145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467C50C-612B-4856-ACB6-833ECF842A47}" type="datetimeFigureOut">
              <a:rPr lang="en-US" smtClean="0"/>
              <a:t>11/19/2018</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467C50C-612B-4856-ACB6-833ECF842A47}" type="datetimeFigureOut">
              <a:rPr lang="en-US" smtClean="0"/>
              <a:t>11/19/2018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B044628-379C-40CC-9921-BC37F57A14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467C50C-612B-4856-ACB6-833ECF842A47}" type="datetimeFigureOut">
              <a:rPr lang="en-US" smtClean="0"/>
              <a:t>11/19/2018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B044628-379C-40CC-9921-BC37F57A14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67C50C-612B-4856-ACB6-833ECF842A47}" type="datetimeFigureOut">
              <a:rPr lang="en-US" smtClean="0"/>
              <a:t>11/19/2018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B044628-379C-40CC-9921-BC37F57A145B}" type="slidenum">
              <a:rPr lang="en-US" smtClean="0"/>
              <a:t>‹#›</a:t>
            </a:fld>
            <a:endParaRPr lang="en-US"/>
          </a:p>
        </p:txBody>
      </p:sp>
    </p:spTree>
    <p:extLst>
      <p:ext uri="{BB962C8B-B14F-4D97-AF65-F5344CB8AC3E}">
        <p14:creationId xmlns:p14="http://schemas.microsoft.com/office/powerpoint/2010/main" val="56793009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67C50C-612B-4856-ACB6-833ECF842A47}" type="datetimeFigureOut">
              <a:rPr lang="en-US" smtClean="0"/>
              <a:t>11/19/2018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B044628-379C-40CC-9921-BC37F57A145B}" type="slidenum">
              <a:rPr lang="en-US" smtClean="0"/>
              <a:t>‹#›</a:t>
            </a:fld>
            <a:endParaRPr lang="en-US"/>
          </a:p>
        </p:txBody>
      </p:sp>
    </p:spTree>
    <p:extLst>
      <p:ext uri="{BB962C8B-B14F-4D97-AF65-F5344CB8AC3E}">
        <p14:creationId xmlns:p14="http://schemas.microsoft.com/office/powerpoint/2010/main" val="424819875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light a particle or a Wave?</a:t>
            </a:r>
          </a:p>
        </p:txBody>
      </p:sp>
      <p:sp>
        <p:nvSpPr>
          <p:cNvPr id="3" name="Subtitle 2"/>
          <p:cNvSpPr>
            <a:spLocks noGrp="1"/>
          </p:cNvSpPr>
          <p:nvPr>
            <p:ph type="subTitle" idx="1"/>
          </p:nvPr>
        </p:nvSpPr>
        <p:spPr/>
        <p:txBody>
          <a:bodyPr/>
          <a:lstStyle/>
          <a:p>
            <a:r>
              <a:rPr lang="en-US" dirty="0"/>
              <a:t>Should be a simple question – its not</a:t>
            </a:r>
          </a:p>
        </p:txBody>
      </p:sp>
    </p:spTree>
    <p:extLst>
      <p:ext uri="{BB962C8B-B14F-4D97-AF65-F5344CB8AC3E}">
        <p14:creationId xmlns:p14="http://schemas.microsoft.com/office/powerpoint/2010/main" val="233701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0BDA888-B39B-45C0-BABA-ED607E660F9F}"/>
              </a:ext>
            </a:extLst>
          </p:cNvPr>
          <p:cNvSpPr>
            <a:spLocks noGrp="1" noRot="1" noChangeArrowheads="1"/>
          </p:cNvSpPr>
          <p:nvPr>
            <p:ph type="title"/>
          </p:nvPr>
        </p:nvSpPr>
        <p:spPr/>
        <p:txBody>
          <a:bodyPr/>
          <a:lstStyle/>
          <a:p>
            <a:pPr eaLnBrk="1" hangingPunct="1">
              <a:defRPr/>
            </a:pPr>
            <a:r>
              <a:rPr lang="en-US"/>
              <a:t>This is an Original Idea</a:t>
            </a:r>
          </a:p>
        </p:txBody>
      </p:sp>
      <p:sp>
        <p:nvSpPr>
          <p:cNvPr id="24579" name="Rectangle 3">
            <a:extLst>
              <a:ext uri="{FF2B5EF4-FFF2-40B4-BE49-F238E27FC236}">
                <a16:creationId xmlns:a16="http://schemas.microsoft.com/office/drawing/2014/main" id="{36ABC872-DEFA-4B90-BDDD-9F6F957A9DE0}"/>
              </a:ext>
            </a:extLst>
          </p:cNvPr>
          <p:cNvSpPr>
            <a:spLocks noGrp="1" noRot="1" noChangeArrowheads="1"/>
          </p:cNvSpPr>
          <p:nvPr>
            <p:ph idx="1"/>
          </p:nvPr>
        </p:nvSpPr>
        <p:spPr/>
        <p:txBody>
          <a:bodyPr/>
          <a:lstStyle/>
          <a:p>
            <a:pPr eaLnBrk="1" hangingPunct="1">
              <a:lnSpc>
                <a:spcPct val="90000"/>
              </a:lnSpc>
              <a:defRPr/>
            </a:pPr>
            <a:r>
              <a:rPr lang="en-US" dirty="0"/>
              <a:t>Requires the speed of light to be finite</a:t>
            </a:r>
          </a:p>
          <a:p>
            <a:pPr eaLnBrk="1" hangingPunct="1">
              <a:lnSpc>
                <a:spcPct val="90000"/>
              </a:lnSpc>
              <a:defRPr/>
            </a:pPr>
            <a:r>
              <a:rPr lang="en-US" dirty="0"/>
              <a:t>Light has an energy related mass and is effected by gravity</a:t>
            </a:r>
          </a:p>
          <a:p>
            <a:pPr eaLnBrk="1" hangingPunct="1">
              <a:lnSpc>
                <a:spcPct val="90000"/>
              </a:lnSpc>
              <a:defRPr/>
            </a:pPr>
            <a:r>
              <a:rPr lang="en-US" dirty="0"/>
              <a:t>Mass can be converted to Energy </a:t>
            </a:r>
            <a:r>
              <a:rPr lang="en-US" dirty="0">
                <a:sym typeface="Wingdings" pitchFamily="2" charset="2"/>
              </a:rPr>
              <a:t> now we know how stars shine</a:t>
            </a:r>
          </a:p>
          <a:p>
            <a:pPr eaLnBrk="1" hangingPunct="1">
              <a:lnSpc>
                <a:spcPct val="90000"/>
              </a:lnSpc>
              <a:defRPr/>
            </a:pPr>
            <a:r>
              <a:rPr lang="en-US" dirty="0">
                <a:sym typeface="Wingdings" pitchFamily="2" charset="2"/>
              </a:rPr>
              <a:t>Gravity = curvature of space-time; Mercury orbits in curved space due to proximity to the Sun</a:t>
            </a:r>
          </a:p>
          <a:p>
            <a:pPr marL="0" indent="0" eaLnBrk="1" hangingPunct="1">
              <a:lnSpc>
                <a:spcPct val="90000"/>
              </a:lnSpc>
              <a:buFont typeface="Wingdings" panose="05000000000000000000" pitchFamily="2" charset="2"/>
              <a:buNone/>
              <a:defRPr/>
            </a:pPr>
            <a:endParaRPr lang="en-US" dirty="0"/>
          </a:p>
        </p:txBody>
      </p:sp>
      <p:pic>
        <p:nvPicPr>
          <p:cNvPr id="2" name="Picture 1">
            <a:extLst>
              <a:ext uri="{FF2B5EF4-FFF2-40B4-BE49-F238E27FC236}">
                <a16:creationId xmlns:a16="http://schemas.microsoft.com/office/drawing/2014/main" id="{80BBCC7F-8422-4769-A847-911BEE56D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361950"/>
            <a:ext cx="91313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3"/>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1000" fill="hold"/>
                                        <p:tgtEl>
                                          <p:spTgt spid="2457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p:cTn id="21" dur="1000" fill="hold"/>
                                        <p:tgtEl>
                                          <p:spTgt spid="2457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45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4579">
                                            <p:txEl>
                                              <p:pRg st="2" end="2"/>
                                            </p:txEl>
                                          </p:spTgt>
                                        </p:tgtEl>
                                        <p:attrNameLst>
                                          <p:attrName>style.visibility</p:attrName>
                                        </p:attrNameLst>
                                      </p:cBhvr>
                                      <p:to>
                                        <p:strVal val="visible"/>
                                      </p:to>
                                    </p:set>
                                    <p:anim calcmode="lin" valueType="num">
                                      <p:cBhvr>
                                        <p:cTn id="28" dur="1000" fill="hold"/>
                                        <p:tgtEl>
                                          <p:spTgt spid="2457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 calcmode="lin" valueType="num">
                                      <p:cBhvr>
                                        <p:cTn id="35" dur="1000" fill="hold"/>
                                        <p:tgtEl>
                                          <p:spTgt spid="2457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457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457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73C7C0E-F443-47B7-ABC1-D5455036721D}"/>
              </a:ext>
            </a:extLst>
          </p:cNvPr>
          <p:cNvSpPr>
            <a:spLocks noGrp="1" noRot="1" noChangeArrowheads="1"/>
          </p:cNvSpPr>
          <p:nvPr>
            <p:ph type="title"/>
          </p:nvPr>
        </p:nvSpPr>
        <p:spPr/>
        <p:txBody>
          <a:bodyPr/>
          <a:lstStyle/>
          <a:p>
            <a:pPr eaLnBrk="1" hangingPunct="1">
              <a:defRPr/>
            </a:pPr>
            <a:r>
              <a:rPr lang="en-US"/>
              <a:t>This Idea Seems Ludicrous</a:t>
            </a:r>
          </a:p>
        </p:txBody>
      </p:sp>
      <p:sp>
        <p:nvSpPr>
          <p:cNvPr id="25603" name="Rectangle 3">
            <a:extLst>
              <a:ext uri="{FF2B5EF4-FFF2-40B4-BE49-F238E27FC236}">
                <a16:creationId xmlns:a16="http://schemas.microsoft.com/office/drawing/2014/main" id="{FEE22839-2080-4466-9764-225462808183}"/>
              </a:ext>
            </a:extLst>
          </p:cNvPr>
          <p:cNvSpPr>
            <a:spLocks noGrp="1" noRot="1" noChangeArrowheads="1"/>
          </p:cNvSpPr>
          <p:nvPr>
            <p:ph type="body" idx="1"/>
          </p:nvPr>
        </p:nvSpPr>
        <p:spPr/>
        <p:txBody>
          <a:bodyPr/>
          <a:lstStyle/>
          <a:p>
            <a:pPr eaLnBrk="1" hangingPunct="1">
              <a:defRPr/>
            </a:pPr>
            <a:r>
              <a:rPr lang="en-US" sz="2800"/>
              <a:t>In a letter to a friend, Einstein writes:</a:t>
            </a:r>
          </a:p>
          <a:p>
            <a:pPr eaLnBrk="1" hangingPunct="1">
              <a:buFont typeface="Wingdings" panose="05000000000000000000" pitchFamily="2" charset="2"/>
              <a:buNone/>
              <a:defRPr/>
            </a:pPr>
            <a:r>
              <a:rPr lang="en-US" sz="2800" b="1"/>
              <a:t>" ...The relativity principle in connection with the Maxwell equations demands that the mass is a direct measure for the energy contained in bodies; light transfers mass... This thought is amusing and infectious, but I cannot possibly know whether the good Lord does not laugh at it and has led me up the garden path."</a:t>
            </a:r>
          </a:p>
          <a:p>
            <a:pPr eaLnBrk="1" hangingPunct="1">
              <a:buFont typeface="Wingdings" panose="05000000000000000000" pitchFamily="2" charset="2"/>
              <a:buNone/>
              <a:defRPr/>
            </a:pPr>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Maxwell</a:t>
            </a:r>
          </a:p>
        </p:txBody>
      </p:sp>
      <p:sp>
        <p:nvSpPr>
          <p:cNvPr id="3" name="Content Placeholder 2"/>
          <p:cNvSpPr>
            <a:spLocks noGrp="1"/>
          </p:cNvSpPr>
          <p:nvPr>
            <p:ph idx="1"/>
          </p:nvPr>
        </p:nvSpPr>
        <p:spPr/>
        <p:txBody>
          <a:bodyPr>
            <a:normAutofit/>
          </a:bodyPr>
          <a:lstStyle/>
          <a:p>
            <a:r>
              <a:rPr lang="en-US" dirty="0"/>
              <a:t>In 1865 Maxwell published that light is an electromagnetic wave that travels at finite speed.</a:t>
            </a:r>
          </a:p>
          <a:p>
            <a:r>
              <a:rPr lang="en-US" dirty="0"/>
              <a:t>A changing electric field produces a changing magnetic field producing a changing electric field allow wave propagation in a vacuum</a:t>
            </a:r>
          </a:p>
          <a:p>
            <a:r>
              <a:rPr lang="en-US" dirty="0"/>
              <a:t>Light, therefore at this time appears be a wave</a:t>
            </a:r>
          </a:p>
        </p:txBody>
      </p:sp>
    </p:spTree>
    <p:extLst>
      <p:ext uri="{BB962C8B-B14F-4D97-AF65-F5344CB8AC3E}">
        <p14:creationId xmlns:p14="http://schemas.microsoft.com/office/powerpoint/2010/main" val="76448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and Energy</a:t>
            </a:r>
          </a:p>
        </p:txBody>
      </p:sp>
      <p:sp>
        <p:nvSpPr>
          <p:cNvPr id="3" name="Content Placeholder 2"/>
          <p:cNvSpPr>
            <a:spLocks noGrp="1"/>
          </p:cNvSpPr>
          <p:nvPr>
            <p:ph idx="1"/>
          </p:nvPr>
        </p:nvSpPr>
        <p:spPr/>
        <p:txBody>
          <a:bodyPr>
            <a:normAutofit fontScale="85000" lnSpcReduction="10000"/>
          </a:bodyPr>
          <a:lstStyle/>
          <a:p>
            <a:r>
              <a:rPr lang="en-US" dirty="0"/>
              <a:t>But is the energy contained in a light wave distributed like a wave?</a:t>
            </a:r>
          </a:p>
          <a:p>
            <a:r>
              <a:rPr lang="en-US" dirty="0"/>
              <a:t>Hertz 1886 in trying to transmit a spark (impulse of electricity) from a transmitter (A) to a receiver (B) discovers</a:t>
            </a:r>
          </a:p>
          <a:p>
            <a:pPr lvl="1"/>
            <a:r>
              <a:rPr lang="en-US" i="1" dirty="0"/>
              <a:t>“I occasionally enclosed the spark B in a dark case so as to more easily make the observations; and in so doing I observed that the maximum spark-length became decidedly smaller in the case than it was before. On removing in succession the various parts of the case, it was seen that the only portion of it which exercised this prejudicial effect was that which screened the spark B from the spark A. The partition on that side exhibited this effect, not only when it was in the immediate </a:t>
            </a:r>
            <a:r>
              <a:rPr lang="en-US" i="1" dirty="0" err="1"/>
              <a:t>neighbourhood</a:t>
            </a:r>
            <a:r>
              <a:rPr lang="en-US" i="1" dirty="0"/>
              <a:t> of the spark B, but also when it was interposed at greater distances from B between A and B. A phenomenon so remarkable called for closer investigation</a:t>
            </a:r>
            <a:r>
              <a:rPr lang="en-US" dirty="0"/>
              <a:t>." ”</a:t>
            </a:r>
          </a:p>
          <a:p>
            <a:endParaRPr lang="en-US" dirty="0"/>
          </a:p>
        </p:txBody>
      </p:sp>
    </p:spTree>
    <p:extLst>
      <p:ext uri="{BB962C8B-B14F-4D97-AF65-F5344CB8AC3E}">
        <p14:creationId xmlns:p14="http://schemas.microsoft.com/office/powerpoint/2010/main" val="35922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Hertz 1887</a:t>
            </a:r>
          </a:p>
        </p:txBody>
      </p:sp>
      <p:sp>
        <p:nvSpPr>
          <p:cNvPr id="3" name="Content Placeholder 2"/>
          <p:cNvSpPr>
            <a:spLocks noGrp="1"/>
          </p:cNvSpPr>
          <p:nvPr>
            <p:ph idx="1"/>
          </p:nvPr>
        </p:nvSpPr>
        <p:spPr/>
        <p:txBody>
          <a:bodyPr>
            <a:normAutofit fontScale="92500"/>
          </a:bodyPr>
          <a:lstStyle/>
          <a:p>
            <a:r>
              <a:rPr lang="en-US" dirty="0"/>
              <a:t>Found that the small receiver spark was more vigorous if it was exposed to ultraviolet light from the transmitter spark.</a:t>
            </a:r>
          </a:p>
          <a:p>
            <a:r>
              <a:rPr lang="en-US" dirty="0"/>
              <a:t>He doesn’t know why but somehow the wavelength of light matters in this “reaction”.</a:t>
            </a:r>
          </a:p>
          <a:p>
            <a:pPr lvl="1"/>
            <a:r>
              <a:rPr lang="en-US" dirty="0"/>
              <a:t>He concludes:  </a:t>
            </a:r>
            <a:r>
              <a:rPr lang="en-US" i="1" dirty="0"/>
              <a:t>I confine myself at present to communicating the results obtained, without attempting any theory respecting the manner in which the observed phenomena are brought about</a:t>
            </a:r>
            <a:r>
              <a:rPr lang="en-US" dirty="0"/>
              <a:t>."</a:t>
            </a:r>
          </a:p>
        </p:txBody>
      </p:sp>
    </p:spTree>
    <p:extLst>
      <p:ext uri="{BB962C8B-B14F-4D97-AF65-F5344CB8AC3E}">
        <p14:creationId xmlns:p14="http://schemas.microsoft.com/office/powerpoint/2010/main" val="57620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Hallwachs</a:t>
            </a:r>
            <a:r>
              <a:rPr lang="en-US" dirty="0"/>
              <a:t> 1888</a:t>
            </a:r>
            <a:br>
              <a:rPr lang="en-US" dirty="0"/>
            </a:br>
            <a:endParaRPr lang="en-US" dirty="0"/>
          </a:p>
        </p:txBody>
      </p:sp>
      <p:sp>
        <p:nvSpPr>
          <p:cNvPr id="3" name="Content Placeholder 2"/>
          <p:cNvSpPr>
            <a:spLocks noGrp="1"/>
          </p:cNvSpPr>
          <p:nvPr>
            <p:ph idx="1"/>
          </p:nvPr>
        </p:nvSpPr>
        <p:spPr/>
        <p:txBody>
          <a:bodyPr>
            <a:normAutofit/>
          </a:bodyPr>
          <a:lstStyle/>
          <a:p>
            <a:r>
              <a:rPr lang="en-US" sz="2000" i="1" dirty="0"/>
              <a:t>In a recent publication Hertz has described investigations on the dependence of the maximum length of an induction spark on the radiation received by it from another induction spark. He proved that the phenomenon observed is an action of the ultraviolet light. No further light on the nature of the phenomenon could be obtained, because of the complicated conditions of the research in which it appeared. I have endeavored to obtain related phenomena which would occur under simpler conditions, in order to make the explanation of the phenomena easier. Success was obtained by investigating the action of the electric light on electrically charged bodies</a:t>
            </a:r>
            <a:r>
              <a:rPr lang="en-US" sz="2000" dirty="0"/>
              <a:t>.“</a:t>
            </a:r>
          </a:p>
          <a:p>
            <a:r>
              <a:rPr lang="en-US" sz="2000" dirty="0"/>
              <a:t>Once again, this experiment shows that the wavelength of incoming light somehow influences the way that electrically charged bodies behave.</a:t>
            </a:r>
          </a:p>
          <a:p>
            <a:r>
              <a:rPr lang="en-US" sz="2000" dirty="0">
                <a:solidFill>
                  <a:srgbClr val="FF0000"/>
                </a:solidFill>
              </a:rPr>
              <a:t>BUT WHY?</a:t>
            </a:r>
          </a:p>
        </p:txBody>
      </p:sp>
    </p:spTree>
    <p:extLst>
      <p:ext uri="{BB962C8B-B14F-4D97-AF65-F5344CB8AC3E}">
        <p14:creationId xmlns:p14="http://schemas.microsoft.com/office/powerpoint/2010/main" val="271550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Electron and Metals</a:t>
            </a:r>
          </a:p>
        </p:txBody>
      </p:sp>
      <p:sp>
        <p:nvSpPr>
          <p:cNvPr id="3" name="Content Placeholder 2"/>
          <p:cNvSpPr>
            <a:spLocks noGrp="1"/>
          </p:cNvSpPr>
          <p:nvPr>
            <p:ph idx="1"/>
          </p:nvPr>
        </p:nvSpPr>
        <p:spPr/>
        <p:txBody>
          <a:bodyPr/>
          <a:lstStyle/>
          <a:p>
            <a:r>
              <a:rPr lang="en-US" dirty="0"/>
              <a:t>Thomson 1899 Found that UV light can cause electrons to be “emitted” from some metallic surfaces</a:t>
            </a:r>
          </a:p>
          <a:p>
            <a:r>
              <a:rPr lang="en-US" dirty="0"/>
              <a:t>Lenard 1902 – used new technology – a Carbon arc light with variable intensity of a factor of 1000</a:t>
            </a:r>
          </a:p>
          <a:p>
            <a:r>
              <a:rPr lang="en-US" dirty="0"/>
              <a:t>His experiment was to measure the energy (velocity) of the emitted electrons</a:t>
            </a:r>
          </a:p>
        </p:txBody>
      </p:sp>
    </p:spTree>
    <p:extLst>
      <p:ext uri="{BB962C8B-B14F-4D97-AF65-F5344CB8AC3E}">
        <p14:creationId xmlns:p14="http://schemas.microsoft.com/office/powerpoint/2010/main" val="138060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9244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76600"/>
            <a:ext cx="44100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191000"/>
            <a:ext cx="3276600" cy="1200329"/>
          </a:xfrm>
          <a:prstGeom prst="rect">
            <a:avLst/>
          </a:prstGeom>
          <a:noFill/>
        </p:spPr>
        <p:txBody>
          <a:bodyPr wrap="square" rtlCol="0">
            <a:spAutoFit/>
          </a:bodyPr>
          <a:lstStyle/>
          <a:p>
            <a:r>
              <a:rPr lang="en-US" dirty="0">
                <a:solidFill>
                  <a:srgbClr val="FFFF00"/>
                </a:solidFill>
              </a:rPr>
              <a:t>But even with the blue light the number and maximum energy of emitted electrons depends on the kind of metal being tested.</a:t>
            </a:r>
          </a:p>
        </p:txBody>
      </p:sp>
    </p:spTree>
    <p:extLst>
      <p:ext uri="{BB962C8B-B14F-4D97-AF65-F5344CB8AC3E}">
        <p14:creationId xmlns:p14="http://schemas.microsoft.com/office/powerpoint/2010/main" val="31084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 wave, then particle</a:t>
            </a:r>
          </a:p>
        </p:txBody>
      </p:sp>
      <p:sp>
        <p:nvSpPr>
          <p:cNvPr id="5" name="Content Placeholder 4"/>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15192"/>
            <a:ext cx="1743075" cy="1057275"/>
          </a:xfrm>
          <a:prstGeom prst="rect">
            <a:avLst/>
          </a:prstGeom>
        </p:spPr>
      </p:pic>
      <p:sp>
        <p:nvSpPr>
          <p:cNvPr id="6" name="TextBox 5"/>
          <p:cNvSpPr txBox="1"/>
          <p:nvPr/>
        </p:nvSpPr>
        <p:spPr>
          <a:xfrm>
            <a:off x="4724400" y="1981200"/>
            <a:ext cx="3886200" cy="1477328"/>
          </a:xfrm>
          <a:prstGeom prst="rect">
            <a:avLst/>
          </a:prstGeom>
          <a:noFill/>
        </p:spPr>
        <p:txBody>
          <a:bodyPr wrap="square" rtlCol="0">
            <a:spAutoFit/>
          </a:bodyPr>
          <a:lstStyle/>
          <a:p>
            <a:r>
              <a:rPr lang="en-US" dirty="0"/>
              <a:t>A photon with energy </a:t>
            </a:r>
            <a:r>
              <a:rPr lang="en-US" i="1" dirty="0" err="1"/>
              <a:t>hf</a:t>
            </a:r>
            <a:r>
              <a:rPr lang="en-US" i="1" dirty="0"/>
              <a:t> </a:t>
            </a:r>
            <a:r>
              <a:rPr lang="en-US" dirty="0"/>
              <a:t>strikes a metal surface and ejects it from the metal – this means the electron is no longer bound to the metal and is free to travel through the material as a current</a:t>
            </a:r>
            <a:endParaRPr lang="en-US" i="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93" y="4419600"/>
            <a:ext cx="37528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47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0C61AD7-E356-4C2B-8F0E-222F477369A4}"/>
              </a:ext>
            </a:extLst>
          </p:cNvPr>
          <p:cNvSpPr>
            <a:spLocks noGrp="1" noRot="1" noChangeArrowheads="1"/>
          </p:cNvSpPr>
          <p:nvPr>
            <p:ph type="ctrTitle"/>
          </p:nvPr>
        </p:nvSpPr>
        <p:spPr/>
        <p:txBody>
          <a:bodyPr/>
          <a:lstStyle/>
          <a:p>
            <a:pPr eaLnBrk="1" hangingPunct="1">
              <a:defRPr/>
            </a:pPr>
            <a:r>
              <a:rPr lang="en-US" sz="5400"/>
              <a:t>E = mc</a:t>
            </a:r>
            <a:r>
              <a:rPr lang="en-US" sz="5400" baseline="30000"/>
              <a:t>2</a:t>
            </a:r>
            <a:endParaRPr lang="en-US" sz="5400"/>
          </a:p>
        </p:txBody>
      </p:sp>
      <p:sp>
        <p:nvSpPr>
          <p:cNvPr id="2051" name="Rectangle 3">
            <a:extLst>
              <a:ext uri="{FF2B5EF4-FFF2-40B4-BE49-F238E27FC236}">
                <a16:creationId xmlns:a16="http://schemas.microsoft.com/office/drawing/2014/main" id="{307F95DC-DE34-4E95-89BB-D5C831B0DBED}"/>
              </a:ext>
            </a:extLst>
          </p:cNvPr>
          <p:cNvSpPr>
            <a:spLocks noGrp="1" noRot="1" noChangeArrowheads="1"/>
          </p:cNvSpPr>
          <p:nvPr>
            <p:ph type="subTitle" idx="1"/>
          </p:nvPr>
        </p:nvSpPr>
        <p:spPr/>
        <p:txBody>
          <a:bodyPr/>
          <a:lstStyle/>
          <a:p>
            <a:pPr eaLnBrk="1" hangingPunct="1">
              <a:defRPr/>
            </a:pPr>
            <a:r>
              <a:rPr lang="en-US"/>
              <a:t>Yeah So What?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additive="base">
                                        <p:cTn id="18"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47</TotalTime>
  <Words>697</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11</vt:i4>
      </vt:variant>
    </vt:vector>
  </HeadingPairs>
  <TitlesOfParts>
    <vt:vector size="30" baseType="lpstr">
      <vt:lpstr>Arial</vt:lpstr>
      <vt:lpstr>Arial Narrow</vt:lpstr>
      <vt:lpstr>Book Antiqua</vt:lpstr>
      <vt:lpstr>Bookman Old Style</vt:lpstr>
      <vt:lpstr>Calibri</vt:lpstr>
      <vt:lpstr>Cambria</vt:lpstr>
      <vt:lpstr>Century Gothic</vt:lpstr>
      <vt:lpstr>Lucida Sans</vt:lpstr>
      <vt:lpstr>Rockwell</vt:lpstr>
      <vt:lpstr>Wingdings</vt:lpstr>
      <vt:lpstr>Wingdings 2</vt:lpstr>
      <vt:lpstr>Wingdings 3</vt:lpstr>
      <vt:lpstr>Apex</vt:lpstr>
      <vt:lpstr>Foundry</vt:lpstr>
      <vt:lpstr>Adjacency</vt:lpstr>
      <vt:lpstr>Horizon</vt:lpstr>
      <vt:lpstr>Clarity</vt:lpstr>
      <vt:lpstr>Damask</vt:lpstr>
      <vt:lpstr>Ion</vt:lpstr>
      <vt:lpstr>Is light a particle or a Wave?</vt:lpstr>
      <vt:lpstr>Maxwell</vt:lpstr>
      <vt:lpstr>Light and Energy</vt:lpstr>
      <vt:lpstr>Hertz 1887</vt:lpstr>
      <vt:lpstr>Hallwachs 1888 </vt:lpstr>
      <vt:lpstr>Light, Electron and Metals</vt:lpstr>
      <vt:lpstr>PowerPoint Presentation</vt:lpstr>
      <vt:lpstr>Not a wave, then particle</vt:lpstr>
      <vt:lpstr>E = mc2</vt:lpstr>
      <vt:lpstr>This is an Original Idea</vt:lpstr>
      <vt:lpstr>This Idea Seems Ludicrous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light a particle or a Wave?</dc:title>
  <dc:creator>Dr. Nuts</dc:creator>
  <cp:lastModifiedBy>Greg</cp:lastModifiedBy>
  <cp:revision>7</cp:revision>
  <dcterms:created xsi:type="dcterms:W3CDTF">2016-03-07T18:00:41Z</dcterms:created>
  <dcterms:modified xsi:type="dcterms:W3CDTF">2018-11-20T03:40:50Z</dcterms:modified>
</cp:coreProperties>
</file>