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sldIdLst>
    <p:sldId id="256" r:id="rId3"/>
    <p:sldId id="260" r:id="rId4"/>
    <p:sldId id="257" r:id="rId5"/>
    <p:sldId id="261" r:id="rId6"/>
    <p:sldId id="262" r:id="rId7"/>
    <p:sldId id="263"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1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D24910B0-E490-4B37-962F-8E1F99D4669A}" type="datetimeFigureOut">
              <a:rPr lang="en-US" smtClean="0"/>
              <a:t>5/4/2017</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F2B41491-AFEF-44B2-AE2D-BF0C1F982288}"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24910B0-E490-4B37-962F-8E1F99D4669A}" type="datetimeFigureOut">
              <a:rPr lang="en-US" smtClean="0"/>
              <a:t>5/4/2017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2B41491-AFEF-44B2-AE2D-BF0C1F9822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24910B0-E490-4B37-962F-8E1F99D4669A}" type="datetimeFigureOut">
              <a:rPr lang="en-US" smtClean="0"/>
              <a:t>5/4/2017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2B41491-AFEF-44B2-AE2D-BF0C1F98228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24910B0-E490-4B37-962F-8E1F99D4669A}" type="datetimeFigureOut">
              <a:rPr lang="en-US" smtClean="0"/>
              <a:t>5/4/2017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2B41491-AFEF-44B2-AE2D-BF0C1F98228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4910B0-E490-4B37-962F-8E1F99D4669A}"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910B0-E490-4B37-962F-8E1F99D4669A}"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24910B0-E490-4B37-962F-8E1F99D4669A}"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41491-AFEF-44B2-AE2D-BF0C1F98228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4910B0-E490-4B37-962F-8E1F99D4669A}"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4910B0-E490-4B37-962F-8E1F99D4669A}"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4910B0-E490-4B37-962F-8E1F99D4669A}"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24910B0-E490-4B37-962F-8E1F99D4669A}" type="datetimeFigureOut">
              <a:rPr lang="en-US" smtClean="0"/>
              <a:t>5/4/2017</a:t>
            </a:fld>
            <a:endParaRPr lang="en-US"/>
          </a:p>
        </p:txBody>
      </p:sp>
      <p:sp>
        <p:nvSpPr>
          <p:cNvPr id="7" name="Slide Number Placeholder 6"/>
          <p:cNvSpPr>
            <a:spLocks noGrp="1"/>
          </p:cNvSpPr>
          <p:nvPr>
            <p:ph type="sldNum" sz="quarter" idx="12"/>
          </p:nvPr>
        </p:nvSpPr>
        <p:spPr/>
        <p:txBody>
          <a:bodyPr/>
          <a:lstStyle/>
          <a:p>
            <a:fld id="{F2B41491-AFEF-44B2-AE2D-BF0C1F98228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24910B0-E490-4B37-962F-8E1F99D4669A}" type="datetimeFigureOut">
              <a:rPr lang="en-US" smtClean="0"/>
              <a:t>5/4/2017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2B41491-AFEF-44B2-AE2D-BF0C1F98228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4910B0-E490-4B37-962F-8E1F99D4669A}" type="datetimeFigureOut">
              <a:rPr lang="en-US" smtClean="0"/>
              <a:t>5/4/2017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910B0-E490-4B37-962F-8E1F99D4669A}"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910B0-E490-4B37-962F-8E1F99D4669A}"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24910B0-E490-4B37-962F-8E1F99D4669A}" type="datetimeFigureOut">
              <a:rPr lang="en-US" smtClean="0"/>
              <a:t>5/4/2017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2B41491-AFEF-44B2-AE2D-BF0C1F982288}"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24910B0-E490-4B37-962F-8E1F99D4669A}" type="datetimeFigureOut">
              <a:rPr lang="en-US" smtClean="0"/>
              <a:t>5/4/2017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2B41491-AFEF-44B2-AE2D-BF0C1F98228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24910B0-E490-4B37-962F-8E1F99D4669A}" type="datetimeFigureOut">
              <a:rPr lang="en-US" smtClean="0"/>
              <a:t>5/4/2017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2B41491-AFEF-44B2-AE2D-BF0C1F982288}"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24910B0-E490-4B37-962F-8E1F99D4669A}" type="datetimeFigureOut">
              <a:rPr lang="en-US" smtClean="0"/>
              <a:t>5/4/2017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2B41491-AFEF-44B2-AE2D-BF0C1F9822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24910B0-E490-4B37-962F-8E1F99D4669A}" type="datetimeFigureOut">
              <a:rPr lang="en-US" smtClean="0"/>
              <a:t>5/4/2017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2B41491-AFEF-44B2-AE2D-BF0C1F9822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24910B0-E490-4B37-962F-8E1F99D4669A}" type="datetimeFigureOut">
              <a:rPr lang="en-US" smtClean="0"/>
              <a:t>5/4/2017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2B41491-AFEF-44B2-AE2D-BF0C1F98228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D24910B0-E490-4B37-962F-8E1F99D4669A}" type="datetimeFigureOut">
              <a:rPr lang="en-US" smtClean="0"/>
              <a:t>5/4/2017</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F2B41491-AFEF-44B2-AE2D-BF0C1F9822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24910B0-E490-4B37-962F-8E1F99D4669A}" type="datetimeFigureOut">
              <a:rPr lang="en-US" smtClean="0"/>
              <a:t>5/4/2017</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2B41491-AFEF-44B2-AE2D-BF0C1F98228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24910B0-E490-4B37-962F-8E1F99D4669A}" type="datetimeFigureOut">
              <a:rPr lang="en-US" smtClean="0"/>
              <a:t>5/4/2017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2B41491-AFEF-44B2-AE2D-BF0C1F9822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229600" cy="1828800"/>
          </a:xfrm>
        </p:spPr>
        <p:txBody>
          <a:bodyPr>
            <a:normAutofit/>
          </a:bodyPr>
          <a:lstStyle/>
          <a:p>
            <a:r>
              <a:rPr lang="en-US" sz="2800" dirty="0" smtClean="0"/>
              <a:t>Bruno</a:t>
            </a:r>
            <a:r>
              <a:rPr lang="en-US" sz="2800" dirty="0"/>
              <a:t> </a:t>
            </a:r>
            <a:r>
              <a:rPr lang="en-US" sz="2800" dirty="0" smtClean="0"/>
              <a:t>and the Inquisition</a:t>
            </a:r>
            <a:endParaRPr lang="en-US" sz="2800" dirty="0"/>
          </a:p>
        </p:txBody>
      </p:sp>
      <p:sp>
        <p:nvSpPr>
          <p:cNvPr id="5" name="Rectangle 4"/>
          <p:cNvSpPr/>
          <p:nvPr/>
        </p:nvSpPr>
        <p:spPr>
          <a:xfrm>
            <a:off x="468085" y="838200"/>
            <a:ext cx="8229600" cy="4708981"/>
          </a:xfrm>
          <a:prstGeom prst="rect">
            <a:avLst/>
          </a:prstGeom>
        </p:spPr>
        <p:txBody>
          <a:bodyPr wrap="square">
            <a:spAutoFit/>
          </a:bodyPr>
          <a:lstStyle/>
          <a:p>
            <a:pPr marL="342900" indent="-342900">
              <a:buFont typeface="Arial"/>
              <a:buChar char="•"/>
            </a:pPr>
            <a:r>
              <a:rPr lang="en-US" sz="2000" dirty="0" smtClean="0"/>
              <a:t>Bruno espoused </a:t>
            </a:r>
            <a:r>
              <a:rPr lang="en-US" sz="2000" dirty="0"/>
              <a:t>a wide variety </a:t>
            </a:r>
            <a:r>
              <a:rPr lang="en-US" sz="2000" dirty="0" smtClean="0"/>
              <a:t>of theories some new, some older but reformulated [e.g., not </a:t>
            </a:r>
            <a:r>
              <a:rPr lang="en-US" sz="2000" dirty="0"/>
              <a:t>only that of Copernicus but also those of Nicholas of </a:t>
            </a:r>
            <a:r>
              <a:rPr lang="en-US" sz="2000" dirty="0" err="1" smtClean="0"/>
              <a:t>Cusa</a:t>
            </a:r>
            <a:r>
              <a:rPr lang="en-US" sz="2000" dirty="0" smtClean="0"/>
              <a:t> on plural </a:t>
            </a:r>
            <a:r>
              <a:rPr lang="en-US" sz="2000" dirty="0"/>
              <a:t>worlds, etc</a:t>
            </a:r>
            <a:r>
              <a:rPr lang="en-US" sz="2000" dirty="0" smtClean="0"/>
              <a:t>.] </a:t>
            </a:r>
            <a:r>
              <a:rPr lang="en-US" sz="2000" dirty="0"/>
              <a:t>and </a:t>
            </a:r>
            <a:r>
              <a:rPr lang="en-US" sz="2000" dirty="0" smtClean="0"/>
              <a:t>he was also </a:t>
            </a:r>
            <a:r>
              <a:rPr lang="en-US" sz="2000" dirty="0"/>
              <a:t>open to elements of </a:t>
            </a:r>
            <a:r>
              <a:rPr lang="en-US" sz="2000" b="1" dirty="0"/>
              <a:t>magic</a:t>
            </a:r>
            <a:r>
              <a:rPr lang="en-US" sz="2000" dirty="0"/>
              <a:t> and of </a:t>
            </a:r>
            <a:r>
              <a:rPr lang="en-US" sz="2000" b="1" dirty="0"/>
              <a:t>heresy [</a:t>
            </a:r>
            <a:r>
              <a:rPr lang="en-US" sz="2000" dirty="0"/>
              <a:t>the </a:t>
            </a:r>
            <a:r>
              <a:rPr lang="en-US" sz="2000" dirty="0" err="1"/>
              <a:t>Arianist</a:t>
            </a:r>
            <a:r>
              <a:rPr lang="en-US" sz="2000" dirty="0"/>
              <a:t>, which denies the orthodox </a:t>
            </a:r>
            <a:r>
              <a:rPr lang="en-US" sz="2000" dirty="0" smtClean="0"/>
              <a:t>dogma as </a:t>
            </a:r>
            <a:r>
              <a:rPr lang="en-US" sz="2000" dirty="0"/>
              <a:t>stated in the </a:t>
            </a:r>
            <a:r>
              <a:rPr lang="en-US" sz="2000" i="1" dirty="0"/>
              <a:t>Credo</a:t>
            </a:r>
            <a:r>
              <a:rPr lang="en-US" sz="2000" dirty="0"/>
              <a:t> </a:t>
            </a:r>
            <a:r>
              <a:rPr lang="en-US" sz="2000" dirty="0" smtClean="0"/>
              <a:t>esp.  </a:t>
            </a:r>
            <a:r>
              <a:rPr lang="en-US" sz="2000" b="1" dirty="0"/>
              <a:t>the </a:t>
            </a:r>
            <a:r>
              <a:rPr lang="en-US" sz="2000" b="1" dirty="0" smtClean="0"/>
              <a:t>dual nature of </a:t>
            </a:r>
            <a:r>
              <a:rPr lang="en-US" sz="2000" b="1" dirty="0"/>
              <a:t>Christ]</a:t>
            </a:r>
            <a:r>
              <a:rPr lang="en-US" sz="2000" dirty="0"/>
              <a:t>. </a:t>
            </a:r>
            <a:endParaRPr lang="en-US" sz="2000" dirty="0" smtClean="0"/>
          </a:p>
          <a:p>
            <a:pPr marL="342900" indent="-342900">
              <a:buFont typeface="Arial"/>
              <a:buChar char="•"/>
            </a:pPr>
            <a:r>
              <a:rPr lang="en-US" sz="2000" dirty="0" smtClean="0"/>
              <a:t>Most </a:t>
            </a:r>
            <a:r>
              <a:rPr lang="en-US" sz="2000" dirty="0"/>
              <a:t>importantly and like Galileo, Bruno was a very public and a very controversial and even charismatic figure; unlike Galileo, he refused to abjure his </a:t>
            </a:r>
            <a:r>
              <a:rPr lang="en-US" sz="2000" dirty="0" smtClean="0"/>
              <a:t>beliefs</a:t>
            </a:r>
          </a:p>
          <a:p>
            <a:pPr marL="342900" indent="-342900">
              <a:buFont typeface="Arial"/>
              <a:buChar char="•"/>
            </a:pPr>
            <a:r>
              <a:rPr lang="en-US" sz="2000" dirty="0" smtClean="0"/>
              <a:t>The </a:t>
            </a:r>
            <a:r>
              <a:rPr lang="en-US" sz="2000" dirty="0"/>
              <a:t>charges brought him before the inquisition were many and included themes of direct heresy against the Catholic church (Arianism) and charges that are Atomistic in nature (interpreted to deny free will and </a:t>
            </a:r>
            <a:r>
              <a:rPr lang="en-US" sz="2000" dirty="0" smtClean="0"/>
              <a:t>salvation </a:t>
            </a:r>
          </a:p>
          <a:p>
            <a:pPr marL="342900" indent="-342900">
              <a:buFont typeface="Arial"/>
              <a:buChar char="•"/>
            </a:pPr>
            <a:r>
              <a:rPr lang="en-US" sz="2000" dirty="0" smtClean="0"/>
              <a:t>It </a:t>
            </a:r>
            <a:r>
              <a:rPr lang="en-US" sz="2000" dirty="0"/>
              <a:t>is really the sheer number of charges against him, instead of one specific thing, that gets him burned at the stake in the year 1600.</a:t>
            </a:r>
          </a:p>
          <a:p>
            <a:endParaRPr lang="en-US" sz="2000" dirty="0"/>
          </a:p>
        </p:txBody>
      </p:sp>
    </p:spTree>
    <p:extLst>
      <p:ext uri="{BB962C8B-B14F-4D97-AF65-F5344CB8AC3E}">
        <p14:creationId xmlns:p14="http://schemas.microsoft.com/office/powerpoint/2010/main" val="93918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DIRECT HERESY</a:t>
            </a:r>
            <a:endParaRPr lang="en-US" dirty="0"/>
          </a:p>
        </p:txBody>
      </p:sp>
      <p:sp>
        <p:nvSpPr>
          <p:cNvPr id="3" name="Content Placeholder 2"/>
          <p:cNvSpPr>
            <a:spLocks noGrp="1"/>
          </p:cNvSpPr>
          <p:nvPr>
            <p:ph idx="1"/>
          </p:nvPr>
        </p:nvSpPr>
        <p:spPr/>
        <p:txBody>
          <a:bodyPr>
            <a:normAutofit fontScale="92500"/>
          </a:bodyPr>
          <a:lstStyle/>
          <a:p>
            <a:r>
              <a:rPr lang="en-US" dirty="0"/>
              <a:t>Holding opinions contrary to the Catholic Faith and speaking against it and its ministers</a:t>
            </a:r>
            <a:r>
              <a:rPr lang="en-US" dirty="0" smtClean="0"/>
              <a:t>.</a:t>
            </a:r>
          </a:p>
          <a:p>
            <a:r>
              <a:rPr lang="en-US" dirty="0"/>
              <a:t>Holding erroneous opinions about the Trinity, about Christ's divinity and Incarnation</a:t>
            </a:r>
            <a:r>
              <a:rPr lang="en-US" dirty="0" smtClean="0"/>
              <a:t>.</a:t>
            </a:r>
          </a:p>
          <a:p>
            <a:r>
              <a:rPr lang="en-US" dirty="0"/>
              <a:t>Holding erroneous opinions about Christ. </a:t>
            </a:r>
            <a:endParaRPr lang="en-US" dirty="0" smtClean="0"/>
          </a:p>
          <a:p>
            <a:r>
              <a:rPr lang="en-US" dirty="0" smtClean="0"/>
              <a:t>Holding </a:t>
            </a:r>
            <a:r>
              <a:rPr lang="en-US" dirty="0"/>
              <a:t>erroneous opinions about Transubstantiation and Mass. </a:t>
            </a:r>
            <a:endParaRPr lang="en-US" dirty="0" smtClean="0"/>
          </a:p>
          <a:p>
            <a:r>
              <a:rPr lang="en-US" dirty="0"/>
              <a:t>Denying the Virginity of Mary</a:t>
            </a:r>
          </a:p>
        </p:txBody>
      </p:sp>
    </p:spTree>
    <p:extLst>
      <p:ext uri="{BB962C8B-B14F-4D97-AF65-F5344CB8AC3E}">
        <p14:creationId xmlns:p14="http://schemas.microsoft.com/office/powerpoint/2010/main" val="1723545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961" y="987878"/>
            <a:ext cx="4300945" cy="3584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304800"/>
            <a:ext cx="4495800" cy="369332"/>
          </a:xfrm>
          <a:prstGeom prst="rect">
            <a:avLst/>
          </a:prstGeom>
          <a:noFill/>
        </p:spPr>
        <p:txBody>
          <a:bodyPr wrap="square" rtlCol="0">
            <a:spAutoFit/>
          </a:bodyPr>
          <a:lstStyle/>
          <a:p>
            <a:r>
              <a:rPr lang="en-US" dirty="0" smtClean="0"/>
              <a:t>“Atomist Charges”</a:t>
            </a:r>
            <a:endParaRPr lang="en-US" dirty="0"/>
          </a:p>
        </p:txBody>
      </p:sp>
      <p:sp>
        <p:nvSpPr>
          <p:cNvPr id="3" name="TextBox 2"/>
          <p:cNvSpPr txBox="1"/>
          <p:nvPr/>
        </p:nvSpPr>
        <p:spPr>
          <a:xfrm>
            <a:off x="402771" y="990600"/>
            <a:ext cx="3810000" cy="4924425"/>
          </a:xfrm>
          <a:prstGeom prst="rect">
            <a:avLst/>
          </a:prstGeom>
          <a:noFill/>
        </p:spPr>
        <p:txBody>
          <a:bodyPr wrap="square" rtlCol="0">
            <a:spAutoFit/>
          </a:bodyPr>
          <a:lstStyle/>
          <a:p>
            <a:r>
              <a:rPr lang="en-US" sz="2400" dirty="0"/>
              <a:t>Claiming the existence of a plurality of worlds and their eternity. </a:t>
            </a:r>
            <a:endParaRPr lang="en-US" sz="2400" dirty="0" smtClean="0"/>
          </a:p>
          <a:p>
            <a:endParaRPr lang="en-US" dirty="0"/>
          </a:p>
          <a:p>
            <a:r>
              <a:rPr lang="en-US" sz="2800" dirty="0" smtClean="0"/>
              <a:t>Believing </a:t>
            </a:r>
            <a:r>
              <a:rPr lang="en-US" sz="2800" dirty="0"/>
              <a:t>in metempsychosis and in the transmigration of the human soul; the same soul inhabits in succession the bodies of different beings, both humans and animals. </a:t>
            </a:r>
          </a:p>
        </p:txBody>
      </p:sp>
      <p:sp>
        <p:nvSpPr>
          <p:cNvPr id="5" name="TextBox 4"/>
          <p:cNvSpPr txBox="1"/>
          <p:nvPr/>
        </p:nvSpPr>
        <p:spPr>
          <a:xfrm>
            <a:off x="5181600" y="4876800"/>
            <a:ext cx="2819400" cy="923330"/>
          </a:xfrm>
          <a:prstGeom prst="rect">
            <a:avLst/>
          </a:prstGeom>
          <a:noFill/>
        </p:spPr>
        <p:txBody>
          <a:bodyPr wrap="square" rtlCol="0">
            <a:spAutoFit/>
          </a:bodyPr>
          <a:lstStyle/>
          <a:p>
            <a:r>
              <a:rPr lang="en-US" dirty="0" smtClean="0"/>
              <a:t>The proper place for Bruno according to Dante, the 7</a:t>
            </a:r>
            <a:r>
              <a:rPr lang="en-US" baseline="30000" dirty="0" smtClean="0"/>
              <a:t>th</a:t>
            </a:r>
            <a:r>
              <a:rPr lang="en-US" dirty="0" smtClean="0"/>
              <a:t> circle of hell.</a:t>
            </a:r>
            <a:endParaRPr lang="en-US" dirty="0"/>
          </a:p>
        </p:txBody>
      </p:sp>
    </p:spTree>
    <p:extLst>
      <p:ext uri="{BB962C8B-B14F-4D97-AF65-F5344CB8AC3E}">
        <p14:creationId xmlns:p14="http://schemas.microsoft.com/office/powerpoint/2010/main" val="631608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90184"/>
            <a:ext cx="3556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012142"/>
            <a:ext cx="3556000" cy="274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399" y="1532930"/>
            <a:ext cx="5474493" cy="410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609600"/>
            <a:ext cx="2438400" cy="923330"/>
          </a:xfrm>
          <a:prstGeom prst="rect">
            <a:avLst/>
          </a:prstGeom>
          <a:noFill/>
        </p:spPr>
        <p:txBody>
          <a:bodyPr wrap="square" rtlCol="0">
            <a:spAutoFit/>
          </a:bodyPr>
          <a:lstStyle/>
          <a:p>
            <a:r>
              <a:rPr lang="en-US" dirty="0" smtClean="0"/>
              <a:t>The Trial and Execution of Bruno</a:t>
            </a:r>
          </a:p>
          <a:p>
            <a:endParaRPr lang="en-US" dirty="0"/>
          </a:p>
        </p:txBody>
      </p:sp>
      <p:sp>
        <p:nvSpPr>
          <p:cNvPr id="3" name="TextBox 2"/>
          <p:cNvSpPr txBox="1"/>
          <p:nvPr/>
        </p:nvSpPr>
        <p:spPr>
          <a:xfrm>
            <a:off x="4088780" y="5943600"/>
            <a:ext cx="4800600" cy="369332"/>
          </a:xfrm>
          <a:prstGeom prst="rect">
            <a:avLst/>
          </a:prstGeom>
          <a:noFill/>
        </p:spPr>
        <p:txBody>
          <a:bodyPr wrap="square" rtlCol="0">
            <a:spAutoFit/>
          </a:bodyPr>
          <a:lstStyle/>
          <a:p>
            <a:r>
              <a:rPr lang="en-US" dirty="0" smtClean="0"/>
              <a:t>When in Rome, go to the Campo </a:t>
            </a:r>
            <a:r>
              <a:rPr lang="en-US" dirty="0" err="1" smtClean="0"/>
              <a:t>dei</a:t>
            </a:r>
            <a:r>
              <a:rPr lang="en-US" dirty="0" smtClean="0"/>
              <a:t> Fiori square</a:t>
            </a:r>
            <a:endParaRPr lang="en-US" dirty="0"/>
          </a:p>
        </p:txBody>
      </p:sp>
    </p:spTree>
    <p:extLst>
      <p:ext uri="{BB962C8B-B14F-4D97-AF65-F5344CB8AC3E}">
        <p14:creationId xmlns:p14="http://schemas.microsoft.com/office/powerpoint/2010/main" val="840169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Bruno’s book is still Forbidden</a:t>
            </a:r>
            <a:endParaRPr lang="en-US" dirty="0"/>
          </a:p>
        </p:txBody>
      </p:sp>
      <p:sp>
        <p:nvSpPr>
          <p:cNvPr id="3" name="Content Placeholder 2"/>
          <p:cNvSpPr>
            <a:spLocks noGrp="1"/>
          </p:cNvSpPr>
          <p:nvPr>
            <p:ph idx="1"/>
          </p:nvPr>
        </p:nvSpPr>
        <p:spPr>
          <a:xfrm>
            <a:off x="914400" y="1905000"/>
            <a:ext cx="7772400" cy="4572000"/>
          </a:xfrm>
        </p:spPr>
        <p:txBody>
          <a:bodyPr/>
          <a:lstStyle/>
          <a:p>
            <a:r>
              <a:rPr lang="en-US" b="1" dirty="0"/>
              <a:t>Note that other prominent scholars of the period dabbled in many of the same things</a:t>
            </a:r>
            <a:r>
              <a:rPr lang="en-US" dirty="0"/>
              <a:t>, </a:t>
            </a:r>
            <a:r>
              <a:rPr lang="en-US" dirty="0" err="1"/>
              <a:t>tho</a:t>
            </a:r>
            <a:r>
              <a:rPr lang="en-US" dirty="0"/>
              <a:t> not quite as conspicuously as did Bruno. </a:t>
            </a:r>
            <a:endParaRPr lang="en-US" dirty="0" smtClean="0"/>
          </a:p>
          <a:p>
            <a:r>
              <a:rPr lang="en-US" dirty="0" smtClean="0"/>
              <a:t>His </a:t>
            </a:r>
            <a:r>
              <a:rPr lang="en-US" dirty="0"/>
              <a:t>espousal of heresy </a:t>
            </a:r>
            <a:r>
              <a:rPr lang="en-US" b="1" dirty="0"/>
              <a:t>and</a:t>
            </a:r>
            <a:r>
              <a:rPr lang="en-US" dirty="0"/>
              <a:t> of the Copernican model seemed to be related, eventually ensuring that Copernicus' thesis would end on the Index of Forbidden Books in 1616. </a:t>
            </a:r>
          </a:p>
        </p:txBody>
      </p:sp>
    </p:spTree>
    <p:extLst>
      <p:ext uri="{BB962C8B-B14F-4D97-AF65-F5344CB8AC3E}">
        <p14:creationId xmlns:p14="http://schemas.microsoft.com/office/powerpoint/2010/main" val="83649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657"/>
            <a:ext cx="7772400" cy="914400"/>
          </a:xfrm>
        </p:spPr>
        <p:txBody>
          <a:bodyPr/>
          <a:lstStyle/>
          <a:p>
            <a:r>
              <a:rPr lang="en-US" dirty="0" smtClean="0"/>
              <a:t>Other Notable Stake Burnings</a:t>
            </a:r>
            <a:endParaRPr lang="en-US" dirty="0"/>
          </a:p>
        </p:txBody>
      </p:sp>
      <p:sp>
        <p:nvSpPr>
          <p:cNvPr id="3" name="Content Placeholder 2"/>
          <p:cNvSpPr>
            <a:spLocks noGrp="1"/>
          </p:cNvSpPr>
          <p:nvPr>
            <p:ph idx="1"/>
          </p:nvPr>
        </p:nvSpPr>
        <p:spPr>
          <a:xfrm>
            <a:off x="457200" y="838200"/>
            <a:ext cx="8382000" cy="5562600"/>
          </a:xfrm>
        </p:spPr>
        <p:txBody>
          <a:bodyPr>
            <a:normAutofit/>
          </a:bodyPr>
          <a:lstStyle/>
          <a:p>
            <a:r>
              <a:rPr lang="en-US" sz="2000" b="1" dirty="0"/>
              <a:t>Servetus</a:t>
            </a:r>
            <a:r>
              <a:rPr lang="en-US" sz="2000" dirty="0"/>
              <a:t>...a notable pioneer in the field of </a:t>
            </a:r>
            <a:r>
              <a:rPr lang="en-US" sz="2000" b="1" dirty="0"/>
              <a:t>physiology</a:t>
            </a:r>
            <a:r>
              <a:rPr lang="en-US" sz="2000" dirty="0"/>
              <a:t>; </a:t>
            </a:r>
            <a:r>
              <a:rPr lang="en-US" sz="2000" dirty="0" smtClean="0"/>
              <a:t>Calvinists in Geneva </a:t>
            </a:r>
            <a:r>
              <a:rPr lang="en-US" sz="2000" dirty="0"/>
              <a:t>charged him with destroying the very foundations of Christianity by rejecting orthodox positions on the Trinity, the person of Christ, the immortality of the soul, and the efficacy of infant baptism; and finally, and most importantly, also charging that he had </a:t>
            </a:r>
            <a:r>
              <a:rPr lang="en-US" sz="2000" b="1" dirty="0"/>
              <a:t>defamed Calvin</a:t>
            </a:r>
            <a:r>
              <a:rPr lang="en-US" sz="2000" dirty="0"/>
              <a:t>. As Bruno he </a:t>
            </a:r>
            <a:r>
              <a:rPr lang="en-US" sz="2000" dirty="0" smtClean="0"/>
              <a:t>too </a:t>
            </a:r>
            <a:r>
              <a:rPr lang="en-US" sz="2000" dirty="0"/>
              <a:t>leaned toward the Arian heresy.</a:t>
            </a:r>
          </a:p>
        </p:txBody>
      </p:sp>
      <p:sp>
        <p:nvSpPr>
          <p:cNvPr id="4" name="Rectangle 3"/>
          <p:cNvSpPr/>
          <p:nvPr/>
        </p:nvSpPr>
        <p:spPr>
          <a:xfrm>
            <a:off x="1219200" y="4038600"/>
            <a:ext cx="7467600" cy="2246769"/>
          </a:xfrm>
          <a:prstGeom prst="rect">
            <a:avLst/>
          </a:prstGeom>
        </p:spPr>
        <p:txBody>
          <a:bodyPr wrap="square">
            <a:spAutoFit/>
          </a:bodyPr>
          <a:lstStyle/>
          <a:p>
            <a:r>
              <a:rPr lang="en-US" sz="2000" dirty="0"/>
              <a:t>In Geneva, Switzerland, there was dedicated in 1912 a monument bearing the following inscription: "</a:t>
            </a:r>
            <a:r>
              <a:rPr lang="en-US" sz="2000" b="1" i="1" dirty="0"/>
              <a:t>In memory of Michael Servetus--victim of religious intolerance of his time, and burned for his convictions at </a:t>
            </a:r>
            <a:r>
              <a:rPr lang="en-US" sz="2000" b="1" i="1" dirty="0" err="1"/>
              <a:t>Champel</a:t>
            </a:r>
            <a:r>
              <a:rPr lang="en-US" sz="2000" b="1" i="1" dirty="0"/>
              <a:t>, on September 27, 1553. Erected by the followers of John Calvin, three hundred and fifty years later, as expiation for that act, and to repudiate all coercion in matters of faith.</a:t>
            </a:r>
            <a:r>
              <a:rPr lang="en-US" sz="2000" dirty="0"/>
              <a:t>" </a:t>
            </a:r>
          </a:p>
        </p:txBody>
      </p:sp>
    </p:spTree>
    <p:extLst>
      <p:ext uri="{BB962C8B-B14F-4D97-AF65-F5344CB8AC3E}">
        <p14:creationId xmlns:p14="http://schemas.microsoft.com/office/powerpoint/2010/main" val="296522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Intolerance of Luther</a:t>
            </a:r>
            <a:endParaRPr lang="en-US" dirty="0"/>
          </a:p>
        </p:txBody>
      </p:sp>
      <p:sp>
        <p:nvSpPr>
          <p:cNvPr id="3" name="Content Placeholder 2"/>
          <p:cNvSpPr>
            <a:spLocks noGrp="1"/>
          </p:cNvSpPr>
          <p:nvPr>
            <p:ph idx="1"/>
          </p:nvPr>
        </p:nvSpPr>
        <p:spPr>
          <a:xfrm>
            <a:off x="609600" y="1447800"/>
            <a:ext cx="8229600" cy="4572000"/>
          </a:xfrm>
        </p:spPr>
        <p:txBody>
          <a:bodyPr>
            <a:normAutofit lnSpcReduction="10000"/>
          </a:bodyPr>
          <a:lstStyle/>
          <a:p>
            <a:r>
              <a:rPr lang="en-US" dirty="0"/>
              <a:t>Walther Kohler </a:t>
            </a:r>
            <a:r>
              <a:rPr lang="en-US" dirty="0" smtClean="0"/>
              <a:t>, a Lutheran church historian writes:</a:t>
            </a:r>
          </a:p>
          <a:p>
            <a:pPr marL="653796" lvl="2" indent="0">
              <a:buNone/>
            </a:pPr>
            <a:r>
              <a:rPr lang="en-US" dirty="0" smtClean="0"/>
              <a:t>In </a:t>
            </a:r>
            <a:r>
              <a:rPr lang="en-US" dirty="0"/>
              <a:t>Luther's case it is impossible to speak of liberty of conscience or religious freedom . . . </a:t>
            </a:r>
            <a:r>
              <a:rPr lang="en-US" b="1" dirty="0"/>
              <a:t>The death-penalty for heresy rested on the highest Lutheran authority</a:t>
            </a:r>
            <a:r>
              <a:rPr lang="en-US" dirty="0"/>
              <a:t> . . . The views of the other reformers on the persecution and bringing to justice of heretics were merely the outgrowth of Luther's plan; they contributed nothing fresh. </a:t>
            </a:r>
            <a:endParaRPr lang="en-US" dirty="0" smtClean="0"/>
          </a:p>
          <a:p>
            <a:pPr marL="397764" lvl="1" indent="0">
              <a:buNone/>
            </a:pPr>
            <a:endParaRPr lang="en-US" dirty="0"/>
          </a:p>
          <a:p>
            <a:pPr marL="397764" lvl="1" indent="0">
              <a:buNone/>
            </a:pPr>
            <a:r>
              <a:rPr lang="en-US" dirty="0" smtClean="0"/>
              <a:t>Luther says : </a:t>
            </a:r>
            <a:r>
              <a:rPr lang="en-US" dirty="0"/>
              <a:t>"</a:t>
            </a:r>
            <a:r>
              <a:rPr lang="en-US" b="1" dirty="0">
                <a:solidFill>
                  <a:srgbClr val="FF0000"/>
                </a:solidFill>
              </a:rPr>
              <a:t>I am on the heels of the </a:t>
            </a:r>
            <a:r>
              <a:rPr lang="en-US" b="1" dirty="0" err="1">
                <a:solidFill>
                  <a:srgbClr val="FF0000"/>
                </a:solidFill>
              </a:rPr>
              <a:t>Sacramentaries</a:t>
            </a:r>
            <a:r>
              <a:rPr lang="en-US" b="1" dirty="0">
                <a:solidFill>
                  <a:srgbClr val="FF0000"/>
                </a:solidFill>
              </a:rPr>
              <a:t> and the Anabaptists; . . . I shall challenge them to fight; and I shall trample them all underfoot</a:t>
            </a:r>
            <a:r>
              <a:rPr lang="en-US" dirty="0"/>
              <a:t>." </a:t>
            </a:r>
          </a:p>
        </p:txBody>
      </p:sp>
    </p:spTree>
    <p:extLst>
      <p:ext uri="{BB962C8B-B14F-4D97-AF65-F5344CB8AC3E}">
        <p14:creationId xmlns:p14="http://schemas.microsoft.com/office/powerpoint/2010/main" val="310155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Intolerance of Calvin</a:t>
            </a:r>
            <a:endParaRPr lang="en-US" dirty="0"/>
          </a:p>
        </p:txBody>
      </p:sp>
      <p:sp>
        <p:nvSpPr>
          <p:cNvPr id="3" name="Content Placeholder 2"/>
          <p:cNvSpPr>
            <a:spLocks noGrp="1"/>
          </p:cNvSpPr>
          <p:nvPr>
            <p:ph idx="1"/>
          </p:nvPr>
        </p:nvSpPr>
        <p:spPr/>
        <p:txBody>
          <a:bodyPr>
            <a:normAutofit lnSpcReduction="10000"/>
          </a:bodyPr>
          <a:lstStyle/>
          <a:p>
            <a:r>
              <a:rPr lang="en-US" dirty="0"/>
              <a:t>Will Durant </a:t>
            </a:r>
            <a:endParaRPr lang="en-US" dirty="0" smtClean="0"/>
          </a:p>
          <a:p>
            <a:pPr lvl="1"/>
            <a:r>
              <a:rPr lang="en-US" dirty="0" smtClean="0"/>
              <a:t>"</a:t>
            </a:r>
            <a:r>
              <a:rPr lang="en-US" dirty="0"/>
              <a:t>Calvin was as thorough as any pope in rejecting individualism of belief; this greatest legislator of Protestantism </a:t>
            </a:r>
            <a:r>
              <a:rPr lang="en-US" b="1" dirty="0"/>
              <a:t>completely repudiated that principle of private judgment</a:t>
            </a:r>
            <a:r>
              <a:rPr lang="en-US" dirty="0"/>
              <a:t> with which the new religion had begun. He had seen the fragmentation of the Reformation into a hundred sects, and foresaw more; in Geneva he would have none of them</a:t>
            </a:r>
            <a:r>
              <a:rPr lang="en-US" dirty="0" smtClean="0"/>
              <a:t>.“</a:t>
            </a:r>
          </a:p>
          <a:p>
            <a:r>
              <a:rPr lang="en-US" dirty="0" smtClean="0">
                <a:solidFill>
                  <a:srgbClr val="FFFF00"/>
                </a:solidFill>
              </a:rPr>
              <a:t>Tolerance is not to be found in very many places</a:t>
            </a:r>
            <a:endParaRPr lang="en-US" dirty="0">
              <a:solidFill>
                <a:srgbClr val="FFFF00"/>
              </a:solidFill>
            </a:endParaRPr>
          </a:p>
        </p:txBody>
      </p:sp>
    </p:spTree>
    <p:extLst>
      <p:ext uri="{BB962C8B-B14F-4D97-AF65-F5344CB8AC3E}">
        <p14:creationId xmlns:p14="http://schemas.microsoft.com/office/powerpoint/2010/main" val="42279206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55</TotalTime>
  <Words>693</Words>
  <Application>Microsoft Office PowerPoint</Application>
  <PresentationFormat>On-screen Show (4:3)</PresentationFormat>
  <Paragraphs>33</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Metro</vt:lpstr>
      <vt:lpstr>Austin</vt:lpstr>
      <vt:lpstr>Bruno and the Inquisition</vt:lpstr>
      <vt:lpstr>ON DIRECT HERESY</vt:lpstr>
      <vt:lpstr>PowerPoint Presentation</vt:lpstr>
      <vt:lpstr>PowerPoint Presentation</vt:lpstr>
      <vt:lpstr>Bruno’s book is still Forbidden</vt:lpstr>
      <vt:lpstr>Other Notable Stake Burnings</vt:lpstr>
      <vt:lpstr>The Intolerance of Luther</vt:lpstr>
      <vt:lpstr>The Intolerance of Calvin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Bruno: (1548-1600)</dc:title>
  <dc:creator>Dr. Nuts</dc:creator>
  <cp:lastModifiedBy>Dr. Nuts</cp:lastModifiedBy>
  <cp:revision>7</cp:revision>
  <dcterms:created xsi:type="dcterms:W3CDTF">2013-01-23T17:52:08Z</dcterms:created>
  <dcterms:modified xsi:type="dcterms:W3CDTF">2017-05-04T18:40:13Z</dcterms:modified>
</cp:coreProperties>
</file>