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sldIdLst>
    <p:sldId id="256" r:id="rId5"/>
    <p:sldId id="257" r:id="rId6"/>
    <p:sldId id="259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241914-876B-45DA-9F92-307DA0A05AD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obscure figure in history but his work is preserved for Copernicus to “cite”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Capella’s revision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hps.cam.ac.uk/library/universalharmony/20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85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762000"/>
            <a:ext cx="472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tantia" panose="02030602050306030303" pitchFamily="18" charset="0"/>
              </a:rPr>
              <a:t>Originally written after the sack of Rome (410 AD) but before the conquest of North Africa by the Vandals in 429.</a:t>
            </a:r>
          </a:p>
          <a:p>
            <a:endParaRPr lang="en-US" sz="2000" dirty="0">
              <a:latin typeface="Constantia" panose="02030602050306030303" pitchFamily="18" charset="0"/>
            </a:endParaRPr>
          </a:p>
          <a:p>
            <a:r>
              <a:rPr lang="en-US" sz="2000" i="1" dirty="0" smtClean="0">
                <a:latin typeface="Constantia" panose="02030602050306030303" pitchFamily="18" charset="0"/>
              </a:rPr>
              <a:t>De </a:t>
            </a:r>
            <a:r>
              <a:rPr lang="en-US" sz="2000" i="1" dirty="0" err="1" smtClean="0">
                <a:latin typeface="Constantia" panose="02030602050306030303" pitchFamily="18" charset="0"/>
              </a:rPr>
              <a:t>nuptiis</a:t>
            </a:r>
            <a:r>
              <a:rPr lang="en-US" sz="2000" i="1" dirty="0" smtClean="0"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latin typeface="Constantia" panose="02030602050306030303" pitchFamily="18" charset="0"/>
              </a:rPr>
              <a:t>Philologiae</a:t>
            </a:r>
            <a:r>
              <a:rPr lang="en-US" sz="2000" i="1" dirty="0" smtClean="0">
                <a:latin typeface="Constantia" panose="02030602050306030303" pitchFamily="18" charset="0"/>
              </a:rPr>
              <a:t> et </a:t>
            </a:r>
            <a:r>
              <a:rPr lang="en-US" sz="2000" i="1" dirty="0" err="1" smtClean="0">
                <a:latin typeface="Constantia" panose="02030602050306030303" pitchFamily="18" charset="0"/>
              </a:rPr>
              <a:t>Mercurii</a:t>
            </a:r>
            <a:r>
              <a:rPr lang="en-US" sz="2000" dirty="0" smtClean="0">
                <a:latin typeface="Constantia" panose="02030602050306030303" pitchFamily="18" charset="0"/>
              </a:rPr>
              <a:t> ("On the Marriage of Philology and Mercury“) is an 8 Volume work</a:t>
            </a:r>
            <a:r>
              <a:rPr lang="en-US" sz="2000" dirty="0" smtClean="0">
                <a:latin typeface="Constantia" panose="02030602050306030303" pitchFamily="18" charset="0"/>
              </a:rPr>
              <a:t>.  The 8</a:t>
            </a:r>
            <a:r>
              <a:rPr lang="en-US" sz="2000" baseline="30000" dirty="0" smtClean="0">
                <a:latin typeface="Constantia" panose="02030602050306030303" pitchFamily="18" charset="0"/>
              </a:rPr>
              <a:t>th</a:t>
            </a:r>
            <a:r>
              <a:rPr lang="en-US" sz="2000" dirty="0" smtClean="0">
                <a:latin typeface="Constantia" panose="02030602050306030303" pitchFamily="18" charset="0"/>
              </a:rPr>
              <a:t> book has the astronomy in it.</a:t>
            </a:r>
            <a:endParaRPr lang="en-US" sz="2000" dirty="0" smtClean="0">
              <a:latin typeface="Constantia" panose="02030602050306030303" pitchFamily="18" charset="0"/>
            </a:endParaRPr>
          </a:p>
          <a:p>
            <a:endParaRPr lang="en-US" sz="2000" dirty="0">
              <a:latin typeface="Constantia" panose="02030602050306030303" pitchFamily="18" charset="0"/>
            </a:endParaRPr>
          </a:p>
          <a:p>
            <a:r>
              <a:rPr lang="en-US" sz="2000" dirty="0" smtClean="0">
                <a:latin typeface="Constantia" panose="02030602050306030303" pitchFamily="18" charset="0"/>
              </a:rPr>
              <a:t>The title refers to the allegorical union of the intellectually profitable pursuit (Mercury) of learning by way of the art of letters (Philology).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953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Reprinted in 1539 through the printing press and thus available to Copernicus</a:t>
            </a:r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this work*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241 duplicate manuscripts made during the Middle Ages (prior to printing press)</a:t>
            </a:r>
          </a:p>
          <a:p>
            <a:r>
              <a:rPr lang="en-US" dirty="0" smtClean="0"/>
              <a:t>Translated into Old German in the 11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Much of this work was apparently used as a textbook up until about 1300</a:t>
            </a:r>
          </a:p>
          <a:p>
            <a:endParaRPr lang="en-US" dirty="0" smtClean="0"/>
          </a:p>
          <a:p>
            <a:r>
              <a:rPr lang="en-US" dirty="0" smtClean="0"/>
              <a:t>* - all of the above form Wikipedia, so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9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2044"/>
            <a:ext cx="5105400" cy="62113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74638"/>
            <a:ext cx="2743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do you notice?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133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Mercury and Venus now orbit directly around the SUN and that SYSTEM orbits around the Earth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184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BlackTie</vt:lpstr>
      <vt:lpstr>Civic</vt:lpstr>
      <vt:lpstr>Hardcover</vt:lpstr>
      <vt:lpstr>Median</vt:lpstr>
      <vt:lpstr>Capella’s revision</vt:lpstr>
      <vt:lpstr>PowerPoint Presentation</vt:lpstr>
      <vt:lpstr>Impact of this work*</vt:lpstr>
      <vt:lpstr>what do you notice?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Capella’s revision</dc:title>
  <dc:creator>Dr. Nuts</dc:creator>
  <cp:lastModifiedBy>Dr. Nuts</cp:lastModifiedBy>
  <cp:revision>4</cp:revision>
  <dcterms:created xsi:type="dcterms:W3CDTF">2015-02-02T20:45:52Z</dcterms:created>
  <dcterms:modified xsi:type="dcterms:W3CDTF">2017-04-24T19:11:14Z</dcterms:modified>
</cp:coreProperties>
</file>