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6" r:id="rId3"/>
  </p:sldMasterIdLst>
  <p:sldIdLst>
    <p:sldId id="256" r:id="rId4"/>
    <p:sldId id="257" r:id="rId5"/>
    <p:sldId id="259" r:id="rId6"/>
    <p:sldId id="260" r:id="rId7"/>
    <p:sldId id="258"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6" d="100"/>
          <a:sy n="76" d="100"/>
        </p:scale>
        <p:origin x="1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88537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E71BBDD-E0C7-4691-944D-55FA1D017F38}"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2971794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2415975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461C4-E868-48E2-A447-193F4D611E8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35802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3523168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E71BBDD-E0C7-4691-944D-55FA1D017F38}" type="datetimeFigureOut">
              <a:rPr lang="en-US" smtClean="0"/>
              <a:t>5/10/2017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1910166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E71BBDD-E0C7-4691-944D-55FA1D017F38}" type="datetimeFigureOut">
              <a:rPr lang="en-US" smtClean="0"/>
              <a:t>5/10/2017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413953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2581291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721609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2281727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2537729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4066138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64405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71BBDD-E0C7-4691-944D-55FA1D017F38}"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592034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71BBDD-E0C7-4691-944D-55FA1D017F38}" type="datetimeFigureOut">
              <a:rPr lang="en-US" smtClean="0"/>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411369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71BBDD-E0C7-4691-944D-55FA1D017F38}"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3185750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E71BBDD-E0C7-4691-944D-55FA1D017F38}" type="datetimeFigureOut">
              <a:rPr lang="en-US" smtClean="0"/>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2876930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71BBDD-E0C7-4691-944D-55FA1D017F38}"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2358016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71BBDD-E0C7-4691-944D-55FA1D017F38}"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2388682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71BBDD-E0C7-4691-944D-55FA1D017F38}"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4257984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71BBDD-E0C7-4691-944D-55FA1D017F38}"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3962265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71BBDD-E0C7-4691-944D-55FA1D017F38}"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08461C4-E868-48E2-A447-193F4D611E84}"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660741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3794082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71BBDD-E0C7-4691-944D-55FA1D017F38}"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3952556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E71BBDD-E0C7-4691-944D-55FA1D017F38}"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73433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E71BBDD-E0C7-4691-944D-55FA1D017F38}"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2763870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3990737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E71BBDD-E0C7-4691-944D-55FA1D017F38}" type="datetimeFigureOut">
              <a:rPr lang="en-US" smtClean="0"/>
              <a:t>5/10/2017</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08461C4-E868-48E2-A447-193F4D611E84}" type="slidenum">
              <a:rPr lang="en-US" smtClean="0"/>
              <a:t>‹#›</a:t>
            </a:fld>
            <a:endParaRPr lang="en-US"/>
          </a:p>
        </p:txBody>
      </p:sp>
    </p:spTree>
    <p:extLst>
      <p:ext uri="{BB962C8B-B14F-4D97-AF65-F5344CB8AC3E}">
        <p14:creationId xmlns:p14="http://schemas.microsoft.com/office/powerpoint/2010/main" val="3632465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19972980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2817636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31058958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71BBDD-E0C7-4691-944D-55FA1D017F38}"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2539538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71BBDD-E0C7-4691-944D-55FA1D017F38}" type="datetimeFigureOut">
              <a:rPr lang="en-US" smtClean="0"/>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115704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71BBDD-E0C7-4691-944D-55FA1D017F38}"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4257661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71BBDD-E0C7-4691-944D-55FA1D017F38}"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27805601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1BBDD-E0C7-4691-944D-55FA1D017F38}" type="datetimeFigureOut">
              <a:rPr lang="en-US" smtClean="0"/>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5821574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71BBDD-E0C7-4691-944D-55FA1D017F38}"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1238346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E71BBDD-E0C7-4691-944D-55FA1D017F38}"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21136915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3953272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461C4-E868-48E2-A447-193F4D611E8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31700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36600513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461C4-E868-48E2-A447-193F4D611E8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407494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28622315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3871042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71BBDD-E0C7-4691-944D-55FA1D017F38}" type="datetimeFigureOut">
              <a:rPr lang="en-US" smtClean="0"/>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37257595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796584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528085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226183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E71BBDD-E0C7-4691-944D-55FA1D017F38}" type="datetimeFigureOut">
              <a:rPr lang="en-US" smtClean="0"/>
              <a:t>5/10/2017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2402538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E71BBDD-E0C7-4691-944D-55FA1D017F38}"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461C4-E868-48E2-A447-193F4D611E84}" type="slidenum">
              <a:rPr lang="en-US" smtClean="0"/>
              <a:t>‹#›</a:t>
            </a:fld>
            <a:endParaRPr lang="en-US"/>
          </a:p>
        </p:txBody>
      </p:sp>
    </p:spTree>
    <p:extLst>
      <p:ext uri="{BB962C8B-B14F-4D97-AF65-F5344CB8AC3E}">
        <p14:creationId xmlns:p14="http://schemas.microsoft.com/office/powerpoint/2010/main" val="4038484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6.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E71BBDD-E0C7-4691-944D-55FA1D017F38}" type="datetimeFigureOut">
              <a:rPr lang="en-US" smtClean="0"/>
              <a:t>5/10/2017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08461C4-E868-48E2-A447-193F4D611E84}" type="slidenum">
              <a:rPr lang="en-US" smtClean="0"/>
              <a:t>‹#›</a:t>
            </a:fld>
            <a:endParaRPr lang="en-US"/>
          </a:p>
        </p:txBody>
      </p:sp>
    </p:spTree>
    <p:extLst>
      <p:ext uri="{BB962C8B-B14F-4D97-AF65-F5344CB8AC3E}">
        <p14:creationId xmlns:p14="http://schemas.microsoft.com/office/powerpoint/2010/main" val="4253719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E71BBDD-E0C7-4691-944D-55FA1D017F38}" type="datetimeFigureOut">
              <a:rPr lang="en-US" smtClean="0"/>
              <a:t>5/10/2017</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08461C4-E868-48E2-A447-193F4D611E84}" type="slidenum">
              <a:rPr lang="en-US" smtClean="0"/>
              <a:t>‹#›</a:t>
            </a:fld>
            <a:endParaRPr lang="en-US"/>
          </a:p>
        </p:txBody>
      </p:sp>
    </p:spTree>
    <p:extLst>
      <p:ext uri="{BB962C8B-B14F-4D97-AF65-F5344CB8AC3E}">
        <p14:creationId xmlns:p14="http://schemas.microsoft.com/office/powerpoint/2010/main" val="100661651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71BBDD-E0C7-4691-944D-55FA1D017F38}" type="datetimeFigureOut">
              <a:rPr lang="en-US" smtClean="0"/>
              <a:t>5/10/2017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08461C4-E868-48E2-A447-193F4D611E84}" type="slidenum">
              <a:rPr lang="en-US" smtClean="0"/>
              <a:t>‹#›</a:t>
            </a:fld>
            <a:endParaRPr lang="en-US"/>
          </a:p>
        </p:txBody>
      </p:sp>
    </p:spTree>
    <p:extLst>
      <p:ext uri="{BB962C8B-B14F-4D97-AF65-F5344CB8AC3E}">
        <p14:creationId xmlns:p14="http://schemas.microsoft.com/office/powerpoint/2010/main" val="42622397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Descartes Influence</a:t>
            </a:r>
          </a:p>
        </p:txBody>
      </p:sp>
      <p:sp>
        <p:nvSpPr>
          <p:cNvPr id="3" name="Subtitle 2"/>
          <p:cNvSpPr>
            <a:spLocks noGrp="1"/>
          </p:cNvSpPr>
          <p:nvPr>
            <p:ph type="subTitle" idx="1"/>
          </p:nvPr>
        </p:nvSpPr>
        <p:spPr/>
        <p:txBody>
          <a:bodyPr>
            <a:normAutofit fontScale="92500" lnSpcReduction="20000"/>
          </a:bodyPr>
          <a:lstStyle/>
          <a:p>
            <a:r>
              <a:rPr lang="en-US" dirty="0"/>
              <a:t>The Mechanical Philosophy will place nature as a non-sacred entity, as a machine that humans are entitled to use as they please.</a:t>
            </a:r>
          </a:p>
          <a:p>
            <a:r>
              <a:rPr lang="en-US" dirty="0"/>
              <a:t>With the coming of the industrial revolution, this becomes THE environmental issue</a:t>
            </a:r>
          </a:p>
        </p:txBody>
      </p:sp>
      <p:pic>
        <p:nvPicPr>
          <p:cNvPr id="4" name="Picture 3"/>
          <p:cNvPicPr>
            <a:picLocks noChangeAspect="1"/>
          </p:cNvPicPr>
          <p:nvPr/>
        </p:nvPicPr>
        <p:blipFill>
          <a:blip r:embed="rId2"/>
          <a:stretch>
            <a:fillRect/>
          </a:stretch>
        </p:blipFill>
        <p:spPr>
          <a:xfrm>
            <a:off x="6400800" y="123104"/>
            <a:ext cx="5791200" cy="2466975"/>
          </a:xfrm>
          <a:prstGeom prst="rect">
            <a:avLst/>
          </a:prstGeom>
        </p:spPr>
      </p:pic>
      <p:pic>
        <p:nvPicPr>
          <p:cNvPr id="5" name="Picture 4"/>
          <p:cNvPicPr>
            <a:picLocks noChangeAspect="1"/>
          </p:cNvPicPr>
          <p:nvPr/>
        </p:nvPicPr>
        <p:blipFill>
          <a:blip r:embed="rId3"/>
          <a:stretch>
            <a:fillRect/>
          </a:stretch>
        </p:blipFill>
        <p:spPr>
          <a:xfrm>
            <a:off x="9702801" y="2590079"/>
            <a:ext cx="2017712" cy="1711998"/>
          </a:xfrm>
          <a:prstGeom prst="rect">
            <a:avLst/>
          </a:prstGeom>
        </p:spPr>
      </p:pic>
    </p:spTree>
    <p:extLst>
      <p:ext uri="{BB962C8B-B14F-4D97-AF65-F5344CB8AC3E}">
        <p14:creationId xmlns:p14="http://schemas.microsoft.com/office/powerpoint/2010/main" val="33775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Descartes = the Triumph of Reason (to be followed up later by Kant)</a:t>
            </a:r>
          </a:p>
        </p:txBody>
      </p:sp>
      <p:sp>
        <p:nvSpPr>
          <p:cNvPr id="3" name="Content Placeholder 2"/>
          <p:cNvSpPr>
            <a:spLocks noGrp="1"/>
          </p:cNvSpPr>
          <p:nvPr>
            <p:ph idx="1"/>
          </p:nvPr>
        </p:nvSpPr>
        <p:spPr/>
        <p:txBody>
          <a:bodyPr>
            <a:normAutofit fontScale="92500" lnSpcReduction="10000"/>
          </a:bodyPr>
          <a:lstStyle/>
          <a:p>
            <a:r>
              <a:rPr lang="en-US" dirty="0"/>
              <a:t>As the mechanical philosophy gained support (especially in France), a move towards more “efficient” centralized government control started (but takes ~200 years to be realized)</a:t>
            </a:r>
          </a:p>
          <a:p>
            <a:r>
              <a:rPr lang="en-US" i="1" dirty="0"/>
              <a:t>God sets up mathematical laws in nature as a king sets up laws in his Kingdom </a:t>
            </a:r>
            <a:r>
              <a:rPr lang="en-US" dirty="0"/>
              <a:t>(a strong reinforcement of order)</a:t>
            </a:r>
          </a:p>
          <a:p>
            <a:r>
              <a:rPr lang="en-US" dirty="0"/>
              <a:t>Cartesian dualism:  </a:t>
            </a:r>
            <a:r>
              <a:rPr lang="en-US" b="1" dirty="0"/>
              <a:t>the human body and mind were discrete entities. The human soul, unlike the mechanical world, was something that could not be broken down</a:t>
            </a:r>
          </a:p>
          <a:p>
            <a:pPr lvl="1"/>
            <a:r>
              <a:rPr lang="en-US" b="1" dirty="0"/>
              <a:t>If mind and matter are so radically different, how do they interact? </a:t>
            </a:r>
            <a:r>
              <a:rPr lang="en-US" b="1" dirty="0">
                <a:sym typeface="Wingdings" panose="05000000000000000000" pitchFamily="2" charset="2"/>
              </a:rPr>
              <a:t></a:t>
            </a:r>
            <a:r>
              <a:rPr lang="en-US" b="1" dirty="0"/>
              <a:t> reaction the pineal gland in humans is the point of interaction between body and soul.</a:t>
            </a:r>
          </a:p>
          <a:p>
            <a:pPr lvl="1"/>
            <a:r>
              <a:rPr lang="en-US" b="1" dirty="0"/>
              <a:t>The inadequacy of this explanation was highlighted by the discovery that the pineal gland is also present in dogs while Descartes had preserved the rational soul for only the human species.</a:t>
            </a:r>
          </a:p>
          <a:p>
            <a:endParaRPr lang="en-US" dirty="0"/>
          </a:p>
        </p:txBody>
      </p:sp>
      <p:pic>
        <p:nvPicPr>
          <p:cNvPr id="4" name="Picture 3"/>
          <p:cNvPicPr>
            <a:picLocks noChangeAspect="1"/>
          </p:cNvPicPr>
          <p:nvPr/>
        </p:nvPicPr>
        <p:blipFill>
          <a:blip r:embed="rId2"/>
          <a:stretch>
            <a:fillRect/>
          </a:stretch>
        </p:blipFill>
        <p:spPr>
          <a:xfrm>
            <a:off x="10363200" y="-1"/>
            <a:ext cx="1828800" cy="2774121"/>
          </a:xfrm>
          <a:prstGeom prst="rect">
            <a:avLst/>
          </a:prstGeom>
        </p:spPr>
      </p:pic>
    </p:spTree>
    <p:extLst>
      <p:ext uri="{BB962C8B-B14F-4D97-AF65-F5344CB8AC3E}">
        <p14:creationId xmlns:p14="http://schemas.microsoft.com/office/powerpoint/2010/main" val="371873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circle(in)">
                                      <p:cBhvr>
                                        <p:cTn id="3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the Mechanical Philosophy</a:t>
            </a:r>
          </a:p>
        </p:txBody>
      </p:sp>
      <p:sp>
        <p:nvSpPr>
          <p:cNvPr id="3" name="Content Placeholder 2"/>
          <p:cNvSpPr>
            <a:spLocks noGrp="1"/>
          </p:cNvSpPr>
          <p:nvPr>
            <p:ph idx="1"/>
          </p:nvPr>
        </p:nvSpPr>
        <p:spPr/>
        <p:txBody>
          <a:bodyPr>
            <a:normAutofit/>
          </a:bodyPr>
          <a:lstStyle/>
          <a:p>
            <a:r>
              <a:rPr lang="en-US" b="1" dirty="0"/>
              <a:t>world is a plenum of matter whirling about in large and small vortices; no void;</a:t>
            </a:r>
          </a:p>
          <a:p>
            <a:r>
              <a:rPr lang="en-US" b="1" dirty="0"/>
              <a:t>God originally created the world by putting matter into motion according to certain laws; time took care of the rest; everything is matter in motion.</a:t>
            </a:r>
          </a:p>
          <a:p>
            <a:r>
              <a:rPr lang="en-US" b="1" dirty="0"/>
              <a:t>Only two real or primary substances in the universe</a:t>
            </a:r>
          </a:p>
          <a:p>
            <a:pPr lvl="1"/>
            <a:r>
              <a:rPr lang="en-US" b="1" dirty="0"/>
              <a:t>a) matter (res </a:t>
            </a:r>
            <a:r>
              <a:rPr lang="en-US" b="1" dirty="0" err="1"/>
              <a:t>extensa</a:t>
            </a:r>
            <a:r>
              <a:rPr lang="en-US" b="1" dirty="0"/>
              <a:t>)--defined as extension and is infinitely divisible.</a:t>
            </a:r>
          </a:p>
          <a:p>
            <a:pPr lvl="1"/>
            <a:r>
              <a:rPr lang="en-US" b="1" dirty="0"/>
              <a:t>b) mind (res </a:t>
            </a:r>
            <a:r>
              <a:rPr lang="en-US" b="1" dirty="0" err="1"/>
              <a:t>cogitans</a:t>
            </a:r>
            <a:r>
              <a:rPr lang="en-US" b="1" dirty="0"/>
              <a:t>)-- non-extended and immaterial; endowed in each of us by God, is what makes us individuals, (much like a rational soul);</a:t>
            </a:r>
          </a:p>
          <a:p>
            <a:endParaRPr lang="en-US" b="1" dirty="0"/>
          </a:p>
          <a:p>
            <a:endParaRPr lang="en-US" dirty="0"/>
          </a:p>
        </p:txBody>
      </p:sp>
    </p:spTree>
    <p:extLst>
      <p:ext uri="{BB962C8B-B14F-4D97-AF65-F5344CB8AC3E}">
        <p14:creationId xmlns:p14="http://schemas.microsoft.com/office/powerpoint/2010/main" val="82942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Mechanical Philosophy and Nature</a:t>
            </a:r>
          </a:p>
        </p:txBody>
      </p:sp>
      <p:sp>
        <p:nvSpPr>
          <p:cNvPr id="3" name="Content Placeholder 2"/>
          <p:cNvSpPr>
            <a:spLocks noGrp="1"/>
          </p:cNvSpPr>
          <p:nvPr>
            <p:ph idx="1"/>
          </p:nvPr>
        </p:nvSpPr>
        <p:spPr>
          <a:xfrm>
            <a:off x="563034" y="1561693"/>
            <a:ext cx="8596668" cy="3880773"/>
          </a:xfrm>
        </p:spPr>
        <p:txBody>
          <a:bodyPr>
            <a:normAutofit/>
          </a:bodyPr>
          <a:lstStyle/>
          <a:p>
            <a:endParaRPr lang="en-US" b="1" dirty="0"/>
          </a:p>
          <a:p>
            <a:r>
              <a:rPr lang="en-US" sz="2400" b="1" dirty="0"/>
              <a:t>Nature is only this lifeless matter in motion; What we call "life" is merely an epiphenomenon of this matter in motion; is not intrinsic to nature. We can call things "living,“ but what we really mean is that their parts are so disposed as to behave automatically  in accord to physical laws of necessity; </a:t>
            </a:r>
            <a:r>
              <a:rPr lang="en-US" sz="2400" b="1" dirty="0">
                <a:sym typeface="Wingdings" panose="05000000000000000000" pitchFamily="2" charset="2"/>
              </a:rPr>
              <a:t> The Clockwork Universe</a:t>
            </a:r>
          </a:p>
          <a:p>
            <a:pPr lvl="1"/>
            <a:r>
              <a:rPr lang="en-US" b="1" dirty="0"/>
              <a:t>Humans distinct from Nature:</a:t>
            </a:r>
          </a:p>
          <a:p>
            <a:pPr lvl="1"/>
            <a:r>
              <a:rPr lang="en-US" b="1" dirty="0"/>
              <a:t>Only man is endowed with mind and therefore can think.</a:t>
            </a:r>
          </a:p>
          <a:p>
            <a:pPr lvl="1"/>
            <a:r>
              <a:rPr lang="en-US" b="1" dirty="0"/>
              <a:t>The non-human animals are automata (mechanical contrivances).</a:t>
            </a:r>
          </a:p>
          <a:p>
            <a:endParaRPr lang="en-US" dirty="0"/>
          </a:p>
        </p:txBody>
      </p:sp>
      <p:sp>
        <p:nvSpPr>
          <p:cNvPr id="9" name="TextBox 8"/>
          <p:cNvSpPr txBox="1"/>
          <p:nvPr/>
        </p:nvSpPr>
        <p:spPr>
          <a:xfrm>
            <a:off x="1104900" y="5549900"/>
            <a:ext cx="7061200" cy="369332"/>
          </a:xfrm>
          <a:prstGeom prst="rect">
            <a:avLst/>
          </a:prstGeom>
          <a:noFill/>
        </p:spPr>
        <p:txBody>
          <a:bodyPr wrap="square" rtlCol="0">
            <a:spAutoFit/>
          </a:bodyPr>
          <a:lstStyle/>
          <a:p>
            <a:r>
              <a:rPr lang="en-US" b="1" dirty="0"/>
              <a:t>What does this say about the Human relationship with Nature?</a:t>
            </a:r>
            <a:endParaRPr lang="en-US" dirty="0"/>
          </a:p>
        </p:txBody>
      </p:sp>
    </p:spTree>
    <p:extLst>
      <p:ext uri="{BB962C8B-B14F-4D97-AF65-F5344CB8AC3E}">
        <p14:creationId xmlns:p14="http://schemas.microsoft.com/office/powerpoint/2010/main" val="418974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Quotes from Descartes:</a:t>
            </a:r>
          </a:p>
        </p:txBody>
      </p:sp>
      <p:sp>
        <p:nvSpPr>
          <p:cNvPr id="3" name="Content Placeholder 2"/>
          <p:cNvSpPr>
            <a:spLocks noGrp="1"/>
          </p:cNvSpPr>
          <p:nvPr>
            <p:ph idx="1"/>
          </p:nvPr>
        </p:nvSpPr>
        <p:spPr/>
        <p:txBody>
          <a:bodyPr>
            <a:normAutofit fontScale="92500" lnSpcReduction="10000"/>
          </a:bodyPr>
          <a:lstStyle/>
          <a:p>
            <a:r>
              <a:rPr lang="en-US" b="1" i="1" dirty="0"/>
              <a:t>I am indeed amazed when I consider how weak my mind is and how prone to error.</a:t>
            </a:r>
          </a:p>
          <a:p>
            <a:r>
              <a:rPr lang="en-US" b="1" i="1" dirty="0"/>
              <a:t>In order to improve the mind, we ought less to learn, than to contemplate.</a:t>
            </a:r>
          </a:p>
          <a:p>
            <a:r>
              <a:rPr lang="en-US" b="1" i="1" dirty="0"/>
              <a:t>The senses deceive from time to time, and it is prudent never to trust wholly those who have deceived us even once.</a:t>
            </a:r>
          </a:p>
          <a:p>
            <a:r>
              <a:rPr lang="en-US" b="1" i="1" dirty="0"/>
              <a:t>The first precept was never to accept a thing as true until I knew it as such without a single doubt.</a:t>
            </a:r>
          </a:p>
          <a:p>
            <a:r>
              <a:rPr lang="en-US" b="1" i="1" dirty="0"/>
              <a:t>If you would be a real seeker after truth, it is necessary that at least once in your life you doubt, as far as possible, all things</a:t>
            </a:r>
          </a:p>
          <a:p>
            <a:r>
              <a:rPr lang="en-US" b="1" i="1" dirty="0"/>
              <a:t>Each problem that I solved became a rule which served afterwards to solve other problems.</a:t>
            </a:r>
            <a:endParaRPr lang="en-US" b="1" dirty="0"/>
          </a:p>
          <a:p>
            <a:endParaRPr lang="en-US" dirty="0"/>
          </a:p>
        </p:txBody>
      </p:sp>
      <p:sp>
        <p:nvSpPr>
          <p:cNvPr id="4" name="TextBox 3"/>
          <p:cNvSpPr txBox="1"/>
          <p:nvPr/>
        </p:nvSpPr>
        <p:spPr>
          <a:xfrm>
            <a:off x="9715500" y="2857500"/>
            <a:ext cx="2196206" cy="1477328"/>
          </a:xfrm>
          <a:prstGeom prst="rect">
            <a:avLst/>
          </a:prstGeom>
          <a:noFill/>
        </p:spPr>
        <p:txBody>
          <a:bodyPr wrap="square" rtlCol="0">
            <a:spAutoFit/>
          </a:bodyPr>
          <a:lstStyle/>
          <a:p>
            <a:r>
              <a:rPr lang="en-US" b="1" dirty="0">
                <a:solidFill>
                  <a:srgbClr val="FFFF00"/>
                </a:solidFill>
              </a:rPr>
              <a:t>What does he consider as truth and how does he deal with uncertainty?</a:t>
            </a:r>
          </a:p>
        </p:txBody>
      </p:sp>
    </p:spTree>
    <p:extLst>
      <p:ext uri="{BB962C8B-B14F-4D97-AF65-F5344CB8AC3E}">
        <p14:creationId xmlns:p14="http://schemas.microsoft.com/office/powerpoint/2010/main" val="291851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Quotes from Descartes:</a:t>
            </a:r>
          </a:p>
        </p:txBody>
      </p:sp>
      <p:sp>
        <p:nvSpPr>
          <p:cNvPr id="3" name="Content Placeholder 2"/>
          <p:cNvSpPr>
            <a:spLocks noGrp="1"/>
          </p:cNvSpPr>
          <p:nvPr>
            <p:ph idx="1"/>
          </p:nvPr>
        </p:nvSpPr>
        <p:spPr/>
        <p:txBody>
          <a:bodyPr/>
          <a:lstStyle/>
          <a:p>
            <a:r>
              <a:rPr lang="en-US" b="1" i="1" dirty="0"/>
              <a:t>And thereby make ourselves (through the use of our minds), as it were, the lords and masters of nature.</a:t>
            </a:r>
          </a:p>
          <a:p>
            <a:r>
              <a:rPr lang="en-US" b="1" i="1" dirty="0"/>
              <a:t>I suppose the body to be just a statue or a machine made of earth. </a:t>
            </a:r>
          </a:p>
          <a:p>
            <a:r>
              <a:rPr lang="en-US" b="1" i="1" dirty="0"/>
              <a:t>I should like you to consider that these functions follow from the mere arrangement of the machine's organs every bit as naturally as the movements of a clock or other automaton follow from the arrangement of its counter-weights and wheels</a:t>
            </a:r>
          </a:p>
          <a:p>
            <a:r>
              <a:rPr lang="en-US" dirty="0"/>
              <a:t>[Animals] are destitute of reason . . . and . . . it is nature that acts in them [mechanically]. (Discourse on Method, Part 5)</a:t>
            </a:r>
          </a:p>
          <a:p>
            <a:endParaRPr lang="en-US" dirty="0"/>
          </a:p>
        </p:txBody>
      </p:sp>
      <p:sp>
        <p:nvSpPr>
          <p:cNvPr id="5" name="TextBox 4"/>
          <p:cNvSpPr txBox="1"/>
          <p:nvPr/>
        </p:nvSpPr>
        <p:spPr>
          <a:xfrm>
            <a:off x="10049853" y="2641600"/>
            <a:ext cx="1335071" cy="1200329"/>
          </a:xfrm>
          <a:prstGeom prst="rect">
            <a:avLst/>
          </a:prstGeom>
          <a:noFill/>
        </p:spPr>
        <p:txBody>
          <a:bodyPr wrap="square" rtlCol="0">
            <a:spAutoFit/>
          </a:bodyPr>
          <a:lstStyle/>
          <a:p>
            <a:r>
              <a:rPr lang="en-US" b="1" dirty="0">
                <a:solidFill>
                  <a:srgbClr val="FFFF00"/>
                </a:solidFill>
              </a:rPr>
              <a:t>Again, what is nature in this view?</a:t>
            </a:r>
          </a:p>
        </p:txBody>
      </p:sp>
    </p:spTree>
    <p:extLst>
      <p:ext uri="{BB962C8B-B14F-4D97-AF65-F5344CB8AC3E}">
        <p14:creationId xmlns:p14="http://schemas.microsoft.com/office/powerpoint/2010/main" val="97435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31</TotalTime>
  <Words>544</Words>
  <Application>Microsoft Office PowerPoint</Application>
  <PresentationFormat>Widescreen</PresentationFormat>
  <Paragraphs>36</Paragraphs>
  <Slides>6</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Arial</vt:lpstr>
      <vt:lpstr>Century Gothic</vt:lpstr>
      <vt:lpstr>Trebuchet MS</vt:lpstr>
      <vt:lpstr>Wingdings</vt:lpstr>
      <vt:lpstr>Wingdings 3</vt:lpstr>
      <vt:lpstr>Ion</vt:lpstr>
      <vt:lpstr>Berlin</vt:lpstr>
      <vt:lpstr>Facet</vt:lpstr>
      <vt:lpstr>Descartes Influence</vt:lpstr>
      <vt:lpstr>Descartes = the Triumph of Reason (to be followed up later by Kant)</vt:lpstr>
      <vt:lpstr>Summary of the Mechanical Philosophy</vt:lpstr>
      <vt:lpstr>The Mechanical Philosophy and Nature</vt:lpstr>
      <vt:lpstr>Quotes from Descartes:</vt:lpstr>
      <vt:lpstr>Quotes from Descartes: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Descartes Influence</dc:title>
  <dc:creator>Greg</dc:creator>
  <cp:lastModifiedBy>Greg</cp:lastModifiedBy>
  <cp:revision>5</cp:revision>
  <dcterms:created xsi:type="dcterms:W3CDTF">2017-05-10T20:31:09Z</dcterms:created>
  <dcterms:modified xsi:type="dcterms:W3CDTF">2017-05-10T21:02:49Z</dcterms:modified>
</cp:coreProperties>
</file>