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44" r:id="rId2"/>
    <p:sldMasterId id="2147483756" r:id="rId3"/>
  </p:sldMasterIdLst>
  <p:sldIdLst>
    <p:sldId id="256" r:id="rId4"/>
    <p:sldId id="257" r:id="rId5"/>
    <p:sldId id="258" r:id="rId6"/>
    <p:sldId id="259" r:id="rId7"/>
    <p:sldId id="261" r:id="rId8"/>
    <p:sldId id="262" r:id="rId9"/>
    <p:sldId id="263" r:id="rId10"/>
    <p:sldId id="260" r:id="rId11"/>
    <p:sldId id="264" r:id="rId12"/>
    <p:sldId id="265" r:id="rId13"/>
    <p:sldId id="266" r:id="rId14"/>
    <p:sldId id="267"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11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7D9BE771-E306-4C0F-8CEC-9DD215096D4E}"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AFB4A-5DF7-4F73-8974-B83EE7B807F2}"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9BE771-E306-4C0F-8CEC-9DD215096D4E}"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9BE771-E306-4C0F-8CEC-9DD215096D4E}"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D9BE771-E306-4C0F-8CEC-9DD215096D4E}" type="datetimeFigureOut">
              <a:rPr lang="en-US" smtClean="0"/>
              <a:t>5/1/2017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CDAFB4A-5DF7-4F73-8974-B83EE7B807F2}"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9BE771-E306-4C0F-8CEC-9DD215096D4E}"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9BE771-E306-4C0F-8CEC-9DD215096D4E}"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CDAFB4A-5DF7-4F73-8974-B83EE7B807F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9BE771-E306-4C0F-8CEC-9DD215096D4E}" type="datetimeFigureOut">
              <a:rPr lang="en-US" smtClean="0"/>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9BE771-E306-4C0F-8CEC-9DD215096D4E}" type="datetimeFigureOut">
              <a:rPr lang="en-US" smtClean="0"/>
              <a:t>5/1/2017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9BE771-E306-4C0F-8CEC-9DD215096D4E}" type="datetimeFigureOut">
              <a:rPr lang="en-US" smtClean="0"/>
              <a:t>5/1/2017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9BE771-E306-4C0F-8CEC-9DD215096D4E}" type="datetimeFigureOut">
              <a:rPr lang="en-US" smtClean="0"/>
              <a:t>5/1/2017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9BE771-E306-4C0F-8CEC-9DD215096D4E}" type="datetimeFigureOut">
              <a:rPr lang="en-US" smtClean="0"/>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7D9BE771-E306-4C0F-8CEC-9DD215096D4E}"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AFB4A-5DF7-4F73-8974-B83EE7B807F2}"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9BE771-E306-4C0F-8CEC-9DD215096D4E}" type="datetimeFigureOut">
              <a:rPr lang="en-US" smtClean="0"/>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9BE771-E306-4C0F-8CEC-9DD215096D4E}"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9BE771-E306-4C0F-8CEC-9DD215096D4E}"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D9BE771-E306-4C0F-8CEC-9DD215096D4E}" type="datetimeFigureOut">
              <a:rPr lang="en-US" smtClean="0"/>
              <a:t>5/1/2017</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CDAFB4A-5DF7-4F73-8974-B83EE7B807F2}"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D9BE771-E306-4C0F-8CEC-9DD215096D4E}"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CDAFB4A-5DF7-4F73-8974-B83EE7B807F2}"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D9BE771-E306-4C0F-8CEC-9DD215096D4E}" type="datetimeFigureOut">
              <a:rPr lang="en-US" smtClean="0"/>
              <a:t>5/1/2017</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CDAFB4A-5DF7-4F73-8974-B83EE7B807F2}"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D9BE771-E306-4C0F-8CEC-9DD215096D4E}" type="datetimeFigureOut">
              <a:rPr lang="en-US" smtClean="0"/>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AFB4A-5DF7-4F73-8974-B83EE7B807F2}"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D9BE771-E306-4C0F-8CEC-9DD215096D4E}" type="datetimeFigureOut">
              <a:rPr lang="en-US" smtClean="0"/>
              <a:t>5/1/2017</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CDAFB4A-5DF7-4F73-8974-B83EE7B807F2}"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9BE771-E306-4C0F-8CEC-9DD215096D4E}" type="datetimeFigureOut">
              <a:rPr lang="en-US" smtClean="0"/>
              <a:t>5/1/2017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CDAFB4A-5DF7-4F73-8974-B83EE7B807F2}"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D9BE771-E306-4C0F-8CEC-9DD215096D4E}" type="datetimeFigureOut">
              <a:rPr lang="en-US" smtClean="0"/>
              <a:t>5/1/2017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CDAFB4A-5DF7-4F73-8974-B83EE7B807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9BE771-E306-4C0F-8CEC-9DD215096D4E}"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CDAFB4A-5DF7-4F73-8974-B83EE7B807F2}"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D9BE771-E306-4C0F-8CEC-9DD215096D4E}" type="datetimeFigureOut">
              <a:rPr lang="en-US" smtClean="0"/>
              <a:t>5/1/2017</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CDAFB4A-5DF7-4F73-8974-B83EE7B807F2}"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D9BE771-E306-4C0F-8CEC-9DD215096D4E}" type="datetimeFigureOut">
              <a:rPr lang="en-US" smtClean="0"/>
              <a:t>5/1/2017</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9BE771-E306-4C0F-8CEC-9DD215096D4E}"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AFB4A-5DF7-4F73-8974-B83EE7B807F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CDAFB4A-5DF7-4F73-8974-B83EE7B807F2}"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9BE771-E306-4C0F-8CEC-9DD215096D4E}"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7D9BE771-E306-4C0F-8CEC-9DD215096D4E}" type="datetimeFigureOut">
              <a:rPr lang="en-US" smtClean="0"/>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D9BE771-E306-4C0F-8CEC-9DD215096D4E}" type="datetimeFigureOut">
              <a:rPr lang="en-US" smtClean="0"/>
              <a:t>5/1/2017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D9BE771-E306-4C0F-8CEC-9DD215096D4E}" type="datetimeFigureOut">
              <a:rPr lang="en-US" smtClean="0"/>
              <a:t>5/1/2017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9BE771-E306-4C0F-8CEC-9DD215096D4E}" type="datetimeFigureOut">
              <a:rPr lang="en-US" smtClean="0"/>
              <a:t>5/1/2017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9BE771-E306-4C0F-8CEC-9DD215096D4E}" type="datetimeFigureOut">
              <a:rPr lang="en-US" smtClean="0"/>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9BE771-E306-4C0F-8CEC-9DD215096D4E}" type="datetimeFigureOut">
              <a:rPr lang="en-US" smtClean="0"/>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AFB4A-5DF7-4F73-8974-B83EE7B807F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7D9BE771-E306-4C0F-8CEC-9DD215096D4E}" type="datetimeFigureOut">
              <a:rPr lang="en-US" smtClean="0"/>
              <a:t>5/1/2017</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4CDAFB4A-5DF7-4F73-8974-B83EE7B807F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D9BE771-E306-4C0F-8CEC-9DD215096D4E}" type="datetimeFigureOut">
              <a:rPr lang="en-US" smtClean="0"/>
              <a:t>5/1/2017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CDAFB4A-5DF7-4F73-8974-B83EE7B807F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D9BE771-E306-4C0F-8CEC-9DD215096D4E}" type="datetimeFigureOut">
              <a:rPr lang="en-US" smtClean="0"/>
              <a:t>5/1/2017</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CDAFB4A-5DF7-4F73-8974-B83EE7B807F2}"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Will be fully discussed next Tuesday, for now</a:t>
            </a:r>
            <a:endParaRPr lang="en-US" dirty="0"/>
          </a:p>
        </p:txBody>
      </p:sp>
      <p:sp>
        <p:nvSpPr>
          <p:cNvPr id="2" name="Title 1"/>
          <p:cNvSpPr>
            <a:spLocks noGrp="1"/>
          </p:cNvSpPr>
          <p:nvPr>
            <p:ph type="ctrTitle"/>
          </p:nvPr>
        </p:nvSpPr>
        <p:spPr/>
        <p:txBody>
          <a:bodyPr/>
          <a:lstStyle/>
          <a:p>
            <a:r>
              <a:rPr lang="en-US" dirty="0" smtClean="0"/>
              <a:t>First Essay</a:t>
            </a:r>
            <a:endParaRPr lang="en-US" dirty="0"/>
          </a:p>
        </p:txBody>
      </p:sp>
    </p:spTree>
    <p:extLst>
      <p:ext uri="{BB962C8B-B14F-4D97-AF65-F5344CB8AC3E}">
        <p14:creationId xmlns:p14="http://schemas.microsoft.com/office/powerpoint/2010/main" val="34919871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“An </a:t>
            </a:r>
            <a:r>
              <a:rPr lang="en-US" dirty="0"/>
              <a:t>anomaly in this context is defined as an </a:t>
            </a:r>
            <a:r>
              <a:rPr lang="en-US" dirty="0" smtClean="0"/>
              <a:t>observation or </a:t>
            </a:r>
            <a:r>
              <a:rPr lang="en-US" dirty="0"/>
              <a:t>experiment with an unexpected outcome, and religion and science both seek to explain them</a:t>
            </a:r>
            <a:r>
              <a:rPr lang="en-US" dirty="0" smtClean="0"/>
              <a:t>.”</a:t>
            </a:r>
          </a:p>
          <a:p>
            <a:pPr lvl="1"/>
            <a:r>
              <a:rPr lang="en-US" dirty="0"/>
              <a:t>do anomalies even exist in religion</a:t>
            </a:r>
            <a:r>
              <a:rPr lang="en-US" dirty="0" smtClean="0"/>
              <a:t>?</a:t>
            </a:r>
          </a:p>
          <a:p>
            <a:r>
              <a:rPr lang="en-US" dirty="0"/>
              <a:t>Galen concluded that urine flows in </a:t>
            </a:r>
            <a:r>
              <a:rPr lang="en-US" dirty="0" smtClean="0"/>
              <a:t>one direction</a:t>
            </a:r>
            <a:r>
              <a:rPr lang="en-US" dirty="0"/>
              <a:t>, and repeating the experiment produced the same results. Galen’s method of </a:t>
            </a:r>
            <a:r>
              <a:rPr lang="en-US" dirty="0" smtClean="0"/>
              <a:t>producing a </a:t>
            </a:r>
            <a:r>
              <a:rPr lang="en-US" dirty="0"/>
              <a:t>hypothesis, performing experiments, and producing results verifiable by repetition is a </a:t>
            </a:r>
            <a:r>
              <a:rPr lang="en-US" dirty="0" smtClean="0"/>
              <a:t>strong example </a:t>
            </a:r>
            <a:r>
              <a:rPr lang="en-US" dirty="0"/>
              <a:t>of scientific thinking. </a:t>
            </a:r>
          </a:p>
        </p:txBody>
      </p:sp>
    </p:spTree>
    <p:extLst>
      <p:ext uri="{BB962C8B-B14F-4D97-AF65-F5344CB8AC3E}">
        <p14:creationId xmlns:p14="http://schemas.microsoft.com/office/powerpoint/2010/main" val="35506966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p:nvPr/>
        </p:nvSpPr>
        <p:spPr>
          <a:xfrm>
            <a:off x="990600" y="2209800"/>
            <a:ext cx="6477000" cy="1200329"/>
          </a:xfrm>
          <a:prstGeom prst="rect">
            <a:avLst/>
          </a:prstGeom>
        </p:spPr>
        <p:txBody>
          <a:bodyPr wrap="square">
            <a:spAutoFit/>
          </a:bodyPr>
          <a:lstStyle/>
          <a:p>
            <a:r>
              <a:rPr lang="en-US" dirty="0" smtClean="0"/>
              <a:t>“Both </a:t>
            </a:r>
            <a:r>
              <a:rPr lang="en-US" dirty="0"/>
              <a:t>science and religion used their rules to lead citizens to believe they </a:t>
            </a:r>
            <a:r>
              <a:rPr lang="en-US" dirty="0" smtClean="0"/>
              <a:t>could control </a:t>
            </a:r>
            <a:r>
              <a:rPr lang="en-US" dirty="0"/>
              <a:t>nature, giving people a sense of free will. A sense of free will determined whether</a:t>
            </a:r>
          </a:p>
          <a:p>
            <a:r>
              <a:rPr lang="en-US" dirty="0"/>
              <a:t>citizens accepted different guiding ideas</a:t>
            </a:r>
            <a:r>
              <a:rPr lang="en-US" dirty="0" smtClean="0"/>
              <a:t>.”</a:t>
            </a:r>
            <a:endParaRPr lang="en-US" dirty="0"/>
          </a:p>
        </p:txBody>
      </p:sp>
      <p:sp>
        <p:nvSpPr>
          <p:cNvPr id="5" name="TextBox 4"/>
          <p:cNvSpPr txBox="1"/>
          <p:nvPr/>
        </p:nvSpPr>
        <p:spPr>
          <a:xfrm>
            <a:off x="1524000" y="4114800"/>
            <a:ext cx="5638800" cy="923330"/>
          </a:xfrm>
          <a:prstGeom prst="rect">
            <a:avLst/>
          </a:prstGeom>
          <a:noFill/>
        </p:spPr>
        <p:txBody>
          <a:bodyPr wrap="square" rtlCol="0">
            <a:spAutoFit/>
          </a:bodyPr>
          <a:lstStyle/>
          <a:p>
            <a:r>
              <a:rPr lang="en-US" dirty="0" smtClean="0">
                <a:solidFill>
                  <a:srgbClr val="FF0000"/>
                </a:solidFill>
              </a:rPr>
              <a:t>I think argumenta about Free Will are mostly outside the scope of the prompts and do not connect well with them.</a:t>
            </a:r>
            <a:endParaRPr lang="en-US" dirty="0">
              <a:solidFill>
                <a:srgbClr val="FF0000"/>
              </a:solidFill>
            </a:endParaRPr>
          </a:p>
        </p:txBody>
      </p:sp>
    </p:spTree>
    <p:extLst>
      <p:ext uri="{BB962C8B-B14F-4D97-AF65-F5344CB8AC3E}">
        <p14:creationId xmlns:p14="http://schemas.microsoft.com/office/powerpoint/2010/main" val="2427938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a:t>
            </a:r>
            <a:endParaRPr lang="en-US" dirty="0"/>
          </a:p>
        </p:txBody>
      </p:sp>
      <p:sp>
        <p:nvSpPr>
          <p:cNvPr id="3" name="Content Placeholder 2"/>
          <p:cNvSpPr>
            <a:spLocks noGrp="1"/>
          </p:cNvSpPr>
          <p:nvPr>
            <p:ph sz="quarter" idx="1"/>
          </p:nvPr>
        </p:nvSpPr>
        <p:spPr/>
        <p:txBody>
          <a:bodyPr>
            <a:normAutofit fontScale="77500" lnSpcReduction="20000"/>
          </a:bodyPr>
          <a:lstStyle/>
          <a:p>
            <a:pPr marL="0" indent="0">
              <a:buNone/>
            </a:pPr>
            <a:r>
              <a:rPr lang="en-US" dirty="0"/>
              <a:t>An example of a religious explanation for sickness, given by </a:t>
            </a:r>
            <a:r>
              <a:rPr lang="en-US" dirty="0" smtClean="0"/>
              <a:t>an unspecified </a:t>
            </a:r>
            <a:r>
              <a:rPr lang="en-US" dirty="0"/>
              <a:t>Mesopotamian source was, </a:t>
            </a:r>
            <a:endParaRPr lang="en-US" dirty="0" smtClean="0"/>
          </a:p>
          <a:p>
            <a:pPr marL="0" indent="0">
              <a:buNone/>
            </a:pPr>
            <a:endParaRPr lang="en-US" dirty="0" smtClean="0"/>
          </a:p>
          <a:p>
            <a:pPr marL="274320" lvl="1" indent="0">
              <a:buNone/>
            </a:pPr>
            <a:r>
              <a:rPr lang="en-US" i="1" dirty="0" smtClean="0"/>
              <a:t>“</a:t>
            </a:r>
            <a:r>
              <a:rPr lang="en-US" i="1" dirty="0"/>
              <a:t>if his illness keeps attacking him in the middle of </a:t>
            </a:r>
            <a:r>
              <a:rPr lang="en-US" i="1" dirty="0" smtClean="0"/>
              <a:t>the night</a:t>
            </a:r>
            <a:r>
              <a:rPr lang="en-US" i="1" dirty="0"/>
              <a:t>, he has had sexual intercourse with another man's wife; the hand of the god </a:t>
            </a:r>
            <a:r>
              <a:rPr lang="en-US" i="1" dirty="0" err="1"/>
              <a:t>Ninurta</a:t>
            </a:r>
            <a:r>
              <a:rPr lang="en-US" i="1" dirty="0"/>
              <a:t>”. </a:t>
            </a:r>
            <a:endParaRPr lang="en-US" i="1" dirty="0" smtClean="0"/>
          </a:p>
          <a:p>
            <a:pPr marL="274320" lvl="1" indent="0">
              <a:buNone/>
            </a:pPr>
            <a:endParaRPr lang="en-US" i="1" dirty="0" smtClean="0"/>
          </a:p>
          <a:p>
            <a:pPr marL="0" indent="0">
              <a:buNone/>
            </a:pPr>
            <a:r>
              <a:rPr lang="en-US" dirty="0" smtClean="0"/>
              <a:t>This</a:t>
            </a:r>
            <a:r>
              <a:rPr lang="en-US" dirty="0"/>
              <a:t> </a:t>
            </a:r>
            <a:r>
              <a:rPr lang="en-US" dirty="0" smtClean="0"/>
              <a:t>explanation</a:t>
            </a:r>
            <a:r>
              <a:rPr lang="en-US" dirty="0"/>
              <a:t>, and many like it, led people to </a:t>
            </a:r>
            <a:r>
              <a:rPr lang="en-US" dirty="0" smtClean="0"/>
              <a:t>believe</a:t>
            </a:r>
            <a:r>
              <a:rPr lang="en-US" dirty="0"/>
              <a:t> that they could control nature by reasoning, if they did not sin, they would live peaceful </a:t>
            </a:r>
            <a:r>
              <a:rPr lang="en-US" dirty="0" smtClean="0"/>
              <a:t>lives</a:t>
            </a:r>
          </a:p>
          <a:p>
            <a:pPr marL="0" indent="0">
              <a:buNone/>
            </a:pPr>
            <a:endParaRPr lang="en-US" dirty="0" smtClean="0"/>
          </a:p>
          <a:p>
            <a:pPr marL="0" indent="0">
              <a:buNone/>
            </a:pPr>
            <a:r>
              <a:rPr lang="en-US" dirty="0" smtClean="0"/>
              <a:t>Not so good:</a:t>
            </a:r>
          </a:p>
          <a:p>
            <a:pPr marL="0" indent="0">
              <a:buNone/>
            </a:pPr>
            <a:endParaRPr lang="en-US" dirty="0"/>
          </a:p>
          <a:p>
            <a:pPr marL="0" indent="0">
              <a:buNone/>
            </a:pPr>
            <a:r>
              <a:rPr lang="en-US" dirty="0" smtClean="0"/>
              <a:t>The </a:t>
            </a:r>
            <a:r>
              <a:rPr lang="en-US" dirty="0"/>
              <a:t>desire to manipulate nature permeated the scientific community which caused </a:t>
            </a:r>
            <a:r>
              <a:rPr lang="en-US" dirty="0" smtClean="0"/>
              <a:t>the Aristotelian </a:t>
            </a:r>
            <a:r>
              <a:rPr lang="en-US" dirty="0"/>
              <a:t>principles to be more accepted than the Atomists’</a:t>
            </a:r>
          </a:p>
          <a:p>
            <a:pPr lvl="1"/>
            <a:r>
              <a:rPr lang="en-US" dirty="0" smtClean="0"/>
              <a:t>What desire to control nature?</a:t>
            </a:r>
            <a:endParaRPr lang="en-US" dirty="0"/>
          </a:p>
          <a:p>
            <a:endParaRPr lang="en-US" dirty="0"/>
          </a:p>
        </p:txBody>
      </p:sp>
    </p:spTree>
    <p:extLst>
      <p:ext uri="{BB962C8B-B14F-4D97-AF65-F5344CB8AC3E}">
        <p14:creationId xmlns:p14="http://schemas.microsoft.com/office/powerpoint/2010/main" val="21121081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Back this up with evidence! – doesn’t matter if the statements area largely correct. </a:t>
            </a:r>
            <a:endParaRPr lang="en-US" dirty="0"/>
          </a:p>
        </p:txBody>
      </p:sp>
      <p:sp>
        <p:nvSpPr>
          <p:cNvPr id="4" name="Rectangle 3"/>
          <p:cNvSpPr/>
          <p:nvPr/>
        </p:nvSpPr>
        <p:spPr>
          <a:xfrm>
            <a:off x="762000" y="2362200"/>
            <a:ext cx="6781800" cy="2585323"/>
          </a:xfrm>
          <a:prstGeom prst="rect">
            <a:avLst/>
          </a:prstGeom>
        </p:spPr>
        <p:txBody>
          <a:bodyPr wrap="square">
            <a:spAutoFit/>
          </a:bodyPr>
          <a:lstStyle/>
          <a:p>
            <a:r>
              <a:rPr lang="en-US" dirty="0"/>
              <a:t>Atomists suggested </a:t>
            </a:r>
            <a:r>
              <a:rPr lang="en-US" dirty="0" smtClean="0"/>
              <a:t>that reality </a:t>
            </a:r>
            <a:r>
              <a:rPr lang="en-US" dirty="0"/>
              <a:t>was formed by an infinite number of atoms that moved around the void, and </a:t>
            </a:r>
            <a:r>
              <a:rPr lang="en-US" dirty="0" smtClean="0"/>
              <a:t>atoms randomly </a:t>
            </a:r>
            <a:r>
              <a:rPr lang="en-US" dirty="0"/>
              <a:t>collided to form objects and determined their qualities. As such, the existence </a:t>
            </a:r>
            <a:r>
              <a:rPr lang="en-US" dirty="0" smtClean="0"/>
              <a:t>of anything </a:t>
            </a:r>
            <a:r>
              <a:rPr lang="en-US" dirty="0"/>
              <a:t>was due to chance, leaving no room for determinism. This directly </a:t>
            </a:r>
            <a:r>
              <a:rPr lang="en-US" dirty="0" smtClean="0"/>
              <a:t>contradicted Aristotelian </a:t>
            </a:r>
            <a:r>
              <a:rPr lang="en-US" dirty="0"/>
              <a:t>thought and the concept of free </a:t>
            </a:r>
            <a:r>
              <a:rPr lang="en-US" dirty="0" smtClean="0"/>
              <a:t>will … By </a:t>
            </a:r>
            <a:r>
              <a:rPr lang="en-US" dirty="0"/>
              <a:t>suggesting that everything was truly random and </a:t>
            </a:r>
            <a:r>
              <a:rPr lang="en-US" dirty="0" smtClean="0"/>
              <a:t>a result </a:t>
            </a:r>
            <a:r>
              <a:rPr lang="en-US" dirty="0"/>
              <a:t>of chance, the Atomist view directly contradicted the basis of early Greek science</a:t>
            </a:r>
          </a:p>
          <a:p>
            <a:endParaRPr lang="en-US" dirty="0"/>
          </a:p>
        </p:txBody>
      </p:sp>
    </p:spTree>
    <p:extLst>
      <p:ext uri="{BB962C8B-B14F-4D97-AF65-F5344CB8AC3E}">
        <p14:creationId xmlns:p14="http://schemas.microsoft.com/office/powerpoint/2010/main" val="546564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a:t>Questioning ideologies and combating ideas </a:t>
            </a:r>
            <a:r>
              <a:rPr lang="en-US" dirty="0" smtClean="0"/>
              <a:t>is different </a:t>
            </a:r>
            <a:r>
              <a:rPr lang="en-US" dirty="0"/>
              <a:t>from religion, because it is a building and changing set of ideas rather than </a:t>
            </a:r>
            <a:r>
              <a:rPr lang="en-US" dirty="0" smtClean="0"/>
              <a:t>an unchanging doctrines</a:t>
            </a:r>
          </a:p>
          <a:p>
            <a:pPr lvl="1"/>
            <a:r>
              <a:rPr lang="en-US" dirty="0" smtClean="0"/>
              <a:t>Does this mean there are no unchanging doctrines in science? </a:t>
            </a:r>
            <a:endParaRPr lang="en-US" dirty="0"/>
          </a:p>
          <a:p>
            <a:r>
              <a:rPr lang="en-US" dirty="0"/>
              <a:t>Both science and religion offer </a:t>
            </a:r>
            <a:r>
              <a:rPr lang="en-US" dirty="0" err="1"/>
              <a:t>explanationsof</a:t>
            </a:r>
            <a:r>
              <a:rPr lang="en-US" dirty="0"/>
              <a:t> how the world operates and, thus, how outcomes can be manipulated and/or </a:t>
            </a:r>
            <a:r>
              <a:rPr lang="en-US" dirty="0" smtClean="0"/>
              <a:t>predicted</a:t>
            </a:r>
          </a:p>
          <a:p>
            <a:pPr lvl="1"/>
            <a:r>
              <a:rPr lang="en-US" dirty="0" smtClean="0"/>
              <a:t>There is a big difference between prediction </a:t>
            </a:r>
            <a:r>
              <a:rPr lang="en-US" smtClean="0"/>
              <a:t>and manipulation</a:t>
            </a:r>
            <a:endParaRPr lang="en-US" dirty="0"/>
          </a:p>
          <a:p>
            <a:endParaRPr lang="en-US" dirty="0"/>
          </a:p>
        </p:txBody>
      </p:sp>
    </p:spTree>
    <p:extLst>
      <p:ext uri="{BB962C8B-B14F-4D97-AF65-F5344CB8AC3E}">
        <p14:creationId xmlns:p14="http://schemas.microsoft.com/office/powerpoint/2010/main" val="3847946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Issue</a:t>
            </a:r>
            <a:endParaRPr lang="en-US" dirty="0"/>
          </a:p>
        </p:txBody>
      </p:sp>
      <p:sp>
        <p:nvSpPr>
          <p:cNvPr id="3" name="Content Placeholder 2"/>
          <p:cNvSpPr>
            <a:spLocks noGrp="1"/>
          </p:cNvSpPr>
          <p:nvPr>
            <p:ph sz="quarter" idx="13"/>
          </p:nvPr>
        </p:nvSpPr>
        <p:spPr/>
        <p:txBody>
          <a:bodyPr/>
          <a:lstStyle/>
          <a:p>
            <a:r>
              <a:rPr lang="en-US" dirty="0" smtClean="0"/>
              <a:t>Some/many submitted essays do not provide adequate support for the arguments that are made, so those arguments turn into unsubstantiated proclamations – something we warned you about, but apparently doesn’t register with some of you.</a:t>
            </a:r>
          </a:p>
          <a:p>
            <a:r>
              <a:rPr lang="en-US" dirty="0" smtClean="0"/>
              <a:t>Example to follow</a:t>
            </a:r>
            <a:endParaRPr lang="en-US" dirty="0"/>
          </a:p>
        </p:txBody>
      </p:sp>
    </p:spTree>
    <p:extLst>
      <p:ext uri="{BB962C8B-B14F-4D97-AF65-F5344CB8AC3E}">
        <p14:creationId xmlns:p14="http://schemas.microsoft.com/office/powerpoint/2010/main" val="2183229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53" y="152400"/>
            <a:ext cx="8667750"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066800" y="2743200"/>
            <a:ext cx="6629400" cy="2677656"/>
          </a:xfrm>
          <a:prstGeom prst="rect">
            <a:avLst/>
          </a:prstGeom>
          <a:noFill/>
        </p:spPr>
        <p:txBody>
          <a:bodyPr wrap="square" rtlCol="0">
            <a:spAutoFit/>
          </a:bodyPr>
          <a:lstStyle/>
          <a:p>
            <a:pPr marL="342900" indent="-342900">
              <a:buAutoNum type="arabicPeriod"/>
            </a:pPr>
            <a:r>
              <a:rPr lang="en-US" sz="2400" b="1" dirty="0" smtClean="0">
                <a:solidFill>
                  <a:srgbClr val="FF0000"/>
                </a:solidFill>
              </a:rPr>
              <a:t>Any Atomist quote about random collisions of atoms would support the Firstly point, otherwise known as the First point.</a:t>
            </a:r>
          </a:p>
          <a:p>
            <a:endParaRPr lang="en-US" sz="2400" b="1" dirty="0" smtClean="0">
              <a:solidFill>
                <a:srgbClr val="FF0000"/>
              </a:solidFill>
            </a:endParaRPr>
          </a:p>
          <a:p>
            <a:r>
              <a:rPr lang="en-US" sz="2400" b="1" dirty="0" smtClean="0">
                <a:solidFill>
                  <a:srgbClr val="7030A0"/>
                </a:solidFill>
              </a:rPr>
              <a:t>2.  Not sure that Secondly is even correct, in any event what evidence is there to support this statement?</a:t>
            </a:r>
            <a:endParaRPr lang="en-US" sz="2400" b="1" dirty="0">
              <a:solidFill>
                <a:srgbClr val="7030A0"/>
              </a:solidFill>
            </a:endParaRPr>
          </a:p>
        </p:txBody>
      </p:sp>
      <p:sp>
        <p:nvSpPr>
          <p:cNvPr id="6" name="TextBox 5"/>
          <p:cNvSpPr txBox="1"/>
          <p:nvPr/>
        </p:nvSpPr>
        <p:spPr>
          <a:xfrm>
            <a:off x="-21771" y="152400"/>
            <a:ext cx="8696103" cy="2062103"/>
          </a:xfrm>
          <a:prstGeom prst="rect">
            <a:avLst/>
          </a:prstGeom>
          <a:noFill/>
        </p:spPr>
        <p:txBody>
          <a:bodyPr wrap="square" rtlCol="0">
            <a:spAutoFit/>
          </a:bodyPr>
          <a:lstStyle/>
          <a:p>
            <a:r>
              <a:rPr lang="en-US" sz="3200" dirty="0" smtClean="0">
                <a:solidFill>
                  <a:srgbClr val="C00000"/>
                </a:solidFill>
              </a:rPr>
              <a:t>Important Note:  In Science, Logical Arguments are based on accurate measurement and never on perception.  Yes really – we will see this in Galileo but this is also what Roger Bacon asserts                                                                  </a:t>
            </a:r>
            <a:endParaRPr lang="en-US" sz="3200" dirty="0">
              <a:solidFill>
                <a:srgbClr val="C00000"/>
              </a:solidFill>
            </a:endParaRPr>
          </a:p>
        </p:txBody>
      </p:sp>
    </p:spTree>
    <p:extLst>
      <p:ext uri="{BB962C8B-B14F-4D97-AF65-F5344CB8AC3E}">
        <p14:creationId xmlns:p14="http://schemas.microsoft.com/office/powerpoint/2010/main" val="1316793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1026"/>
                                        </p:tgtEl>
                                        <p:attrNameLst>
                                          <p:attrName>ppt_x</p:attrName>
                                        </p:attrNameLst>
                                      </p:cBhvr>
                                      <p:tavLst>
                                        <p:tav tm="0">
                                          <p:val>
                                            <p:strVal val="ppt_x"/>
                                          </p:val>
                                        </p:tav>
                                        <p:tav tm="100000">
                                          <p:val>
                                            <p:strVal val="ppt_x"/>
                                          </p:val>
                                        </p:tav>
                                      </p:tavLst>
                                    </p:anim>
                                    <p:anim calcmode="lin" valueType="num">
                                      <p:cBhvr additive="base">
                                        <p:cTn id="7" dur="500"/>
                                        <p:tgtEl>
                                          <p:spTgt spid="1026"/>
                                        </p:tgtEl>
                                        <p:attrNameLst>
                                          <p:attrName>ppt_y</p:attrName>
                                        </p:attrNameLst>
                                      </p:cBhvr>
                                      <p:tavLst>
                                        <p:tav tm="0">
                                          <p:val>
                                            <p:strVal val="ppt_y"/>
                                          </p:val>
                                        </p:tav>
                                        <p:tav tm="100000">
                                          <p:val>
                                            <p:strVal val="1+ppt_h/2"/>
                                          </p:val>
                                        </p:tav>
                                      </p:tavLst>
                                    </p:anim>
                                    <p:set>
                                      <p:cBhvr>
                                        <p:cTn id="8" dur="1" fill="hold">
                                          <p:stCondLst>
                                            <p:cond delay="499"/>
                                          </p:stCondLst>
                                        </p:cTn>
                                        <p:tgtEl>
                                          <p:spTgt spid="1026"/>
                                        </p:tgtEl>
                                        <p:attrNameLst>
                                          <p:attrName>style.visibility</p:attrName>
                                        </p:attrNameLst>
                                      </p:cBhvr>
                                      <p:to>
                                        <p:strVal val="hidden"/>
                                      </p:to>
                                    </p:set>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detailed comments</a:t>
            </a:r>
            <a:endParaRPr lang="en-US" dirty="0"/>
          </a:p>
        </p:txBody>
      </p:sp>
      <p:sp>
        <p:nvSpPr>
          <p:cNvPr id="3" name="Content Placeholder 2"/>
          <p:cNvSpPr>
            <a:spLocks noGrp="1"/>
          </p:cNvSpPr>
          <p:nvPr>
            <p:ph sz="quarter" idx="13"/>
          </p:nvPr>
        </p:nvSpPr>
        <p:spPr/>
        <p:txBody>
          <a:bodyPr/>
          <a:lstStyle/>
          <a:p>
            <a:r>
              <a:rPr lang="en-US" dirty="0" smtClean="0"/>
              <a:t>Operationally it is always a good idea to include the prompt (won’t count against your word count) to remind you if your have indeed answered the prompt:</a:t>
            </a:r>
          </a:p>
          <a:p>
            <a:r>
              <a:rPr lang="en-US" b="1" dirty="0"/>
              <a:t>Part A: Demonstrate ways in which the operating principles of science (as articulated by various Greek philosophers) and religion (as articulated by Amos, </a:t>
            </a:r>
            <a:r>
              <a:rPr lang="en-US" b="1" dirty="0" err="1"/>
              <a:t>etc</a:t>
            </a:r>
            <a:r>
              <a:rPr lang="en-US" b="1" dirty="0"/>
              <a:t>) are fundamentally different.  If you feel you can support the case where the principles are the same then you can argue from that position as well</a:t>
            </a:r>
            <a:r>
              <a:rPr lang="en-US" b="1" dirty="0" smtClean="0"/>
              <a:t>.</a:t>
            </a:r>
          </a:p>
          <a:p>
            <a:endParaRPr lang="en-US" b="1" dirty="0"/>
          </a:p>
          <a:p>
            <a:r>
              <a:rPr lang="en-US" b="1" dirty="0" smtClean="0"/>
              <a:t>Always see if you have evidence that can support your arguments relative to the prompt</a:t>
            </a:r>
            <a:r>
              <a:rPr lang="en-US" b="1" dirty="0" smtClean="0"/>
              <a:t>.</a:t>
            </a:r>
          </a:p>
          <a:p>
            <a:r>
              <a:rPr lang="en-US" b="1" dirty="0" smtClean="0"/>
              <a:t>In a lot of cases, words and phrases said in class were echoed back on these papers.  You are not writing these essays to make the </a:t>
            </a:r>
            <a:r>
              <a:rPr lang="en-US" b="1" smtClean="0"/>
              <a:t>instructors happy!</a:t>
            </a:r>
            <a:endParaRPr lang="en-US" dirty="0"/>
          </a:p>
        </p:txBody>
      </p:sp>
    </p:spTree>
    <p:extLst>
      <p:ext uri="{BB962C8B-B14F-4D97-AF65-F5344CB8AC3E}">
        <p14:creationId xmlns:p14="http://schemas.microsoft.com/office/powerpoint/2010/main" val="2347905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Fairly Straightforward</a:t>
            </a:r>
            <a:endParaRPr lang="en-US" dirty="0"/>
          </a:p>
        </p:txBody>
      </p:sp>
      <p:sp>
        <p:nvSpPr>
          <p:cNvPr id="3" name="Content Placeholder 2"/>
          <p:cNvSpPr>
            <a:spLocks noGrp="1"/>
          </p:cNvSpPr>
          <p:nvPr>
            <p:ph sz="quarter" idx="13"/>
          </p:nvPr>
        </p:nvSpPr>
        <p:spPr/>
        <p:txBody>
          <a:bodyPr/>
          <a:lstStyle/>
          <a:p>
            <a:r>
              <a:rPr lang="en-US" dirty="0" smtClean="0"/>
              <a:t>Use Amos and Herodotus as evidence to show differences as described below</a:t>
            </a:r>
          </a:p>
          <a:p>
            <a:pPr marL="0" indent="0">
              <a:buNone/>
            </a:pPr>
            <a:endParaRPr lang="en-US" dirty="0" smtClean="0"/>
          </a:p>
          <a:p>
            <a:pPr lvl="1"/>
            <a:r>
              <a:rPr lang="en-US" sz="1500" b="1" dirty="0">
                <a:solidFill>
                  <a:srgbClr val="FFFF00"/>
                </a:solidFill>
              </a:rPr>
              <a:t>Divine forces are not active in nature to reward or punish human </a:t>
            </a:r>
            <a:r>
              <a:rPr lang="en-US" sz="1500" b="1" dirty="0" smtClean="0">
                <a:solidFill>
                  <a:srgbClr val="FFFF00"/>
                </a:solidFill>
              </a:rPr>
              <a:t>behavior</a:t>
            </a:r>
          </a:p>
          <a:p>
            <a:pPr lvl="1"/>
            <a:r>
              <a:rPr lang="en-US" sz="1500" b="1" dirty="0">
                <a:solidFill>
                  <a:srgbClr val="FFFF00"/>
                </a:solidFill>
              </a:rPr>
              <a:t>Ideas are supported by testable and verifiable data or observation</a:t>
            </a:r>
          </a:p>
          <a:p>
            <a:pPr lvl="1"/>
            <a:r>
              <a:rPr lang="en-US" sz="1500" b="1" dirty="0">
                <a:solidFill>
                  <a:srgbClr val="FFFF00"/>
                </a:solidFill>
              </a:rPr>
              <a:t>Science is a (bias free) process or method used to investigate nature</a:t>
            </a:r>
          </a:p>
          <a:p>
            <a:pPr lvl="1"/>
            <a:r>
              <a:rPr lang="en-US" sz="1500" b="1" dirty="0">
                <a:solidFill>
                  <a:srgbClr val="FFFF00"/>
                </a:solidFill>
              </a:rPr>
              <a:t>Science seeks consistency between observations and models</a:t>
            </a:r>
            <a:r>
              <a:rPr lang="en-US" sz="1500" dirty="0" smtClean="0"/>
              <a:t>.</a:t>
            </a:r>
            <a:endParaRPr lang="en-US" dirty="0" smtClean="0"/>
          </a:p>
          <a:p>
            <a:pPr lvl="1"/>
            <a:endParaRPr lang="en-US" sz="1500" dirty="0"/>
          </a:p>
        </p:txBody>
      </p:sp>
      <p:sp>
        <p:nvSpPr>
          <p:cNvPr id="5" name="TextBox 4"/>
          <p:cNvSpPr txBox="1"/>
          <p:nvPr/>
        </p:nvSpPr>
        <p:spPr>
          <a:xfrm>
            <a:off x="838200" y="4572000"/>
            <a:ext cx="6477000" cy="923330"/>
          </a:xfrm>
          <a:prstGeom prst="rect">
            <a:avLst/>
          </a:prstGeom>
          <a:noFill/>
        </p:spPr>
        <p:txBody>
          <a:bodyPr wrap="square" rtlCol="0">
            <a:spAutoFit/>
          </a:bodyPr>
          <a:lstStyle/>
          <a:p>
            <a:r>
              <a:rPr lang="en-US" dirty="0" smtClean="0"/>
              <a:t>All of these clearly define a difference in operating principles between science and religion.  Thucydides is a good example of the bias free method.</a:t>
            </a:r>
            <a:endParaRPr lang="en-US" dirty="0"/>
          </a:p>
        </p:txBody>
      </p:sp>
    </p:spTree>
    <p:extLst>
      <p:ext uri="{BB962C8B-B14F-4D97-AF65-F5344CB8AC3E}">
        <p14:creationId xmlns:p14="http://schemas.microsoft.com/office/powerpoint/2010/main" val="21888351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34400" cy="758952"/>
          </a:xfrm>
        </p:spPr>
        <p:txBody>
          <a:bodyPr>
            <a:normAutofit fontScale="90000"/>
          </a:bodyPr>
          <a:lstStyle/>
          <a:p>
            <a:pPr algn="l"/>
            <a:r>
              <a:rPr lang="en-US" sz="2200" b="1" dirty="0"/>
              <a:t>Part B: Even those these operating principles are different, argue why both can produce and output where citizens </a:t>
            </a:r>
            <a:r>
              <a:rPr lang="en-US" sz="2200" b="1" dirty="0" smtClean="0"/>
              <a:t>be that nature </a:t>
            </a:r>
            <a:r>
              <a:rPr lang="en-US" sz="2200" b="1" dirty="0"/>
              <a:t>can be controlled</a:t>
            </a:r>
            <a:r>
              <a:rPr lang="en-US" b="1" dirty="0"/>
              <a:t>.</a:t>
            </a:r>
            <a:endParaRPr lang="en-US" dirty="0"/>
          </a:p>
        </p:txBody>
      </p:sp>
      <p:sp>
        <p:nvSpPr>
          <p:cNvPr id="3" name="Content Placeholder 2"/>
          <p:cNvSpPr>
            <a:spLocks noGrp="1"/>
          </p:cNvSpPr>
          <p:nvPr>
            <p:ph sz="quarter" idx="13"/>
          </p:nvPr>
        </p:nvSpPr>
        <p:spPr/>
        <p:txBody>
          <a:bodyPr/>
          <a:lstStyle/>
          <a:p>
            <a:r>
              <a:rPr lang="en-US" dirty="0" smtClean="0"/>
              <a:t>Yes religion offers the illusion of control over nature via prayer and/or rituals</a:t>
            </a:r>
          </a:p>
          <a:p>
            <a:r>
              <a:rPr lang="en-US" dirty="0" smtClean="0"/>
              <a:t>Lots of made up stuff about science and control of nature.  Certainly you can find now evidence to support that direct statement.  Indeed, science itself does not seek to control nature at all.</a:t>
            </a:r>
          </a:p>
          <a:p>
            <a:pPr lvl="1"/>
            <a:r>
              <a:rPr lang="en-US" dirty="0" smtClean="0"/>
              <a:t>Just because you have a scientific explanation and/or can make a prediction, this does not mean that science can control nature directly. </a:t>
            </a:r>
            <a:r>
              <a:rPr lang="en-US" dirty="0"/>
              <a:t> </a:t>
            </a:r>
            <a:r>
              <a:rPr lang="en-US" dirty="0" smtClean="0"/>
              <a:t>If </a:t>
            </a:r>
            <a:r>
              <a:rPr lang="en-US" dirty="0"/>
              <a:t>you have a scientific understanding of natural causes </a:t>
            </a:r>
            <a:r>
              <a:rPr lang="en-US" dirty="0" smtClean="0"/>
              <a:t>then you </a:t>
            </a:r>
            <a:r>
              <a:rPr lang="en-US" dirty="0"/>
              <a:t>have the </a:t>
            </a:r>
            <a:r>
              <a:rPr lang="en-US" b="1" dirty="0">
                <a:solidFill>
                  <a:srgbClr val="FFFF00"/>
                </a:solidFill>
              </a:rPr>
              <a:t>potential</a:t>
            </a:r>
            <a:r>
              <a:rPr lang="en-US" dirty="0"/>
              <a:t> for </a:t>
            </a:r>
            <a:r>
              <a:rPr lang="en-US" dirty="0" smtClean="0"/>
              <a:t>control but that doesn’t mean it is going to happen. (</a:t>
            </a:r>
            <a:r>
              <a:rPr lang="en-US" b="1" dirty="0" smtClean="0">
                <a:solidFill>
                  <a:srgbClr val="FFFF00"/>
                </a:solidFill>
              </a:rPr>
              <a:t>can we control gravity for instance?)</a:t>
            </a:r>
          </a:p>
          <a:p>
            <a:pPr lvl="1"/>
            <a:r>
              <a:rPr lang="en-US" dirty="0" smtClean="0"/>
              <a:t>Real control of nature starts with engineering and machines and we are definitely not there in this time period.</a:t>
            </a:r>
          </a:p>
          <a:p>
            <a:pPr lvl="1"/>
            <a:endParaRPr lang="en-US" dirty="0"/>
          </a:p>
        </p:txBody>
      </p:sp>
      <p:sp>
        <p:nvSpPr>
          <p:cNvPr id="4" name="TextBox 3"/>
          <p:cNvSpPr txBox="1"/>
          <p:nvPr/>
        </p:nvSpPr>
        <p:spPr>
          <a:xfrm>
            <a:off x="457200" y="4876800"/>
            <a:ext cx="8305800" cy="923330"/>
          </a:xfrm>
          <a:prstGeom prst="rect">
            <a:avLst/>
          </a:prstGeom>
          <a:noFill/>
        </p:spPr>
        <p:txBody>
          <a:bodyPr wrap="square" rtlCol="0">
            <a:spAutoFit/>
          </a:bodyPr>
          <a:lstStyle/>
          <a:p>
            <a:r>
              <a:rPr lang="en-US" dirty="0"/>
              <a:t>both </a:t>
            </a:r>
            <a:r>
              <a:rPr lang="en-US" dirty="0" smtClean="0"/>
              <a:t>science </a:t>
            </a:r>
            <a:r>
              <a:rPr lang="en-US" dirty="0"/>
              <a:t>and religion are concerned with nature and with understanding change; both assume there are patterns, both make use of observation, both make use of reason, both rely on experience, but there are important </a:t>
            </a:r>
            <a:r>
              <a:rPr lang="en-US" dirty="0" smtClean="0"/>
              <a:t>differences as shown in prompt A.</a:t>
            </a:r>
            <a:endParaRPr lang="en-US" dirty="0"/>
          </a:p>
        </p:txBody>
      </p:sp>
    </p:spTree>
    <p:extLst>
      <p:ext uri="{BB962C8B-B14F-4D97-AF65-F5344CB8AC3E}">
        <p14:creationId xmlns:p14="http://schemas.microsoft.com/office/powerpoint/2010/main" val="91512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534400" cy="758952"/>
          </a:xfrm>
        </p:spPr>
        <p:txBody>
          <a:bodyPr>
            <a:noAutofit/>
          </a:bodyPr>
          <a:lstStyle/>
          <a:p>
            <a:pPr algn="l"/>
            <a:r>
              <a:rPr lang="en-US" sz="1800" b="1" dirty="0"/>
              <a:t>Part C: Demonstrate how the principles of the Atomists are different from those of the "Aristotelian" school of thought and suggest reasons why the approach taken by the Atomists was not culturally acceptable at that time.</a:t>
            </a:r>
            <a:endParaRPr lang="en-US" sz="1800" dirty="0"/>
          </a:p>
        </p:txBody>
      </p:sp>
      <p:sp>
        <p:nvSpPr>
          <p:cNvPr id="3" name="Content Placeholder 2"/>
          <p:cNvSpPr>
            <a:spLocks noGrp="1"/>
          </p:cNvSpPr>
          <p:nvPr>
            <p:ph sz="quarter" idx="13"/>
          </p:nvPr>
        </p:nvSpPr>
        <p:spPr/>
        <p:txBody>
          <a:bodyPr/>
          <a:lstStyle/>
          <a:p>
            <a:pPr marL="0" indent="0">
              <a:buNone/>
            </a:pPr>
            <a:r>
              <a:rPr lang="en-US" dirty="0" smtClean="0"/>
              <a:t>We thought students would struggle with this but most of this is straightforward:</a:t>
            </a:r>
          </a:p>
          <a:p>
            <a:pPr marL="0" indent="0">
              <a:buNone/>
            </a:pPr>
            <a:r>
              <a:rPr lang="en-US" dirty="0" smtClean="0"/>
              <a:t>First part:</a:t>
            </a:r>
            <a:endParaRPr lang="en-US" dirty="0"/>
          </a:p>
          <a:p>
            <a:pPr lvl="1">
              <a:buAutoNum type="arabicPeriod"/>
            </a:pPr>
            <a:r>
              <a:rPr lang="en-US" dirty="0" smtClean="0"/>
              <a:t>Aristotle – the universe is logical and ordered (find a quote)</a:t>
            </a:r>
          </a:p>
          <a:p>
            <a:pPr lvl="1">
              <a:buAutoNum type="arabicPeriod"/>
            </a:pPr>
            <a:r>
              <a:rPr lang="en-US" dirty="0" smtClean="0"/>
              <a:t>Atomists – events occur because of a random combination of atoms (find a quote)</a:t>
            </a:r>
          </a:p>
          <a:p>
            <a:pPr marL="57150" indent="0">
              <a:buNone/>
            </a:pPr>
            <a:r>
              <a:rPr lang="en-US" dirty="0" smtClean="0"/>
              <a:t>Second part:</a:t>
            </a:r>
          </a:p>
          <a:p>
            <a:pPr marL="457200" lvl="1" indent="0">
              <a:buNone/>
            </a:pPr>
            <a:r>
              <a:rPr lang="en-US" dirty="0" smtClean="0"/>
              <a:t>Most people invoked the idea of free will, but this is a poorly articulated idea and most don’t know what they are talking about.   Free Will generally requires making unbiased decisions about the world and that rarely happens.   Aristotle’s view gives culture a sense of purpose and the Atomists view can be interpreted to mean that it doesn’t give culture that sense. </a:t>
            </a:r>
            <a:endParaRPr lang="en-US" dirty="0"/>
          </a:p>
        </p:txBody>
      </p:sp>
    </p:spTree>
    <p:extLst>
      <p:ext uri="{BB962C8B-B14F-4D97-AF65-F5344CB8AC3E}">
        <p14:creationId xmlns:p14="http://schemas.microsoft.com/office/powerpoint/2010/main" val="3075851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lnSpcReduction="10000"/>
          </a:bodyPr>
          <a:lstStyle/>
          <a:p>
            <a:r>
              <a:rPr lang="en-US" dirty="0" smtClean="0"/>
              <a:t>“Truth </a:t>
            </a:r>
            <a:r>
              <a:rPr lang="en-US" dirty="0"/>
              <a:t>is provided by divine revelation, there is </a:t>
            </a:r>
            <a:r>
              <a:rPr lang="en-US" dirty="0" smtClean="0"/>
              <a:t>no “discovery </a:t>
            </a:r>
            <a:r>
              <a:rPr lang="en-US" dirty="0"/>
              <a:t>of knowledge” because the full truth has already been </a:t>
            </a:r>
            <a:r>
              <a:rPr lang="en-US" dirty="0" smtClean="0"/>
              <a:t>revealed.”</a:t>
            </a:r>
            <a:endParaRPr lang="en-US" dirty="0"/>
          </a:p>
          <a:p>
            <a:pPr lvl="1"/>
            <a:r>
              <a:rPr lang="en-US" dirty="0" smtClean="0"/>
              <a:t>-isn’t revelation the operational definition of discovery;  doesn’t science also discover knowledge?</a:t>
            </a:r>
          </a:p>
          <a:p>
            <a:r>
              <a:rPr lang="en-US" dirty="0" smtClean="0"/>
              <a:t>“…understanding why something happened was a way of exerting control over an event – creating an authority provided by knowledge.”</a:t>
            </a:r>
          </a:p>
          <a:p>
            <a:pPr lvl="1"/>
            <a:r>
              <a:rPr lang="en-US" dirty="0" smtClean="0"/>
              <a:t>This kind of phrase was used a lot but it does not link science to religion in terms of the control of nature</a:t>
            </a:r>
            <a:endParaRPr lang="en-US" dirty="0"/>
          </a:p>
          <a:p>
            <a:endParaRPr lang="en-US" dirty="0"/>
          </a:p>
        </p:txBody>
      </p:sp>
    </p:spTree>
    <p:extLst>
      <p:ext uri="{BB962C8B-B14F-4D97-AF65-F5344CB8AC3E}">
        <p14:creationId xmlns:p14="http://schemas.microsoft.com/office/powerpoint/2010/main" val="4237192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use of evidence</a:t>
            </a:r>
            <a:endParaRPr lang="en-US" dirty="0"/>
          </a:p>
        </p:txBody>
      </p:sp>
      <p:sp>
        <p:nvSpPr>
          <p:cNvPr id="4" name="Rectangle 3"/>
          <p:cNvSpPr/>
          <p:nvPr/>
        </p:nvSpPr>
        <p:spPr>
          <a:xfrm>
            <a:off x="457200" y="1371600"/>
            <a:ext cx="7848600" cy="4524315"/>
          </a:xfrm>
          <a:prstGeom prst="rect">
            <a:avLst/>
          </a:prstGeom>
        </p:spPr>
        <p:txBody>
          <a:bodyPr wrap="square">
            <a:spAutoFit/>
          </a:bodyPr>
          <a:lstStyle/>
          <a:p>
            <a:r>
              <a:rPr lang="en-US" dirty="0" smtClean="0"/>
              <a:t>For Aristotle</a:t>
            </a:r>
            <a:r>
              <a:rPr lang="en-US" dirty="0"/>
              <a:t>, science required more than just deducing something from an </a:t>
            </a:r>
            <a:r>
              <a:rPr lang="en-US" dirty="0" smtClean="0"/>
              <a:t>observation. He </a:t>
            </a:r>
            <a:r>
              <a:rPr lang="en-US" dirty="0"/>
              <a:t>wrote that understanding something for sure involves not just knowing that something </a:t>
            </a:r>
            <a:r>
              <a:rPr lang="en-US" dirty="0" smtClean="0"/>
              <a:t>is one </a:t>
            </a:r>
            <a:r>
              <a:rPr lang="en-US" dirty="0"/>
              <a:t>way, but knowing for sure that it can’t be any other way</a:t>
            </a:r>
            <a:r>
              <a:rPr lang="en-US" dirty="0" smtClean="0"/>
              <a:t>:</a:t>
            </a:r>
          </a:p>
          <a:p>
            <a:endParaRPr lang="en-US" dirty="0"/>
          </a:p>
          <a:p>
            <a:pPr lvl="1"/>
            <a:r>
              <a:rPr lang="en-US" i="1" dirty="0"/>
              <a:t>We think we understand a thing without qualification, and not in the sophistic</a:t>
            </a:r>
            <a:r>
              <a:rPr lang="en-US" i="1" dirty="0" smtClean="0"/>
              <a:t>, accidental </a:t>
            </a:r>
            <a:r>
              <a:rPr lang="en-US" i="1" dirty="0"/>
              <a:t>way, whenever we think we know the cause in virtue of </a:t>
            </a:r>
            <a:r>
              <a:rPr lang="en-US" i="1" dirty="0" smtClean="0"/>
              <a:t>which something </a:t>
            </a:r>
            <a:r>
              <a:rPr lang="en-US" i="1" dirty="0"/>
              <a:t>is—that it is the cause of that very thing—and also know that </a:t>
            </a:r>
            <a:r>
              <a:rPr lang="en-US" i="1" dirty="0" smtClean="0"/>
              <a:t>this cannot </a:t>
            </a:r>
            <a:r>
              <a:rPr lang="en-US" i="1" dirty="0"/>
              <a:t>be otherwise. Clearly, knowledge (</a:t>
            </a:r>
            <a:r>
              <a:rPr lang="en-US" i="1" dirty="0" err="1"/>
              <a:t>epistêmê</a:t>
            </a:r>
            <a:r>
              <a:rPr lang="en-US" i="1" dirty="0"/>
              <a:t>) is something of this sort</a:t>
            </a:r>
            <a:r>
              <a:rPr lang="en-US" i="1" dirty="0" smtClean="0"/>
              <a:t>. After </a:t>
            </a:r>
            <a:r>
              <a:rPr lang="en-US" i="1" dirty="0"/>
              <a:t>all, both those with knowledge and those without it suppose that this </a:t>
            </a:r>
            <a:r>
              <a:rPr lang="en-US" i="1" dirty="0" smtClean="0"/>
              <a:t>is so—although </a:t>
            </a:r>
            <a:r>
              <a:rPr lang="en-US" i="1" dirty="0"/>
              <a:t>only those with knowledge are actually in this condition. Hence</a:t>
            </a:r>
            <a:r>
              <a:rPr lang="en-US" i="1" dirty="0" smtClean="0"/>
              <a:t>, whatever is known without qualification cannot be otherwise.</a:t>
            </a:r>
            <a:endParaRPr lang="en-US" i="1" dirty="0"/>
          </a:p>
          <a:p>
            <a:endParaRPr lang="en-US" dirty="0"/>
          </a:p>
          <a:p>
            <a:r>
              <a:rPr lang="en-US" dirty="0"/>
              <a:t/>
            </a:r>
            <a:br>
              <a:rPr lang="en-US" dirty="0"/>
            </a:br>
            <a:endParaRPr lang="en-US" dirty="0"/>
          </a:p>
        </p:txBody>
      </p:sp>
    </p:spTree>
    <p:extLst>
      <p:ext uri="{BB962C8B-B14F-4D97-AF65-F5344CB8AC3E}">
        <p14:creationId xmlns:p14="http://schemas.microsoft.com/office/powerpoint/2010/main" val="1907638817"/>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_rels/them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65</TotalTime>
  <Words>1232</Words>
  <Application>Microsoft Office PowerPoint</Application>
  <PresentationFormat>On-screen Show (4:3)</PresentationFormat>
  <Paragraphs>70</Paragraphs>
  <Slides>14</Slides>
  <Notes>0</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Horizon</vt:lpstr>
      <vt:lpstr>Apex</vt:lpstr>
      <vt:lpstr>Civic</vt:lpstr>
      <vt:lpstr>First Essay</vt:lpstr>
      <vt:lpstr>Main Issue</vt:lpstr>
      <vt:lpstr>PowerPoint Presentation</vt:lpstr>
      <vt:lpstr>More detailed comments</vt:lpstr>
      <vt:lpstr>Fairly Straightforward</vt:lpstr>
      <vt:lpstr>Part B: Even those these operating principles are different, argue why both can produce and output where citizens be that nature can be controlled.</vt:lpstr>
      <vt:lpstr>Part C: Demonstrate how the principles of the Atomists are different from those of the "Aristotelian" school of thought and suggest reasons why the approach taken by the Atomists was not culturally acceptable at that time.</vt:lpstr>
      <vt:lpstr>Examples</vt:lpstr>
      <vt:lpstr>Good use of evidence</vt:lpstr>
      <vt:lpstr>PowerPoint Presentation</vt:lpstr>
      <vt:lpstr>PowerPoint Presentation</vt:lpstr>
      <vt:lpstr>Good</vt:lpstr>
      <vt:lpstr>Back this up with evidence! – doesn’t matter if the statements area largely correct. </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Essay</dc:title>
  <dc:creator>Dr. Nuts</dc:creator>
  <cp:lastModifiedBy>Dr. Nuts</cp:lastModifiedBy>
  <cp:revision>11</cp:revision>
  <dcterms:created xsi:type="dcterms:W3CDTF">2017-04-25T18:44:47Z</dcterms:created>
  <dcterms:modified xsi:type="dcterms:W3CDTF">2017-05-01T19:22:32Z</dcterms:modified>
</cp:coreProperties>
</file>