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Lst>
  <p:sldIdLst>
    <p:sldId id="261" r:id="rId6"/>
    <p:sldId id="257" r:id="rId7"/>
    <p:sldId id="258" r:id="rId8"/>
    <p:sldId id="259" r:id="rId9"/>
    <p:sldId id="26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69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D1969D8-B6AB-418C-9349-F91AF37F1BA6}"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09E566FD-4273-4616-A813-A00CD2895A72}"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1969D8-B6AB-418C-9349-F91AF37F1BA6}"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566FD-4273-4616-A813-A00CD2895A7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1969D8-B6AB-418C-9349-F91AF37F1BA6}"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566FD-4273-4616-A813-A00CD2895A7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D1969D8-B6AB-418C-9349-F91AF37F1BA6}" type="datetimeFigureOut">
              <a:rPr lang="en-US" smtClean="0"/>
              <a:t>10/25/2018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9E566FD-4273-4616-A813-A00CD2895A72}"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D1969D8-B6AB-418C-9349-F91AF37F1BA6}"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09E566FD-4273-4616-A813-A00CD2895A72}"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D1969D8-B6AB-418C-9349-F91AF37F1BA6}" type="datetimeFigureOut">
              <a:rPr lang="en-US" smtClean="0"/>
              <a:t>10/25/2018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9E566FD-4273-4616-A813-A00CD2895A72}"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D1969D8-B6AB-418C-9349-F91AF37F1BA6}"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E566FD-4273-4616-A813-A00CD2895A72}"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D1969D8-B6AB-418C-9349-F91AF37F1BA6}" type="datetimeFigureOut">
              <a:rPr lang="en-US" smtClean="0"/>
              <a:t>10/25/2018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09E566FD-4273-4616-A813-A00CD2895A72}"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1969D8-B6AB-418C-9349-F91AF37F1BA6}" type="datetimeFigureOut">
              <a:rPr lang="en-US" smtClean="0"/>
              <a:t>10/25/2018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09E566FD-4273-4616-A813-A00CD2895A72}"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D1969D8-B6AB-418C-9349-F91AF37F1BA6}" type="datetimeFigureOut">
              <a:rPr lang="en-US" smtClean="0"/>
              <a:t>10/25/2018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9E566FD-4273-4616-A813-A00CD2895A72}"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9E566FD-4273-4616-A813-A00CD2895A72}"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D1969D8-B6AB-418C-9349-F91AF37F1BA6}" type="datetimeFigureOut">
              <a:rPr lang="en-US" smtClean="0"/>
              <a:t>10/25/2018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1969D8-B6AB-418C-9349-F91AF37F1BA6}"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566FD-4273-4616-A813-A00CD2895A72}"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09E566FD-4273-4616-A813-A00CD2895A72}"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D1969D8-B6AB-418C-9349-F91AF37F1BA6}" type="datetimeFigureOut">
              <a:rPr lang="en-US" smtClean="0"/>
              <a:t>10/25/2018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1969D8-B6AB-418C-9349-F91AF37F1BA6}"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566FD-4273-4616-A813-A00CD2895A7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09E566FD-4273-4616-A813-A00CD2895A72}"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1969D8-B6AB-418C-9349-F91AF37F1BA6}"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7D1969D8-B6AB-418C-9349-F91AF37F1BA6}" type="datetimeFigureOut">
              <a:rPr lang="en-US" smtClean="0"/>
              <a:t>10/25/2018</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09E566FD-4273-4616-A813-A00CD2895A72}" type="slidenum">
              <a:rPr lang="en-US" smtClean="0"/>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endParaRPr lang="en-US"/>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7D1969D8-B6AB-418C-9349-F91AF37F1BA6}" type="datetimeFigureOut">
              <a:rPr lang="en-US" smtClean="0"/>
              <a:t>10/25/2018</a:t>
            </a:fld>
            <a:endParaRPr lang="en-US"/>
          </a:p>
        </p:txBody>
      </p:sp>
      <p:sp>
        <p:nvSpPr>
          <p:cNvPr id="11" name="Slide Number Placeholder 10"/>
          <p:cNvSpPr>
            <a:spLocks noGrp="1"/>
          </p:cNvSpPr>
          <p:nvPr>
            <p:ph type="sldNum" sz="quarter" idx="11"/>
          </p:nvPr>
        </p:nvSpPr>
        <p:spPr/>
        <p:txBody>
          <a:bodyPr/>
          <a:lstStyle/>
          <a:p>
            <a:fld id="{09E566FD-4273-4616-A813-A00CD2895A72}"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7D1969D8-B6AB-418C-9349-F91AF37F1BA6}" type="datetimeFigureOut">
              <a:rPr lang="en-US" smtClean="0"/>
              <a:t>10/25/2018</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09E566FD-4273-4616-A813-A00CD2895A72}" type="slidenum">
              <a:rPr lang="en-US" smtClean="0"/>
              <a:t>‹#›</a:t>
            </a:fld>
            <a:endParaRPr lang="en-US"/>
          </a:p>
        </p:txBody>
      </p:sp>
      <p:sp>
        <p:nvSpPr>
          <p:cNvPr id="14" name="Footer Placeholder 13"/>
          <p:cNvSpPr>
            <a:spLocks noGrp="1"/>
          </p:cNvSpPr>
          <p:nvPr>
            <p:ph type="ftr" sz="quarter" idx="12"/>
          </p:nvPr>
        </p:nvSpPr>
        <p:spPr>
          <a:xfrm>
            <a:off x="838200" y="6296248"/>
            <a:ext cx="2820987" cy="152400"/>
          </a:xfrm>
        </p:spPr>
        <p:txBody>
          <a:bodyPr/>
          <a:lstStyle/>
          <a:p>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7D1969D8-B6AB-418C-9349-F91AF37F1BA6}" type="datetimeFigureOut">
              <a:rPr lang="en-US" smtClean="0"/>
              <a:t>10/25/2018</a:t>
            </a:fld>
            <a:endParaRPr lang="en-US"/>
          </a:p>
        </p:txBody>
      </p:sp>
      <p:sp>
        <p:nvSpPr>
          <p:cNvPr id="13" name="Slide Number Placeholder 12"/>
          <p:cNvSpPr>
            <a:spLocks noGrp="1"/>
          </p:cNvSpPr>
          <p:nvPr>
            <p:ph type="sldNum" sz="quarter" idx="11"/>
          </p:nvPr>
        </p:nvSpPr>
        <p:spPr/>
        <p:txBody>
          <a:bodyPr/>
          <a:lstStyle/>
          <a:p>
            <a:fld id="{09E566FD-4273-4616-A813-A00CD2895A72}"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7D1969D8-B6AB-418C-9349-F91AF37F1BA6}" type="datetimeFigureOut">
              <a:rPr lang="en-US" smtClean="0"/>
              <a:t>10/25/2018</a:t>
            </a:fld>
            <a:endParaRPr lang="en-US"/>
          </a:p>
        </p:txBody>
      </p:sp>
      <p:sp>
        <p:nvSpPr>
          <p:cNvPr id="14" name="Slide Number Placeholder 13"/>
          <p:cNvSpPr>
            <a:spLocks noGrp="1"/>
          </p:cNvSpPr>
          <p:nvPr>
            <p:ph type="sldNum" sz="quarter" idx="11"/>
          </p:nvPr>
        </p:nvSpPr>
        <p:spPr/>
        <p:txBody>
          <a:bodyPr/>
          <a:lstStyle/>
          <a:p>
            <a:fld id="{09E566FD-4273-4616-A813-A00CD2895A72}"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7D1969D8-B6AB-418C-9349-F91AF37F1BA6}" type="datetimeFigureOut">
              <a:rPr lang="en-US" smtClean="0"/>
              <a:t>10/25/2018</a:t>
            </a:fld>
            <a:endParaRPr lang="en-US"/>
          </a:p>
        </p:txBody>
      </p:sp>
      <p:sp>
        <p:nvSpPr>
          <p:cNvPr id="10" name="Slide Number Placeholder 9"/>
          <p:cNvSpPr>
            <a:spLocks noGrp="1"/>
          </p:cNvSpPr>
          <p:nvPr>
            <p:ph type="sldNum" sz="quarter" idx="11"/>
          </p:nvPr>
        </p:nvSpPr>
        <p:spPr/>
        <p:txBody>
          <a:bodyPr/>
          <a:lstStyle/>
          <a:p>
            <a:fld id="{09E566FD-4273-4616-A813-A00CD2895A72}" type="slidenum">
              <a:rPr lang="en-US" smtClean="0"/>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7D1969D8-B6AB-418C-9349-F91AF37F1BA6}" type="datetimeFigureOut">
              <a:rPr lang="en-US" smtClean="0"/>
              <a:t>10/25/2018</a:t>
            </a:fld>
            <a:endParaRPr lang="en-US"/>
          </a:p>
        </p:txBody>
      </p:sp>
      <p:sp>
        <p:nvSpPr>
          <p:cNvPr id="9" name="Slide Number Placeholder 8"/>
          <p:cNvSpPr>
            <a:spLocks noGrp="1"/>
          </p:cNvSpPr>
          <p:nvPr>
            <p:ph type="sldNum" sz="quarter" idx="11"/>
          </p:nvPr>
        </p:nvSpPr>
        <p:spPr/>
        <p:txBody>
          <a:bodyPr/>
          <a:lstStyle/>
          <a:p>
            <a:fld id="{09E566FD-4273-4616-A813-A00CD2895A72}"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D1969D8-B6AB-418C-9349-F91AF37F1BA6}" type="datetimeFigureOut">
              <a:rPr lang="en-US" smtClean="0"/>
              <a:t>10/25/2018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566FD-4273-4616-A813-A00CD2895A72}"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7D1969D8-B6AB-418C-9349-F91AF37F1BA6}" type="datetimeFigureOut">
              <a:rPr lang="en-US" smtClean="0"/>
              <a:t>10/25/2018</a:t>
            </a:fld>
            <a:endParaRPr lang="en-US"/>
          </a:p>
        </p:txBody>
      </p:sp>
      <p:sp>
        <p:nvSpPr>
          <p:cNvPr id="16" name="Slide Number Placeholder 15"/>
          <p:cNvSpPr>
            <a:spLocks noGrp="1"/>
          </p:cNvSpPr>
          <p:nvPr>
            <p:ph type="sldNum" sz="quarter" idx="11"/>
          </p:nvPr>
        </p:nvSpPr>
        <p:spPr/>
        <p:txBody>
          <a:bodyPr/>
          <a:lstStyle/>
          <a:p>
            <a:fld id="{09E566FD-4273-4616-A813-A00CD2895A72}"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7D1969D8-B6AB-418C-9349-F91AF37F1BA6}" type="datetimeFigureOut">
              <a:rPr lang="en-US" smtClean="0"/>
              <a:t>10/25/2018</a:t>
            </a:fld>
            <a:endParaRPr lang="en-US"/>
          </a:p>
        </p:txBody>
      </p:sp>
      <p:sp>
        <p:nvSpPr>
          <p:cNvPr id="17" name="Slide Number Placeholder 16"/>
          <p:cNvSpPr>
            <a:spLocks noGrp="1"/>
          </p:cNvSpPr>
          <p:nvPr>
            <p:ph type="sldNum" sz="quarter" idx="11"/>
          </p:nvPr>
        </p:nvSpPr>
        <p:spPr/>
        <p:txBody>
          <a:bodyPr/>
          <a:lstStyle/>
          <a:p>
            <a:fld id="{09E566FD-4273-4616-A813-A00CD2895A72}"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7D1969D8-B6AB-418C-9349-F91AF37F1BA6}" type="datetimeFigureOut">
              <a:rPr lang="en-US" smtClean="0"/>
              <a:t>10/25/2018</a:t>
            </a:fld>
            <a:endParaRPr lang="en-US"/>
          </a:p>
        </p:txBody>
      </p:sp>
      <p:sp>
        <p:nvSpPr>
          <p:cNvPr id="14" name="Slide Number Placeholder 13"/>
          <p:cNvSpPr>
            <a:spLocks noGrp="1"/>
          </p:cNvSpPr>
          <p:nvPr>
            <p:ph type="sldNum" sz="quarter" idx="11"/>
          </p:nvPr>
        </p:nvSpPr>
        <p:spPr/>
        <p:txBody>
          <a:bodyPr/>
          <a:lstStyle/>
          <a:p>
            <a:fld id="{09E566FD-4273-4616-A813-A00CD2895A72}"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7D1969D8-B6AB-418C-9349-F91AF37F1BA6}" type="datetimeFigureOut">
              <a:rPr lang="en-US" smtClean="0"/>
              <a:t>10/25/2018</a:t>
            </a:fld>
            <a:endParaRPr lang="en-US"/>
          </a:p>
        </p:txBody>
      </p:sp>
      <p:sp>
        <p:nvSpPr>
          <p:cNvPr id="14" name="Slide Number Placeholder 13"/>
          <p:cNvSpPr>
            <a:spLocks noGrp="1"/>
          </p:cNvSpPr>
          <p:nvPr>
            <p:ph type="sldNum" sz="quarter" idx="11"/>
          </p:nvPr>
        </p:nvSpPr>
        <p:spPr/>
        <p:txBody>
          <a:bodyPr/>
          <a:lstStyle/>
          <a:p>
            <a:fld id="{09E566FD-4273-4616-A813-A00CD2895A72}"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7D1969D8-B6AB-418C-9349-F91AF37F1BA6}" type="datetimeFigureOut">
              <a:rPr lang="en-US" smtClean="0"/>
              <a:t>10/25/2018</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09E566FD-4273-4616-A813-A00CD2895A72}"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1969D8-B6AB-418C-9349-F91AF37F1BA6}" type="datetimeFigureOut">
              <a:rPr lang="en-US" smtClean="0"/>
              <a:t>10/25/2018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9E566FD-4273-4616-A813-A00CD2895A72}" type="slidenum">
              <a:rPr lang="en-US" smtClean="0"/>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D1969D8-B6AB-418C-9349-F91AF37F1BA6}" type="datetimeFigureOut">
              <a:rPr lang="en-US" smtClean="0"/>
              <a:t>10/25/2018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9E566FD-4273-4616-A813-A00CD2895A72}"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D1969D8-B6AB-418C-9349-F91AF37F1BA6}" type="datetimeFigureOut">
              <a:rPr lang="en-US" smtClean="0"/>
              <a:t>10/25/2018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9E566FD-4273-4616-A813-A00CD2895A72}" type="slidenum">
              <a:rPr lang="en-US" smtClean="0"/>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D1969D8-B6AB-418C-9349-F91AF37F1BA6}" type="datetimeFigureOut">
              <a:rPr lang="en-US" smtClean="0"/>
              <a:t>10/25/2018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9E566FD-4273-4616-A813-A00CD2895A72}"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D1969D8-B6AB-418C-9349-F91AF37F1BA6}" type="datetimeFigureOut">
              <a:rPr lang="en-US" smtClean="0"/>
              <a:t>10/25/2018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9E566FD-4273-4616-A813-A00CD2895A7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1969D8-B6AB-418C-9349-F91AF37F1BA6}"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E566FD-4273-4616-A813-A00CD2895A72}" type="slidenum">
              <a:rPr lang="en-US" smtClean="0"/>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D1969D8-B6AB-418C-9349-F91AF37F1BA6}" type="datetimeFigureOut">
              <a:rPr lang="en-US" smtClean="0"/>
              <a:t>10/25/2018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9E566FD-4273-4616-A813-A00CD2895A72}" type="slidenum">
              <a:rPr lang="en-US" smtClean="0"/>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D1969D8-B6AB-418C-9349-F91AF37F1BA6}" type="datetimeFigureOut">
              <a:rPr lang="en-US" smtClean="0"/>
              <a:t>10/25/2018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9E566FD-4273-4616-A813-A00CD2895A72}" type="slidenum">
              <a:rPr lang="en-US" smtClean="0"/>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7D1969D8-B6AB-418C-9349-F91AF37F1BA6}" type="datetimeFigureOut">
              <a:rPr lang="en-US" smtClean="0"/>
              <a:t>10/25/2018</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09E566FD-4273-4616-A813-A00CD2895A72}" type="slidenum">
              <a:rPr lang="en-US" smtClean="0"/>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1969D8-B6AB-418C-9349-F91AF37F1BA6}" type="datetimeFigureOut">
              <a:rPr lang="en-US" smtClean="0"/>
              <a:t>10/25/2018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9E566FD-4273-4616-A813-A00CD2895A72}" type="slidenum">
              <a:rPr lang="en-US" smtClean="0"/>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1969D8-B6AB-418C-9349-F91AF37F1BA6}" type="datetimeFigureOut">
              <a:rPr lang="en-US" smtClean="0"/>
              <a:t>10/25/2018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9E566FD-4273-4616-A813-A00CD2895A72}" type="slidenum">
              <a:rPr lang="en-US" smtClean="0"/>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7D1969D8-B6AB-418C-9349-F91AF37F1BA6}"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566FD-4273-4616-A813-A00CD2895A72}"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7D1969D8-B6AB-418C-9349-F91AF37F1BA6}"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566FD-4273-4616-A813-A00CD2895A72}"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1969D8-B6AB-418C-9349-F91AF37F1BA6}"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566FD-4273-4616-A813-A00CD2895A72}" type="slidenum">
              <a:rPr lang="en-US" smtClean="0"/>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7D1969D8-B6AB-418C-9349-F91AF37F1BA6}"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E566FD-4273-4616-A813-A00CD2895A72}" type="slidenum">
              <a:rPr lang="en-US" smtClean="0"/>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D1969D8-B6AB-418C-9349-F91AF37F1BA6}" type="datetimeFigureOut">
              <a:rPr lang="en-US" smtClean="0"/>
              <a:t>10/25/2018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E566FD-4273-4616-A813-A00CD2895A7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D1969D8-B6AB-418C-9349-F91AF37F1BA6}" type="datetimeFigureOut">
              <a:rPr lang="en-US" smtClean="0"/>
              <a:t>10/25/2018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E566FD-4273-4616-A813-A00CD2895A72}" type="slidenum">
              <a:rPr lang="en-US" smtClean="0"/>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D1969D8-B6AB-418C-9349-F91AF37F1BA6}" type="datetimeFigureOut">
              <a:rPr lang="en-US" smtClean="0"/>
              <a:t>10/25/2018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E566FD-4273-4616-A813-A00CD2895A72}" type="slidenum">
              <a:rPr lang="en-US" smtClean="0"/>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1969D8-B6AB-418C-9349-F91AF37F1BA6}" type="datetimeFigureOut">
              <a:rPr lang="en-US" smtClean="0"/>
              <a:t>10/25/2018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E566FD-4273-4616-A813-A00CD2895A72}" type="slidenum">
              <a:rPr lang="en-US" smtClean="0"/>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1969D8-B6AB-418C-9349-F91AF37F1BA6}"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E566FD-4273-4616-A813-A00CD2895A72}" type="slidenum">
              <a:rPr lang="en-US" smtClean="0"/>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1969D8-B6AB-418C-9349-F91AF37F1BA6}"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E566FD-4273-4616-A813-A00CD2895A72}" type="slidenum">
              <a:rPr lang="en-US" smtClean="0"/>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1969D8-B6AB-418C-9349-F91AF37F1BA6}"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566FD-4273-4616-A813-A00CD2895A72}" type="slidenum">
              <a:rPr lang="en-US" smtClean="0"/>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1969D8-B6AB-418C-9349-F91AF37F1BA6}"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566FD-4273-4616-A813-A00CD2895A7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1969D8-B6AB-418C-9349-F91AF37F1BA6}" type="datetimeFigureOut">
              <a:rPr lang="en-US" smtClean="0"/>
              <a:t>10/25/2018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E566FD-4273-4616-A813-A00CD2895A7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D1969D8-B6AB-418C-9349-F91AF37F1BA6}" type="datetimeFigureOut">
              <a:rPr lang="en-US" smtClean="0"/>
              <a:t>10/25/2018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E566FD-4273-4616-A813-A00CD2895A7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1969D8-B6AB-418C-9349-F91AF37F1BA6}"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E566FD-4273-4616-A813-A00CD2895A72}"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7D1969D8-B6AB-418C-9349-F91AF37F1BA6}" type="datetimeFigureOut">
              <a:rPr lang="en-US" smtClean="0"/>
              <a:t>10/25/2018</a:t>
            </a:fld>
            <a:endParaRPr lang="en-US"/>
          </a:p>
        </p:txBody>
      </p:sp>
      <p:sp>
        <p:nvSpPr>
          <p:cNvPr id="7" name="Slide Number Placeholder 6"/>
          <p:cNvSpPr>
            <a:spLocks noGrp="1"/>
          </p:cNvSpPr>
          <p:nvPr>
            <p:ph type="sldNum" sz="quarter" idx="12"/>
          </p:nvPr>
        </p:nvSpPr>
        <p:spPr/>
        <p:txBody>
          <a:bodyPr/>
          <a:lstStyle/>
          <a:p>
            <a:fld id="{09E566FD-4273-4616-A813-A00CD2895A72}"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7.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7D1969D8-B6AB-418C-9349-F91AF37F1BA6}" type="datetimeFigureOut">
              <a:rPr lang="en-US" smtClean="0"/>
              <a:t>10/25/2018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9E566FD-4273-4616-A813-A00CD2895A72}"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D1969D8-B6AB-418C-9349-F91AF37F1BA6}" type="datetimeFigureOut">
              <a:rPr lang="en-US" smtClean="0"/>
              <a:t>10/25/2018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9E566FD-4273-4616-A813-A00CD2895A72}"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09E566FD-4273-4616-A813-A00CD2895A72}" type="slidenum">
              <a:rPr lang="en-US" smtClean="0"/>
              <a:t>‹#›</a:t>
            </a:fld>
            <a:endParaRPr lang="en-US"/>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7D1969D8-B6AB-418C-9349-F91AF37F1BA6}" type="datetimeFigureOut">
              <a:rPr lang="en-US" smtClean="0"/>
              <a:t>10/25/2018</a:t>
            </a:fld>
            <a:endParaRPr lang="en-US"/>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7D1969D8-B6AB-418C-9349-F91AF37F1BA6}" type="datetimeFigureOut">
              <a:rPr lang="en-US" smtClean="0"/>
              <a:t>10/25/2018</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09E566FD-4273-4616-A813-A00CD2895A7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7D1969D8-B6AB-418C-9349-F91AF37F1BA6}" type="datetimeFigureOut">
              <a:rPr lang="en-US" smtClean="0"/>
              <a:t>10/25/2018</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09E566FD-4273-4616-A813-A00CD2895A7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Somethings are fairly </a:t>
            </a:r>
            <a:r>
              <a:rPr lang="en-US" dirty="0" err="1" smtClean="0"/>
              <a:t>straightfoward</a:t>
            </a:r>
            <a:endParaRPr lang="en-US" dirty="0"/>
          </a:p>
        </p:txBody>
      </p:sp>
      <p:sp>
        <p:nvSpPr>
          <p:cNvPr id="3" name="Content Placeholder 2"/>
          <p:cNvSpPr>
            <a:spLocks noGrp="1"/>
          </p:cNvSpPr>
          <p:nvPr>
            <p:ph sz="quarter" idx="13"/>
          </p:nvPr>
        </p:nvSpPr>
        <p:spPr>
          <a:xfrm>
            <a:off x="609600" y="1600200"/>
            <a:ext cx="7924800" cy="4114800"/>
          </a:xfrm>
          <a:prstGeom prst="rect">
            <a:avLst/>
          </a:prstGeom>
        </p:spPr>
        <p:txBody>
          <a:bodyPr/>
          <a:lstStyle/>
          <a:p>
            <a:r>
              <a:rPr lang="en-US" dirty="0" smtClean="0"/>
              <a:t>Use Amos and Herodotus as evidence to show differences as described below</a:t>
            </a:r>
          </a:p>
          <a:p>
            <a:pPr marL="0" indent="0">
              <a:buNone/>
            </a:pPr>
            <a:endParaRPr lang="en-US" dirty="0" smtClean="0"/>
          </a:p>
          <a:p>
            <a:pPr lvl="1"/>
            <a:r>
              <a:rPr lang="en-US" sz="1500" b="1" dirty="0">
                <a:solidFill>
                  <a:srgbClr val="FFFF00"/>
                </a:solidFill>
              </a:rPr>
              <a:t>Divine forces are not active in nature to reward or punish human </a:t>
            </a:r>
            <a:r>
              <a:rPr lang="en-US" sz="1500" b="1" dirty="0" smtClean="0">
                <a:solidFill>
                  <a:srgbClr val="FFFF00"/>
                </a:solidFill>
              </a:rPr>
              <a:t>behavior</a:t>
            </a:r>
          </a:p>
          <a:p>
            <a:pPr lvl="1"/>
            <a:r>
              <a:rPr lang="en-US" sz="1500" b="1" dirty="0">
                <a:solidFill>
                  <a:srgbClr val="FFFF00"/>
                </a:solidFill>
              </a:rPr>
              <a:t>Ideas are supported by testable and verifiable data or observation</a:t>
            </a:r>
          </a:p>
          <a:p>
            <a:pPr lvl="1"/>
            <a:r>
              <a:rPr lang="en-US" sz="1500" b="1" dirty="0">
                <a:solidFill>
                  <a:srgbClr val="FFFF00"/>
                </a:solidFill>
              </a:rPr>
              <a:t>Science is a (bias free) process or method used to investigate nature</a:t>
            </a:r>
          </a:p>
          <a:p>
            <a:pPr lvl="1"/>
            <a:r>
              <a:rPr lang="en-US" sz="1500" b="1" dirty="0">
                <a:solidFill>
                  <a:srgbClr val="FFFF00"/>
                </a:solidFill>
              </a:rPr>
              <a:t>Science seeks consistency between observations and models</a:t>
            </a:r>
            <a:r>
              <a:rPr lang="en-US" sz="1500" dirty="0" smtClean="0"/>
              <a:t>.</a:t>
            </a:r>
            <a:endParaRPr lang="en-US" dirty="0" smtClean="0"/>
          </a:p>
          <a:p>
            <a:pPr lvl="1"/>
            <a:endParaRPr lang="en-US" sz="1500" dirty="0"/>
          </a:p>
        </p:txBody>
      </p:sp>
      <p:sp>
        <p:nvSpPr>
          <p:cNvPr id="5" name="TextBox 4"/>
          <p:cNvSpPr txBox="1"/>
          <p:nvPr/>
        </p:nvSpPr>
        <p:spPr>
          <a:xfrm>
            <a:off x="838200" y="4572000"/>
            <a:ext cx="6477000" cy="923330"/>
          </a:xfrm>
          <a:prstGeom prst="rect">
            <a:avLst/>
          </a:prstGeom>
          <a:noFill/>
        </p:spPr>
        <p:txBody>
          <a:bodyPr wrap="square" rtlCol="0">
            <a:spAutoFit/>
          </a:bodyPr>
          <a:lstStyle/>
          <a:p>
            <a:r>
              <a:rPr lang="en-US" dirty="0" smtClean="0"/>
              <a:t>All of these clearly define a difference in operating principles between science and religion.  Thucydides is a good example of the bias free method.</a:t>
            </a:r>
            <a:endParaRPr lang="en-US" dirty="0"/>
          </a:p>
        </p:txBody>
      </p:sp>
    </p:spTree>
    <p:extLst>
      <p:ext uri="{BB962C8B-B14F-4D97-AF65-F5344CB8AC3E}">
        <p14:creationId xmlns:p14="http://schemas.microsoft.com/office/powerpoint/2010/main" val="3463208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Proclamations</a:t>
            </a:r>
            <a:endParaRPr lang="en-US" dirty="0"/>
          </a:p>
        </p:txBody>
      </p:sp>
      <p:sp>
        <p:nvSpPr>
          <p:cNvPr id="3" name="Content Placeholder 2"/>
          <p:cNvSpPr>
            <a:spLocks noGrp="1"/>
          </p:cNvSpPr>
          <p:nvPr>
            <p:ph idx="1"/>
          </p:nvPr>
        </p:nvSpPr>
        <p:spPr/>
        <p:txBody>
          <a:bodyPr>
            <a:normAutofit/>
          </a:bodyPr>
          <a:lstStyle/>
          <a:p>
            <a:r>
              <a:rPr lang="en-US" sz="1800" dirty="0"/>
              <a:t>Epicurus </a:t>
            </a:r>
            <a:r>
              <a:rPr lang="en-US" sz="1800" dirty="0" smtClean="0"/>
              <a:t>cautioned </a:t>
            </a:r>
            <a:r>
              <a:rPr lang="en-US" sz="1800" dirty="0"/>
              <a:t>the public against blindly following the ideas of the physical philosophers, which in turn </a:t>
            </a:r>
            <a:r>
              <a:rPr lang="en-US" sz="1800" dirty="0" smtClean="0"/>
              <a:t>prompted </a:t>
            </a:r>
            <a:r>
              <a:rPr lang="en-US" sz="1800" dirty="0"/>
              <a:t>reflection on different explanations of the physical world. It does not matter that Epicurus </a:t>
            </a:r>
            <a:r>
              <a:rPr lang="en-US" sz="1800" dirty="0" smtClean="0"/>
              <a:t>suggests </a:t>
            </a:r>
            <a:r>
              <a:rPr lang="en-US" sz="1800" dirty="0"/>
              <a:t>religion over scientific thinking because at the time both could not be verified. The fact that </a:t>
            </a:r>
            <a:r>
              <a:rPr lang="en-US" sz="1800" dirty="0" smtClean="0"/>
              <a:t>Epicurus </a:t>
            </a:r>
            <a:r>
              <a:rPr lang="en-US" sz="1800" dirty="0"/>
              <a:t>suggests both denominations shows that he himself has considered both alternatives, and </a:t>
            </a:r>
            <a:r>
              <a:rPr lang="en-US" sz="1800" dirty="0" smtClean="0"/>
              <a:t>therefore </a:t>
            </a:r>
            <a:r>
              <a:rPr lang="en-US" sz="1800" dirty="0"/>
              <a:t>used all authorities to define phenomenon, </a:t>
            </a:r>
            <a:r>
              <a:rPr lang="en-US" sz="1800" dirty="0" smtClean="0"/>
              <a:t>the ultimate </a:t>
            </a:r>
            <a:r>
              <a:rPr lang="en-US" sz="1800" dirty="0"/>
              <a:t>goal of the scientific process</a:t>
            </a:r>
            <a:r>
              <a:rPr lang="en-US" dirty="0"/>
              <a:t>.</a:t>
            </a:r>
          </a:p>
          <a:p>
            <a:r>
              <a:rPr lang="en-US" dirty="0" smtClean="0">
                <a:solidFill>
                  <a:srgbClr val="FF0000"/>
                </a:solidFill>
              </a:rPr>
              <a:t>The above may or may not be true but evidence (what Epicurus says) is needed to support these statements</a:t>
            </a:r>
          </a:p>
          <a:p>
            <a:r>
              <a:rPr lang="en-US" dirty="0" smtClean="0">
                <a:solidFill>
                  <a:srgbClr val="FF0000"/>
                </a:solidFill>
              </a:rPr>
              <a:t>Read your paper out loud to yourself.</a:t>
            </a:r>
            <a:endParaRPr lang="en-US" dirty="0">
              <a:solidFill>
                <a:srgbClr val="FF0000"/>
              </a:solidFill>
            </a:endParaRPr>
          </a:p>
        </p:txBody>
      </p:sp>
    </p:spTree>
    <p:extLst>
      <p:ext uri="{BB962C8B-B14F-4D97-AF65-F5344CB8AC3E}">
        <p14:creationId xmlns:p14="http://schemas.microsoft.com/office/powerpoint/2010/main" val="2118661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Better Care in Defining Science</a:t>
            </a:r>
            <a:endParaRPr lang="en-US" dirty="0"/>
          </a:p>
        </p:txBody>
      </p:sp>
      <p:sp>
        <p:nvSpPr>
          <p:cNvPr id="3" name="Content Placeholder 2"/>
          <p:cNvSpPr>
            <a:spLocks noGrp="1"/>
          </p:cNvSpPr>
          <p:nvPr>
            <p:ph sz="quarter" idx="1"/>
          </p:nvPr>
        </p:nvSpPr>
        <p:spPr/>
        <p:txBody>
          <a:bodyPr>
            <a:normAutofit/>
          </a:bodyPr>
          <a:lstStyle/>
          <a:p>
            <a:r>
              <a:rPr lang="en-US" dirty="0" smtClean="0"/>
              <a:t>There is actually little experimentation going on at this time</a:t>
            </a:r>
          </a:p>
          <a:p>
            <a:r>
              <a:rPr lang="en-US" dirty="0"/>
              <a:t>Aristotle always asserts a final cause – he does not deduce a cause from the </a:t>
            </a:r>
            <a:r>
              <a:rPr lang="en-US" dirty="0" smtClean="0"/>
              <a:t>effects</a:t>
            </a:r>
          </a:p>
          <a:p>
            <a:r>
              <a:rPr lang="en-US" sz="1800" i="1" dirty="0"/>
              <a:t>Scientific thought is based on a few key concepts. There is no sort of “</a:t>
            </a:r>
            <a:r>
              <a:rPr lang="en-US" sz="1800" i="1" dirty="0" smtClean="0"/>
              <a:t>divine” interventions </a:t>
            </a:r>
            <a:r>
              <a:rPr lang="en-US" sz="1800" i="1" dirty="0"/>
              <a:t>by the gods or heavens to punish or reward humans, but instead the physical </a:t>
            </a:r>
            <a:r>
              <a:rPr lang="en-US" sz="1800" i="1" dirty="0" smtClean="0"/>
              <a:t>world is </a:t>
            </a:r>
            <a:r>
              <a:rPr lang="en-US" sz="1800" i="1" dirty="0"/>
              <a:t>viewed as rational, logical, and explainable through proper observation and analysis</a:t>
            </a:r>
          </a:p>
          <a:p>
            <a:r>
              <a:rPr lang="en-US" dirty="0" smtClean="0">
                <a:solidFill>
                  <a:srgbClr val="FF0000"/>
                </a:solidFill>
              </a:rPr>
              <a:t>This is likely what Bothun/</a:t>
            </a:r>
            <a:r>
              <a:rPr lang="en-US" dirty="0" err="1" smtClean="0">
                <a:solidFill>
                  <a:srgbClr val="FF0000"/>
                </a:solidFill>
              </a:rPr>
              <a:t>Nicols</a:t>
            </a:r>
            <a:r>
              <a:rPr lang="en-US" dirty="0" smtClean="0">
                <a:solidFill>
                  <a:srgbClr val="FF0000"/>
                </a:solidFill>
              </a:rPr>
              <a:t> say but this is an example needing evidence to support this</a:t>
            </a:r>
          </a:p>
          <a:p>
            <a:r>
              <a:rPr lang="en-US" dirty="0" smtClean="0"/>
              <a:t>Observations are Data</a:t>
            </a:r>
            <a:endParaRPr lang="en-US" dirty="0"/>
          </a:p>
        </p:txBody>
      </p:sp>
    </p:spTree>
    <p:extLst>
      <p:ext uri="{BB962C8B-B14F-4D97-AF65-F5344CB8AC3E}">
        <p14:creationId xmlns:p14="http://schemas.microsoft.com/office/powerpoint/2010/main" val="3885738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i="1" dirty="0"/>
              <a:t>Good science however, presents a set of </a:t>
            </a:r>
            <a:r>
              <a:rPr lang="en-US" i="1" dirty="0" smtClean="0"/>
              <a:t>observations </a:t>
            </a:r>
            <a:r>
              <a:rPr lang="en-US" i="1" dirty="0"/>
              <a:t>made regarding natural patterns, occurrences, and experiments without </a:t>
            </a:r>
            <a:r>
              <a:rPr lang="en-US" i="1" dirty="0" smtClean="0"/>
              <a:t>claiming </a:t>
            </a:r>
            <a:r>
              <a:rPr lang="en-US" i="1" dirty="0"/>
              <a:t>to know the reasons behind said observations</a:t>
            </a:r>
          </a:p>
          <a:p>
            <a:r>
              <a:rPr lang="en-US" dirty="0" smtClean="0">
                <a:solidFill>
                  <a:srgbClr val="FF0000"/>
                </a:solidFill>
              </a:rPr>
              <a:t>Now back this up with </a:t>
            </a:r>
            <a:r>
              <a:rPr lang="en-US" dirty="0" err="1" smtClean="0">
                <a:solidFill>
                  <a:srgbClr val="FF0000"/>
                </a:solidFill>
              </a:rPr>
              <a:t>thucydides</a:t>
            </a:r>
            <a:r>
              <a:rPr lang="en-US" dirty="0" smtClean="0">
                <a:solidFill>
                  <a:srgbClr val="FF0000"/>
                </a:solidFill>
              </a:rPr>
              <a:t> or </a:t>
            </a:r>
            <a:r>
              <a:rPr lang="en-US" dirty="0" err="1" smtClean="0">
                <a:solidFill>
                  <a:srgbClr val="FF0000"/>
                </a:solidFill>
              </a:rPr>
              <a:t>galen</a:t>
            </a:r>
            <a:endParaRPr lang="en-US" dirty="0">
              <a:solidFill>
                <a:srgbClr val="FF0000"/>
              </a:solidFill>
            </a:endParaRPr>
          </a:p>
        </p:txBody>
      </p:sp>
      <p:sp>
        <p:nvSpPr>
          <p:cNvPr id="2" name="Title 1"/>
          <p:cNvSpPr>
            <a:spLocks noGrp="1"/>
          </p:cNvSpPr>
          <p:nvPr>
            <p:ph type="title"/>
          </p:nvPr>
        </p:nvSpPr>
        <p:spPr/>
        <p:txBody>
          <a:bodyPr/>
          <a:lstStyle/>
          <a:p>
            <a:r>
              <a:rPr lang="en-US" dirty="0" smtClean="0"/>
              <a:t>Back up your arguments</a:t>
            </a:r>
            <a:endParaRPr lang="en-US" dirty="0"/>
          </a:p>
        </p:txBody>
      </p:sp>
    </p:spTree>
    <p:extLst>
      <p:ext uri="{BB962C8B-B14F-4D97-AF65-F5344CB8AC3E}">
        <p14:creationId xmlns:p14="http://schemas.microsoft.com/office/powerpoint/2010/main" val="1775299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 quotes in right context; avoid being wordy</a:t>
            </a:r>
            <a:endParaRPr lang="en-US" dirty="0"/>
          </a:p>
        </p:txBody>
      </p:sp>
      <p:sp>
        <p:nvSpPr>
          <p:cNvPr id="3" name="Content Placeholder 2"/>
          <p:cNvSpPr>
            <a:spLocks noGrp="1"/>
          </p:cNvSpPr>
          <p:nvPr>
            <p:ph idx="1"/>
          </p:nvPr>
        </p:nvSpPr>
        <p:spPr/>
        <p:txBody>
          <a:bodyPr>
            <a:normAutofit fontScale="92500" lnSpcReduction="20000"/>
          </a:bodyPr>
          <a:lstStyle/>
          <a:p>
            <a:r>
              <a:rPr lang="en-US" i="1" dirty="0" smtClean="0"/>
              <a:t>empirical</a:t>
            </a:r>
            <a:r>
              <a:rPr lang="en-US" dirty="0" smtClean="0"/>
              <a:t> </a:t>
            </a:r>
            <a:r>
              <a:rPr lang="en-US" i="1" dirty="0"/>
              <a:t>determinations of knowledge</a:t>
            </a:r>
            <a:r>
              <a:rPr lang="en-US" dirty="0"/>
              <a:t>. </a:t>
            </a:r>
            <a:r>
              <a:rPr lang="en-US" dirty="0" smtClean="0"/>
              <a:t> = </a:t>
            </a:r>
            <a:r>
              <a:rPr lang="en-US" dirty="0" smtClean="0">
                <a:solidFill>
                  <a:srgbClr val="FF0000"/>
                </a:solidFill>
              </a:rPr>
              <a:t>experiments</a:t>
            </a:r>
          </a:p>
          <a:p>
            <a:r>
              <a:rPr lang="en-US" i="1" dirty="0" smtClean="0"/>
              <a:t>Human beings began to do philosophy, even as they do now, because of wonder, at first because they wondered  about the strange things right in front of them, and then later, advancing little by little, because  they came to find greater things puzzling,”</a:t>
            </a:r>
          </a:p>
          <a:p>
            <a:r>
              <a:rPr lang="en-US" dirty="0" smtClean="0">
                <a:solidFill>
                  <a:srgbClr val="FF0000"/>
                </a:solidFill>
              </a:rPr>
              <a:t>This quote was used on the context that science proceeds by rational thought when in fact, this quote seems to be more that science is a discovery process</a:t>
            </a:r>
            <a:endParaRPr lang="en-US" dirty="0">
              <a:solidFill>
                <a:srgbClr val="FF0000"/>
              </a:solidFill>
            </a:endParaRPr>
          </a:p>
        </p:txBody>
      </p:sp>
    </p:spTree>
    <p:extLst>
      <p:ext uri="{BB962C8B-B14F-4D97-AF65-F5344CB8AC3E}">
        <p14:creationId xmlns:p14="http://schemas.microsoft.com/office/powerpoint/2010/main" val="20697707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4.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5.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431</Words>
  <Application>Microsoft Office PowerPoint</Application>
  <PresentationFormat>On-screen Show (4:3)</PresentationFormat>
  <Paragraphs>25</Paragraphs>
  <Slides>5</Slides>
  <Notes>0</Notes>
  <HiddenSlides>0</HiddenSlides>
  <MMClips>0</MMClips>
  <ScaleCrop>false</ScaleCrop>
  <HeadingPairs>
    <vt:vector size="4" baseType="variant">
      <vt:variant>
        <vt:lpstr>Theme</vt:lpstr>
      </vt:variant>
      <vt:variant>
        <vt:i4>5</vt:i4>
      </vt:variant>
      <vt:variant>
        <vt:lpstr>Slide Titles</vt:lpstr>
      </vt:variant>
      <vt:variant>
        <vt:i4>5</vt:i4>
      </vt:variant>
    </vt:vector>
  </HeadingPairs>
  <TitlesOfParts>
    <vt:vector size="10" baseType="lpstr">
      <vt:lpstr>Apothecary</vt:lpstr>
      <vt:lpstr>Civic</vt:lpstr>
      <vt:lpstr>Composite</vt:lpstr>
      <vt:lpstr>Metro</vt:lpstr>
      <vt:lpstr>Horizon</vt:lpstr>
      <vt:lpstr>Somethings are fairly straightfoward</vt:lpstr>
      <vt:lpstr>Proclamations</vt:lpstr>
      <vt:lpstr>Better Care in Defining Science</vt:lpstr>
      <vt:lpstr>Back up your arguments</vt:lpstr>
      <vt:lpstr>Use quotes in right context; avoid being wordy</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dc:creator>
  <cp:lastModifiedBy>Greg</cp:lastModifiedBy>
  <cp:revision>3</cp:revision>
  <dcterms:created xsi:type="dcterms:W3CDTF">2018-10-25T18:15:18Z</dcterms:created>
  <dcterms:modified xsi:type="dcterms:W3CDTF">2018-10-25T18:37:06Z</dcterms:modified>
</cp:coreProperties>
</file>