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sldIdLst>
    <p:sldId id="256" r:id="rId6"/>
    <p:sldId id="257" r:id="rId7"/>
    <p:sldId id="258" r:id="rId8"/>
    <p:sldId id="259" r:id="rId9"/>
    <p:sldId id="260" r:id="rId10"/>
    <p:sldId id="261"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1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A140ADE-5322-461A-A560-697E7384C373}" type="datetimeFigureOut">
              <a:rPr lang="en-US" smtClean="0"/>
              <a:t>5/23/2017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EB535E2-7F7A-4677-9DEB-DF920F85AAD5}"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140ADE-5322-461A-A560-697E7384C373}" type="datetimeFigureOut">
              <a:rPr lang="en-US" smtClean="0"/>
              <a:t>5/23/2017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B535E2-7F7A-4677-9DEB-DF920F85AAD5}"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140ADE-5322-461A-A560-697E7384C373}" type="datetimeFigureOut">
              <a:rPr lang="en-US" smtClean="0"/>
              <a:t>5/23/2017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40ADE-5322-461A-A560-697E7384C373}" type="datetimeFigureOut">
              <a:rPr lang="en-US" smtClean="0"/>
              <a:t>5/23/2017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140ADE-5322-461A-A560-697E7384C373}" type="datetimeFigureOut">
              <a:rPr lang="en-US" smtClean="0"/>
              <a:t>5/23/2017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B535E2-7F7A-4677-9DEB-DF920F85AAD5}"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140ADE-5322-461A-A560-697E7384C373}" type="datetimeFigureOut">
              <a:rPr lang="en-US" smtClean="0"/>
              <a:t>5/23/2017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40ADE-5322-461A-A560-697E7384C373}" type="datetimeFigureOut">
              <a:rPr lang="en-US" smtClean="0"/>
              <a:t>5/23/2017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EB535E2-7F7A-4677-9DEB-DF920F85AAD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A140ADE-5322-461A-A560-697E7384C373}" type="datetimeFigureOut">
              <a:rPr lang="en-US" smtClean="0"/>
              <a:t>5/23/2017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EB535E2-7F7A-4677-9DEB-DF920F85AAD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EB535E2-7F7A-4677-9DEB-DF920F85AAD5}"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A140ADE-5322-461A-A560-697E7384C373}" type="datetimeFigureOut">
              <a:rPr lang="en-US" smtClean="0"/>
              <a:t>5/23/2017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EB535E2-7F7A-4677-9DEB-DF920F85AAD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A140ADE-5322-461A-A560-697E7384C373}" type="datetimeFigureOut">
              <a:rPr lang="en-US" smtClean="0"/>
              <a:t>5/23/2017</a:t>
            </a:fld>
            <a:endParaRPr lang="en-US"/>
          </a:p>
        </p:txBody>
      </p:sp>
      <p:sp>
        <p:nvSpPr>
          <p:cNvPr id="10" name="Slide Number Placeholder 9"/>
          <p:cNvSpPr>
            <a:spLocks noGrp="1"/>
          </p:cNvSpPr>
          <p:nvPr>
            <p:ph type="sldNum" sz="quarter" idx="16"/>
          </p:nvPr>
        </p:nvSpPr>
        <p:spPr/>
        <p:txBody>
          <a:bodyPr rtlCol="0"/>
          <a:lstStyle/>
          <a:p>
            <a:fld id="{BEB535E2-7F7A-4677-9DEB-DF920F85AAD5}"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A140ADE-5322-461A-A560-697E7384C373}" type="datetimeFigureOut">
              <a:rPr lang="en-US" smtClean="0"/>
              <a:t>5/23/2017</a:t>
            </a:fld>
            <a:endParaRPr lang="en-US"/>
          </a:p>
        </p:txBody>
      </p:sp>
      <p:sp>
        <p:nvSpPr>
          <p:cNvPr id="12" name="Slide Number Placeholder 11"/>
          <p:cNvSpPr>
            <a:spLocks noGrp="1"/>
          </p:cNvSpPr>
          <p:nvPr>
            <p:ph type="sldNum" sz="quarter" idx="16"/>
          </p:nvPr>
        </p:nvSpPr>
        <p:spPr/>
        <p:txBody>
          <a:bodyPr rtlCol="0"/>
          <a:lstStyle/>
          <a:p>
            <a:fld id="{BEB535E2-7F7A-4677-9DEB-DF920F85AAD5}"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140ADE-5322-461A-A560-697E7384C373}" type="datetimeFigureOut">
              <a:rPr lang="en-US" smtClean="0"/>
              <a:t>5/23/2017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EB535E2-7F7A-4677-9DEB-DF920F85AAD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40ADE-5322-461A-A560-697E7384C373}" type="datetimeFigureOut">
              <a:rPr lang="en-US" smtClean="0"/>
              <a:t>5/23/2017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EB535E2-7F7A-4677-9DEB-DF920F85AAD5}"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EB535E2-7F7A-4677-9DEB-DF920F85AAD5}"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A140ADE-5322-461A-A560-697E7384C373}" type="datetimeFigureOut">
              <a:rPr lang="en-US" smtClean="0"/>
              <a:t>5/23/2017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EB535E2-7F7A-4677-9DEB-DF920F85AAD5}"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EB535E2-7F7A-4677-9DEB-DF920F85AAD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EB535E2-7F7A-4677-9DEB-DF920F85AAD5}"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B535E2-7F7A-4677-9DEB-DF920F85AAD5}" type="slidenum">
              <a:rPr lang="en-US" smtClean="0"/>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B535E2-7F7A-4677-9DEB-DF920F85AAD5}"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B535E2-7F7A-4677-9DEB-DF920F85AAD5}" type="slidenum">
              <a:rPr lang="en-US" smtClean="0"/>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EB535E2-7F7A-4677-9DEB-DF920F85AAD5}"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A140ADE-5322-461A-A560-697E7384C373}" type="datetimeFigureOut">
              <a:rPr lang="en-US" smtClean="0"/>
              <a:t>5/23/2017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EB535E2-7F7A-4677-9DEB-DF920F85AAD5}" type="slidenum">
              <a:rPr lang="en-US" smtClean="0"/>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EB535E2-7F7A-4677-9DEB-DF920F85AAD5}" type="slidenum">
              <a:rPr lang="en-US" smtClean="0"/>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B535E2-7F7A-4677-9DEB-DF920F85AAD5}" type="slidenum">
              <a:rPr lang="en-US" smtClean="0"/>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EB535E2-7F7A-4677-9DEB-DF920F85AAD5}" type="slidenum">
              <a:rPr lang="en-US" smtClean="0"/>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B535E2-7F7A-4677-9DEB-DF920F85AAD5}" type="slidenum">
              <a:rPr lang="en-US" smtClean="0"/>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140ADE-5322-461A-A560-697E7384C373}" type="datetimeFigureOut">
              <a:rPr lang="en-US" smtClean="0"/>
              <a:t>5/23/2017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B535E2-7F7A-4677-9DEB-DF920F85AAD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A140ADE-5322-461A-A560-697E7384C373}" type="datetimeFigureOut">
              <a:rPr lang="en-US" smtClean="0"/>
              <a:t>5/23/2017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40ADE-5322-461A-A560-697E7384C373}" type="datetimeFigureOut">
              <a:rPr lang="en-US" smtClean="0"/>
              <a:t>5/23/2017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140ADE-5322-461A-A560-697E7384C373}"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B535E2-7F7A-4677-9DEB-DF920F85AAD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A140ADE-5322-461A-A560-697E7384C373}" type="datetimeFigureOut">
              <a:rPr lang="en-US" smtClean="0"/>
              <a:t>5/23/2017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EB535E2-7F7A-4677-9DEB-DF920F85AAD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A140ADE-5322-461A-A560-697E7384C373}" type="datetimeFigureOut">
              <a:rPr lang="en-US" smtClean="0"/>
              <a:t>5/23/2017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EB535E2-7F7A-4677-9DEB-DF920F85AA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A140ADE-5322-461A-A560-697E7384C373}" type="datetimeFigureOut">
              <a:rPr lang="en-US" smtClean="0"/>
              <a:t>5/23/2017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EB535E2-7F7A-4677-9DEB-DF920F85AA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A140ADE-5322-461A-A560-697E7384C373}" type="datetimeFigureOut">
              <a:rPr lang="en-US" smtClean="0"/>
              <a:t>5/23/2017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EB535E2-7F7A-4677-9DEB-DF920F85AAD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A140ADE-5322-461A-A560-697E7384C373}" type="datetimeFigureOut">
              <a:rPr lang="en-US" smtClean="0"/>
              <a:t>5/23/2017</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EB535E2-7F7A-4677-9DEB-DF920F85AAD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1470025"/>
          </a:xfrm>
        </p:spPr>
        <p:txBody>
          <a:bodyPr/>
          <a:lstStyle/>
          <a:p>
            <a:r>
              <a:rPr lang="en-US" dirty="0" smtClean="0"/>
              <a:t>Second Essay</a:t>
            </a:r>
            <a:endParaRPr lang="en-US" dirty="0"/>
          </a:p>
        </p:txBody>
      </p:sp>
      <p:sp>
        <p:nvSpPr>
          <p:cNvPr id="3" name="Subtitle 2"/>
          <p:cNvSpPr>
            <a:spLocks noGrp="1"/>
          </p:cNvSpPr>
          <p:nvPr>
            <p:ph type="subTitle" idx="1"/>
          </p:nvPr>
        </p:nvSpPr>
        <p:spPr>
          <a:xfrm>
            <a:off x="1143000" y="1981200"/>
            <a:ext cx="7467600" cy="1752600"/>
          </a:xfrm>
        </p:spPr>
        <p:txBody>
          <a:bodyPr>
            <a:noAutofit/>
          </a:bodyPr>
          <a:lstStyle/>
          <a:p>
            <a:pPr algn="l"/>
            <a:r>
              <a:rPr lang="en-US" sz="2800" dirty="0" smtClean="0"/>
              <a:t>Some of you are still writing book reports instead of writing a reflective essay according to the prompts.</a:t>
            </a:r>
          </a:p>
          <a:p>
            <a:pPr algn="l"/>
            <a:endParaRPr lang="en-US" sz="2800" dirty="0" smtClean="0"/>
          </a:p>
          <a:p>
            <a:pPr algn="l"/>
            <a:r>
              <a:rPr lang="en-US" sz="2800" dirty="0" smtClean="0"/>
              <a:t>Many Essays did not properly address prompt B as a logical extension of the your prompt A response.</a:t>
            </a:r>
          </a:p>
          <a:p>
            <a:pPr algn="l"/>
            <a:endParaRPr lang="en-US" sz="2800" dirty="0"/>
          </a:p>
          <a:p>
            <a:pPr algn="l"/>
            <a:r>
              <a:rPr lang="en-US" sz="2800" dirty="0" smtClean="0"/>
              <a:t>Again, re-read your essay to check if you have adequately responded to the prompts</a:t>
            </a:r>
            <a:endParaRPr lang="en-US" sz="2800" dirty="0"/>
          </a:p>
        </p:txBody>
      </p:sp>
    </p:spTree>
    <p:extLst>
      <p:ext uri="{BB962C8B-B14F-4D97-AF65-F5344CB8AC3E}">
        <p14:creationId xmlns:p14="http://schemas.microsoft.com/office/powerpoint/2010/main" val="3372848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Prompt A</a:t>
            </a:r>
            <a:endParaRPr lang="en-US" dirty="0"/>
          </a:p>
        </p:txBody>
      </p:sp>
      <p:sp>
        <p:nvSpPr>
          <p:cNvPr id="3" name="Content Placeholder 2"/>
          <p:cNvSpPr>
            <a:spLocks noGrp="1"/>
          </p:cNvSpPr>
          <p:nvPr>
            <p:ph idx="1"/>
          </p:nvPr>
        </p:nvSpPr>
        <p:spPr/>
        <p:txBody>
          <a:bodyPr>
            <a:normAutofit/>
          </a:bodyPr>
          <a:lstStyle/>
          <a:p>
            <a:r>
              <a:rPr lang="en-US" dirty="0" smtClean="0"/>
              <a:t>This can be done in a straightforward manner:</a:t>
            </a:r>
          </a:p>
          <a:p>
            <a:pPr marL="400050" lvl="1" indent="0">
              <a:buNone/>
            </a:pPr>
            <a:r>
              <a:rPr lang="en-US" dirty="0" smtClean="0"/>
              <a:t>Aristotle: = the universe is ordered and operated by a small number of principles (air, earth, </a:t>
            </a:r>
            <a:r>
              <a:rPr lang="en-US" dirty="0" err="1" smtClean="0"/>
              <a:t>fire,water</a:t>
            </a:r>
            <a:r>
              <a:rPr lang="en-US" dirty="0" smtClean="0"/>
              <a:t>)</a:t>
            </a:r>
          </a:p>
          <a:p>
            <a:pPr marL="400050" lvl="1" indent="0">
              <a:buNone/>
            </a:pPr>
            <a:r>
              <a:rPr lang="en-US" dirty="0" smtClean="0"/>
              <a:t>Descartes: = 5 or 6 principles</a:t>
            </a:r>
          </a:p>
          <a:p>
            <a:pPr marL="400050" lvl="1" indent="0">
              <a:buNone/>
            </a:pPr>
            <a:r>
              <a:rPr lang="en-US" dirty="0" smtClean="0"/>
              <a:t>Kepler: = 3 laws (which show harmony)</a:t>
            </a:r>
          </a:p>
          <a:p>
            <a:pPr marL="400050" lvl="1" indent="0">
              <a:buNone/>
            </a:pPr>
            <a:r>
              <a:rPr lang="en-US" dirty="0" smtClean="0"/>
              <a:t>Newton: = 3 Laws so that natural philosophy becomes math</a:t>
            </a:r>
          </a:p>
          <a:p>
            <a:pPr marL="0" indent="0">
              <a:buNone/>
            </a:pPr>
            <a:r>
              <a:rPr lang="en-US" dirty="0" smtClean="0"/>
              <a:t>All of this work mostly re-affirms the idea that nature is ordered, “simple” and mechanical.</a:t>
            </a:r>
          </a:p>
          <a:p>
            <a:pPr marL="0" indent="0">
              <a:buNone/>
            </a:pPr>
            <a:r>
              <a:rPr lang="en-US" dirty="0" smtClean="0"/>
              <a:t>So, no revolution has occurred </a:t>
            </a:r>
            <a:r>
              <a:rPr lang="en-US" dirty="0" smtClean="0">
                <a:sym typeface="Wingdings" panose="05000000000000000000" pitchFamily="2" charset="2"/>
              </a:rPr>
              <a:t> randomness and </a:t>
            </a:r>
            <a:r>
              <a:rPr lang="en-US" dirty="0" smtClean="0">
                <a:sym typeface="Wingdings" panose="05000000000000000000" pitchFamily="2" charset="2"/>
              </a:rPr>
              <a:t>uncertainty are not part of the cultural world view</a:t>
            </a:r>
          </a:p>
          <a:p>
            <a:pPr marL="274320" lvl="1" indent="0">
              <a:buNone/>
            </a:pPr>
            <a:r>
              <a:rPr lang="en-US" i="1" dirty="0"/>
              <a:t>The development of more advanced tools that can take more accurate measurements </a:t>
            </a:r>
            <a:r>
              <a:rPr lang="en-US" i="1" dirty="0" smtClean="0"/>
              <a:t>and uncover </a:t>
            </a:r>
            <a:r>
              <a:rPr lang="en-US" i="1" dirty="0"/>
              <a:t>new phenomena do not force a </a:t>
            </a:r>
            <a:r>
              <a:rPr lang="en-US" i="1"/>
              <a:t>scientific </a:t>
            </a:r>
            <a:r>
              <a:rPr lang="en-US" i="1" smtClean="0"/>
              <a:t>revolution</a:t>
            </a:r>
            <a:r>
              <a:rPr lang="en-US" i="1">
                <a:sym typeface="Wingdings" panose="05000000000000000000" pitchFamily="2" charset="2"/>
              </a:rPr>
              <a:t>.</a:t>
            </a:r>
            <a:endParaRPr lang="en-US" i="1" dirty="0"/>
          </a:p>
        </p:txBody>
      </p:sp>
    </p:spTree>
    <p:extLst>
      <p:ext uri="{BB962C8B-B14F-4D97-AF65-F5344CB8AC3E}">
        <p14:creationId xmlns:p14="http://schemas.microsoft.com/office/powerpoint/2010/main" val="415293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Prompt B</a:t>
            </a:r>
            <a:endParaRPr lang="en-US" dirty="0"/>
          </a:p>
        </p:txBody>
      </p:sp>
      <p:sp>
        <p:nvSpPr>
          <p:cNvPr id="3" name="Content Placeholder 2"/>
          <p:cNvSpPr>
            <a:spLocks noGrp="1"/>
          </p:cNvSpPr>
          <p:nvPr>
            <p:ph idx="1"/>
          </p:nvPr>
        </p:nvSpPr>
        <p:spPr/>
        <p:txBody>
          <a:bodyPr>
            <a:normAutofit/>
          </a:bodyPr>
          <a:lstStyle/>
          <a:p>
            <a:r>
              <a:rPr lang="en-US" dirty="0" smtClean="0"/>
              <a:t>Descartes (and to some extent Newton) outline a process for obtaining explanations (e.g. the Truth).</a:t>
            </a:r>
          </a:p>
          <a:p>
            <a:r>
              <a:rPr lang="en-US" dirty="0" smtClean="0"/>
              <a:t>Removal of doubt, exactness of expressions</a:t>
            </a:r>
          </a:p>
          <a:p>
            <a:r>
              <a:rPr lang="en-US" dirty="0" smtClean="0"/>
              <a:t>Kant argues that there is no structure in Nature but that structure is found in the ordered mind;  mathematics is the best manifestation of this ordered structure</a:t>
            </a:r>
          </a:p>
          <a:p>
            <a:r>
              <a:rPr lang="en-US" dirty="0" smtClean="0"/>
              <a:t>Using the path of Reason then let’s this structure take hold, and all is explainable – hence the world </a:t>
            </a:r>
            <a:r>
              <a:rPr lang="en-US" i="1" dirty="0" smtClean="0"/>
              <a:t>is intelligible to the rational man</a:t>
            </a:r>
          </a:p>
          <a:p>
            <a:endParaRPr lang="en-US" dirty="0"/>
          </a:p>
        </p:txBody>
      </p:sp>
    </p:spTree>
    <p:extLst>
      <p:ext uri="{BB962C8B-B14F-4D97-AF65-F5344CB8AC3E}">
        <p14:creationId xmlns:p14="http://schemas.microsoft.com/office/powerpoint/2010/main" val="3204966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Relevant</a:t>
            </a:r>
            <a:endParaRPr lang="en-US" dirty="0"/>
          </a:p>
        </p:txBody>
      </p:sp>
      <p:sp>
        <p:nvSpPr>
          <p:cNvPr id="3" name="Content Placeholder 2"/>
          <p:cNvSpPr>
            <a:spLocks noGrp="1"/>
          </p:cNvSpPr>
          <p:nvPr>
            <p:ph idx="1"/>
          </p:nvPr>
        </p:nvSpPr>
        <p:spPr/>
        <p:txBody>
          <a:bodyPr/>
          <a:lstStyle/>
          <a:p>
            <a:r>
              <a:rPr lang="en-US" dirty="0" smtClean="0"/>
              <a:t>Scientists like Cusa and Bruno are not very relevant to the prompt.  Their work about relative positions  is only tangential to what is being asked.</a:t>
            </a:r>
          </a:p>
          <a:p>
            <a:endParaRPr lang="en-US" dirty="0"/>
          </a:p>
          <a:p>
            <a:r>
              <a:rPr lang="en-US" dirty="0" smtClean="0"/>
              <a:t>Copernicus is only relevant if you talk about him in the context that circular orbits (nested circular epicycles) reaffirm order.</a:t>
            </a:r>
          </a:p>
          <a:p>
            <a:endParaRPr lang="en-US" dirty="0"/>
          </a:p>
          <a:p>
            <a:r>
              <a:rPr lang="en-US" dirty="0" smtClean="0"/>
              <a:t>Galileo and Tyco are the least relevant – although they do show that the Universe is not perfect or changeless – but the prompts are not asking about this</a:t>
            </a:r>
          </a:p>
        </p:txBody>
      </p:sp>
    </p:spTree>
    <p:extLst>
      <p:ext uri="{BB962C8B-B14F-4D97-AF65-F5344CB8AC3E}">
        <p14:creationId xmlns:p14="http://schemas.microsoft.com/office/powerpoint/2010/main" val="2063386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common idea/mistake</a:t>
            </a:r>
            <a:endParaRPr lang="en-US" dirty="0"/>
          </a:p>
        </p:txBody>
      </p:sp>
      <p:sp>
        <p:nvSpPr>
          <p:cNvPr id="3" name="Content Placeholder 2"/>
          <p:cNvSpPr>
            <a:spLocks noGrp="1"/>
          </p:cNvSpPr>
          <p:nvPr>
            <p:ph sz="quarter" idx="1"/>
          </p:nvPr>
        </p:nvSpPr>
        <p:spPr/>
        <p:txBody>
          <a:bodyPr/>
          <a:lstStyle/>
          <a:p>
            <a:pPr marL="274320" lvl="1" indent="0">
              <a:buNone/>
            </a:pPr>
            <a:r>
              <a:rPr lang="en-US" i="1" dirty="0"/>
              <a:t>The underlying assumption of an ordered universe still drove scientists </a:t>
            </a:r>
            <a:r>
              <a:rPr lang="en-US" i="1" dirty="0" smtClean="0"/>
              <a:t>to try </a:t>
            </a:r>
            <a:r>
              <a:rPr lang="en-US" i="1" dirty="0"/>
              <a:t>new methods to discover phenomena with greater levels of certainty</a:t>
            </a:r>
          </a:p>
          <a:p>
            <a:r>
              <a:rPr lang="en-US" dirty="0" smtClean="0"/>
              <a:t>This idea was used by many but its really backwards.  Science done during this time was not driven by anything except a desire to better explore nature (with better instruments or techniques).  The result of that exploration was the strong affirmation of ORDER!</a:t>
            </a:r>
            <a:endParaRPr lang="en-US" dirty="0"/>
          </a:p>
        </p:txBody>
      </p:sp>
    </p:spTree>
    <p:extLst>
      <p:ext uri="{BB962C8B-B14F-4D97-AF65-F5344CB8AC3E}">
        <p14:creationId xmlns:p14="http://schemas.microsoft.com/office/powerpoint/2010/main" val="4240935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a:t>
            </a:r>
            <a:endParaRPr lang="en-US" dirty="0"/>
          </a:p>
        </p:txBody>
      </p:sp>
      <p:sp>
        <p:nvSpPr>
          <p:cNvPr id="3" name="Content Placeholder 2"/>
          <p:cNvSpPr>
            <a:spLocks noGrp="1"/>
          </p:cNvSpPr>
          <p:nvPr>
            <p:ph sz="quarter" idx="1"/>
          </p:nvPr>
        </p:nvSpPr>
        <p:spPr/>
        <p:txBody>
          <a:bodyPr>
            <a:normAutofit fontScale="92500"/>
          </a:bodyPr>
          <a:lstStyle/>
          <a:p>
            <a:r>
              <a:rPr lang="en-US" b="1" dirty="0" smtClean="0"/>
              <a:t>A well constructed essay </a:t>
            </a:r>
            <a:r>
              <a:rPr lang="en-US" dirty="0" smtClean="0"/>
              <a:t>(and there were about ½ a dozen) </a:t>
            </a:r>
            <a:r>
              <a:rPr lang="en-US" b="1" dirty="0"/>
              <a:t>should make use of accumulating evidence to synthesize points that are consistent with the prompts. For instance, what the accumulating evidence is </a:t>
            </a:r>
            <a:r>
              <a:rPr lang="en-US" b="1" dirty="0" smtClean="0"/>
              <a:t>there for </a:t>
            </a:r>
            <a:r>
              <a:rPr lang="en-US" b="1" dirty="0" smtClean="0">
                <a:solidFill>
                  <a:srgbClr val="FF0000"/>
                </a:solidFill>
              </a:rPr>
              <a:t>order</a:t>
            </a:r>
            <a:r>
              <a:rPr lang="en-US" b="1" dirty="0">
                <a:solidFill>
                  <a:srgbClr val="FF0000"/>
                </a:solidFill>
              </a:rPr>
              <a:t>, simplification, experimentation, accuracy and doubt </a:t>
            </a:r>
            <a:r>
              <a:rPr lang="en-US" b="1" dirty="0" smtClean="0"/>
              <a:t>throughout this historical period?</a:t>
            </a:r>
          </a:p>
          <a:p>
            <a:r>
              <a:rPr lang="en-US" b="1" dirty="0" smtClean="0"/>
              <a:t>Note also – the universe can be ordered without the need for a diving being, despite what Luther says</a:t>
            </a:r>
            <a:r>
              <a:rPr lang="en-US" b="1" dirty="0"/>
              <a:t/>
            </a:r>
            <a:br>
              <a:rPr lang="en-US" b="1" dirty="0"/>
            </a:br>
            <a:endParaRPr lang="en-US" b="1" dirty="0"/>
          </a:p>
          <a:p>
            <a:endParaRPr lang="en-US" dirty="0"/>
          </a:p>
        </p:txBody>
      </p:sp>
    </p:spTree>
    <p:extLst>
      <p:ext uri="{BB962C8B-B14F-4D97-AF65-F5344CB8AC3E}">
        <p14:creationId xmlns:p14="http://schemas.microsoft.com/office/powerpoint/2010/main" val="3517785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2</a:t>
            </a:r>
            <a:endParaRPr lang="en-US" dirty="0"/>
          </a:p>
        </p:txBody>
      </p:sp>
      <p:sp>
        <p:nvSpPr>
          <p:cNvPr id="3" name="Content Placeholder 2"/>
          <p:cNvSpPr>
            <a:spLocks noGrp="1"/>
          </p:cNvSpPr>
          <p:nvPr>
            <p:ph idx="1"/>
          </p:nvPr>
        </p:nvSpPr>
        <p:spPr/>
        <p:txBody>
          <a:bodyPr>
            <a:normAutofit fontScale="85000" lnSpcReduction="20000"/>
          </a:bodyPr>
          <a:lstStyle/>
          <a:p>
            <a:pPr lvl="1"/>
            <a:r>
              <a:rPr lang="en-US" b="1" dirty="0" smtClean="0"/>
              <a:t>Interesting Kant interpretation from  </a:t>
            </a:r>
            <a:r>
              <a:rPr lang="en-US" b="1" i="1" dirty="0" err="1"/>
              <a:t>plato</a:t>
            </a:r>
            <a:r>
              <a:rPr lang="en-US" b="1" i="1" dirty="0"/>
              <a:t>. stanford.edu </a:t>
            </a:r>
            <a:br>
              <a:rPr lang="en-US" b="1" i="1" dirty="0"/>
            </a:br>
            <a:r>
              <a:rPr lang="en-US" b="1" i="1" dirty="0"/>
              <a:t/>
            </a:r>
            <a:br>
              <a:rPr lang="en-US" b="1" i="1" dirty="0"/>
            </a:br>
            <a:r>
              <a:rPr lang="en-US" b="1" i="1" dirty="0"/>
              <a:t>He (Kant) thus sought to locate the concept of God within a systematically ordered set of basic philosophical principles that account for the order and structure of world </a:t>
            </a:r>
            <a:r>
              <a:rPr lang="en-US" b="1" dirty="0"/>
              <a:t>(this is similar to </a:t>
            </a:r>
            <a:r>
              <a:rPr lang="en-US" b="1" dirty="0" err="1"/>
              <a:t>Descarte's</a:t>
            </a:r>
            <a:r>
              <a:rPr lang="en-US" b="1" dirty="0"/>
              <a:t> view) </a:t>
            </a:r>
            <a:endParaRPr lang="en-US" b="1" dirty="0" smtClean="0"/>
          </a:p>
          <a:p>
            <a:pPr lvl="1"/>
            <a:endParaRPr lang="en-US" b="1" dirty="0"/>
          </a:p>
          <a:p>
            <a:r>
              <a:rPr lang="en-US" b="1" dirty="0" smtClean="0"/>
              <a:t>Remember</a:t>
            </a:r>
            <a:r>
              <a:rPr lang="en-US" b="1" dirty="0"/>
              <a:t>, perfection in terms of perfect circles exists in the ancient world, Aristotle, and continues through Copernicus. It is Kepler who empirically shows this is not the case. The use of math gives the perception of perfect and precise and the Clockwork Universe is best manifest as Kepler's Third Law (left out by most of you) </a:t>
            </a:r>
          </a:p>
          <a:p>
            <a:endParaRPr lang="en-US" dirty="0"/>
          </a:p>
        </p:txBody>
      </p:sp>
    </p:spTree>
    <p:extLst>
      <p:ext uri="{BB962C8B-B14F-4D97-AF65-F5344CB8AC3E}">
        <p14:creationId xmlns:p14="http://schemas.microsoft.com/office/powerpoint/2010/main" val="3938594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1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4.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495</Words>
  <Application>Microsoft Office PowerPoint</Application>
  <PresentationFormat>On-screen Show (4:3)</PresentationFormat>
  <Paragraphs>36</Paragraphs>
  <Slides>7</Slides>
  <Notes>0</Notes>
  <HiddenSlides>0</HiddenSlides>
  <MMClips>0</MMClips>
  <ScaleCrop>false</ScaleCrop>
  <HeadingPairs>
    <vt:vector size="4" baseType="variant">
      <vt:variant>
        <vt:lpstr>Theme</vt:lpstr>
      </vt:variant>
      <vt:variant>
        <vt:i4>5</vt:i4>
      </vt:variant>
      <vt:variant>
        <vt:lpstr>Slide Titles</vt:lpstr>
      </vt:variant>
      <vt:variant>
        <vt:i4>7</vt:i4>
      </vt:variant>
    </vt:vector>
  </HeadingPairs>
  <TitlesOfParts>
    <vt:vector size="12" baseType="lpstr">
      <vt:lpstr>Apex</vt:lpstr>
      <vt:lpstr>Clarity</vt:lpstr>
      <vt:lpstr>1_Clarity</vt:lpstr>
      <vt:lpstr>Median</vt:lpstr>
      <vt:lpstr>Metro</vt:lpstr>
      <vt:lpstr>Second Essay</vt:lpstr>
      <vt:lpstr>Prompt A</vt:lpstr>
      <vt:lpstr>Prompt B</vt:lpstr>
      <vt:lpstr>Not Relevant</vt:lpstr>
      <vt:lpstr>A common idea/mistake</vt:lpstr>
      <vt:lpstr>Themes</vt:lpstr>
      <vt:lpstr>Themes 2</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Essay</dc:title>
  <dc:creator>Dr. Nuts</dc:creator>
  <cp:lastModifiedBy>Dr. Nuts</cp:lastModifiedBy>
  <cp:revision>4</cp:revision>
  <dcterms:created xsi:type="dcterms:W3CDTF">2017-05-23T15:53:20Z</dcterms:created>
  <dcterms:modified xsi:type="dcterms:W3CDTF">2017-05-23T18:48:36Z</dcterms:modified>
</cp:coreProperties>
</file>