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2" r:id="rId1"/>
  </p:sldMasterIdLst>
  <p:sldIdLst>
    <p:sldId id="256" r:id="rId2"/>
    <p:sldId id="258" r:id="rId3"/>
    <p:sldId id="259" r:id="rId4"/>
    <p:sldId id="260" r:id="rId5"/>
    <p:sldId id="261"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11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B955F9-81EA-47C5-8059-9E5C2B437C70}" type="datetime1">
              <a:rPr lang="en-US" smtClean="0"/>
              <a:pPr/>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6/8/2017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6/8/2017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50D295D-4A77-4DEB-B04C-9F4282A8BC04}" type="datetime1">
              <a:rPr lang="en-US" smtClean="0"/>
              <a:pPr/>
              <a:t>6/8/2017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6/8/2017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6/8/2017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6/8/2017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7B613C-1AD7-49D3-885D-F654C5CDBAA6}" type="datetime1">
              <a:rPr lang="en-US" smtClean="0"/>
              <a:pPr/>
              <a:t>6/8/2017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27B613C-1AD7-49D3-885D-F654C5CDBAA6}" type="datetime1">
              <a:rPr lang="en-US" smtClean="0"/>
              <a:pPr/>
              <a:t>6/8/2017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E2D2B3B-882E-40F3-A32F-6DD51691504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Some quick points about essay 3</a:t>
            </a:r>
            <a:endParaRPr lang="en-US" dirty="0"/>
          </a:p>
        </p:txBody>
      </p:sp>
      <p:sp>
        <p:nvSpPr>
          <p:cNvPr id="3" name="Subtitle 2"/>
          <p:cNvSpPr>
            <a:spLocks noGrp="1"/>
          </p:cNvSpPr>
          <p:nvPr>
            <p:ph type="subTitle" idx="1"/>
          </p:nvPr>
        </p:nvSpPr>
        <p:spPr>
          <a:xfrm>
            <a:off x="914400" y="3505200"/>
            <a:ext cx="7239000" cy="1752600"/>
          </a:xfrm>
        </p:spPr>
        <p:txBody>
          <a:bodyPr>
            <a:normAutofit fontScale="62500" lnSpcReduction="20000"/>
          </a:bodyPr>
          <a:lstStyle/>
          <a:p>
            <a:r>
              <a:rPr lang="en-US" dirty="0" smtClean="0"/>
              <a:t>General Comment: Much if not all of the Enlightenment ideals originated from the desire to overthrow the Old Order.  Those essays that start out with this, were generally better than those which did not.</a:t>
            </a:r>
          </a:p>
          <a:p>
            <a:endParaRPr lang="en-US" dirty="0" smtClean="0"/>
          </a:p>
          <a:p>
            <a:endParaRPr lang="en-US" dirty="0"/>
          </a:p>
          <a:p>
            <a:r>
              <a:rPr lang="en-US" dirty="0" smtClean="0"/>
              <a:t>Also, the Julian Ferry idea about “superior civilizing duty” does represent, to some extent, Big E values,  but it was implemented by a little e mind set.</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1</a:t>
            </a:fld>
            <a:endParaRPr lang="en-US" dirty="0"/>
          </a:p>
        </p:txBody>
      </p:sp>
    </p:spTree>
    <p:extLst>
      <p:ext uri="{BB962C8B-B14F-4D97-AF65-F5344CB8AC3E}">
        <p14:creationId xmlns:p14="http://schemas.microsoft.com/office/powerpoint/2010/main" val="3153448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E vs Social Darwinism</a:t>
            </a:r>
            <a:endParaRPr lang="en-US" dirty="0"/>
          </a:p>
        </p:txBody>
      </p:sp>
      <p:sp>
        <p:nvSpPr>
          <p:cNvPr id="3" name="Content Placeholder 2"/>
          <p:cNvSpPr>
            <a:spLocks noGrp="1"/>
          </p:cNvSpPr>
          <p:nvPr>
            <p:ph idx="1"/>
          </p:nvPr>
        </p:nvSpPr>
        <p:spPr/>
        <p:txBody>
          <a:bodyPr>
            <a:normAutofit lnSpcReduction="10000"/>
          </a:bodyPr>
          <a:lstStyle/>
          <a:p>
            <a:r>
              <a:rPr lang="en-US" dirty="0" smtClean="0"/>
              <a:t>In general there was not an explicitly enough separation between twisting “Enlightenment Ideals” from twisting Darwinism.   The too really are not the same at all.</a:t>
            </a:r>
          </a:p>
          <a:p>
            <a:r>
              <a:rPr lang="en-US" dirty="0" smtClean="0"/>
              <a:t>There are examples where the student states that the current world is “diametrically opposed” or “inherently opposed” to Big E ideals but no specific evidence is shown for this.    Its not as black and white as this, and yes the real world has likely departed from Big E ideals in there purist form, it is not (yet) inherently opposed.  To make the argument that it is, really requires specific examples.  The best of which may be global inequity but still that is not strongly opposed by perhaps and unintended consequence of growth through owing personal property.</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2</a:t>
            </a:fld>
            <a:endParaRPr lang="en-US"/>
          </a:p>
        </p:txBody>
      </p:sp>
    </p:spTree>
    <p:extLst>
      <p:ext uri="{BB962C8B-B14F-4D97-AF65-F5344CB8AC3E}">
        <p14:creationId xmlns:p14="http://schemas.microsoft.com/office/powerpoint/2010/main" val="35921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Hitler and Stalin</a:t>
            </a:r>
            <a:endParaRPr lang="en-US" dirty="0"/>
          </a:p>
        </p:txBody>
      </p:sp>
      <p:sp>
        <p:nvSpPr>
          <p:cNvPr id="3" name="Content Placeholder 2"/>
          <p:cNvSpPr>
            <a:spLocks noGrp="1"/>
          </p:cNvSpPr>
          <p:nvPr>
            <p:ph idx="1"/>
          </p:nvPr>
        </p:nvSpPr>
        <p:spPr/>
        <p:txBody>
          <a:bodyPr/>
          <a:lstStyle/>
          <a:p>
            <a:r>
              <a:rPr lang="en-US" dirty="0" smtClean="0"/>
              <a:t>Yes these are the obvious examples but most students spend too many of their words on this and too few of their words on the American side:</a:t>
            </a:r>
          </a:p>
          <a:p>
            <a:pPr lvl="1"/>
            <a:r>
              <a:rPr lang="en-US" dirty="0" smtClean="0"/>
              <a:t>Hitler – yeah let’s create the master race and I know what that looks like</a:t>
            </a:r>
          </a:p>
          <a:p>
            <a:pPr lvl="1"/>
            <a:r>
              <a:rPr lang="en-US" dirty="0" smtClean="0"/>
              <a:t>Stalin – yeah let’s program the programmable members of society of become more cooperative.</a:t>
            </a:r>
          </a:p>
          <a:p>
            <a:pPr lvl="1"/>
            <a:r>
              <a:rPr lang="en-US" dirty="0" smtClean="0"/>
              <a:t>America – Let’s have American businesses “fairly” compete so that there are winners and losers and ultimately and economic class system</a:t>
            </a:r>
          </a:p>
          <a:p>
            <a:pPr lvl="1"/>
            <a:endParaRPr lang="en-US" dirty="0"/>
          </a:p>
          <a:p>
            <a:r>
              <a:rPr lang="en-US" dirty="0" smtClean="0">
                <a:solidFill>
                  <a:srgbClr val="FF0000"/>
                </a:solidFill>
              </a:rPr>
              <a:t>The basic point here, not well addressed, is that all 3 of these have the “superior” and the “inferior”</a:t>
            </a:r>
          </a:p>
        </p:txBody>
      </p:sp>
      <p:sp>
        <p:nvSpPr>
          <p:cNvPr id="4" name="Slide Number Placeholder 3"/>
          <p:cNvSpPr>
            <a:spLocks noGrp="1"/>
          </p:cNvSpPr>
          <p:nvPr>
            <p:ph type="sldNum" sz="quarter" idx="12"/>
          </p:nvPr>
        </p:nvSpPr>
        <p:spPr/>
        <p:txBody>
          <a:bodyPr/>
          <a:lstStyle/>
          <a:p>
            <a:fld id="{6E2D2B3B-882E-40F3-A32F-6DD516915044}" type="slidenum">
              <a:rPr lang="en-US" smtClean="0"/>
              <a:pPr/>
              <a:t>3</a:t>
            </a:fld>
            <a:endParaRPr lang="en-US"/>
          </a:p>
        </p:txBody>
      </p:sp>
    </p:spTree>
    <p:extLst>
      <p:ext uri="{BB962C8B-B14F-4D97-AF65-F5344CB8AC3E}">
        <p14:creationId xmlns:p14="http://schemas.microsoft.com/office/powerpoint/2010/main" val="3350563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Good and Interesting Connections</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smtClean="0"/>
          </a:p>
          <a:p>
            <a:endParaRPr lang="en-US" dirty="0"/>
          </a:p>
          <a:p>
            <a:pPr marL="274320" lvl="1" indent="0">
              <a:buNone/>
            </a:pPr>
            <a:r>
              <a:rPr lang="en-US" i="1" dirty="0" smtClean="0"/>
              <a:t>One </a:t>
            </a:r>
            <a:r>
              <a:rPr lang="en-US" i="1" dirty="0"/>
              <a:t>of the principal contributions to </a:t>
            </a:r>
            <a:r>
              <a:rPr lang="en-US" i="1" dirty="0" smtClean="0"/>
              <a:t>a</a:t>
            </a:r>
            <a:r>
              <a:rPr lang="en-US" i="1" dirty="0"/>
              <a:t> </a:t>
            </a:r>
            <a:r>
              <a:rPr lang="en-US" i="1" dirty="0" smtClean="0"/>
              <a:t>better </a:t>
            </a:r>
            <a:r>
              <a:rPr lang="en-US" i="1" dirty="0"/>
              <a:t>society was the progress of technology from scientific advances that led </a:t>
            </a:r>
            <a:r>
              <a:rPr lang="en-US" i="1" dirty="0" smtClean="0"/>
              <a:t>to increases </a:t>
            </a:r>
            <a:r>
              <a:rPr lang="en-US" i="1" dirty="0"/>
              <a:t>in efficiency and decreases in </a:t>
            </a:r>
            <a:r>
              <a:rPr lang="en-US" b="1" i="1" dirty="0"/>
              <a:t>manual </a:t>
            </a:r>
            <a:r>
              <a:rPr lang="en-US" b="1" i="1" dirty="0" smtClean="0"/>
              <a:t>labor</a:t>
            </a:r>
          </a:p>
          <a:p>
            <a:pPr marL="274320" lvl="1" indent="0">
              <a:buNone/>
            </a:pPr>
            <a:r>
              <a:rPr lang="en-US" i="1" dirty="0" smtClean="0"/>
              <a:t>Kant’s comments about </a:t>
            </a:r>
            <a:r>
              <a:rPr lang="en-US" b="1" i="1" dirty="0" smtClean="0"/>
              <a:t>instruction</a:t>
            </a:r>
            <a:r>
              <a:rPr lang="en-US" i="1" dirty="0" smtClean="0"/>
              <a:t> were linked to Stalin’s </a:t>
            </a:r>
            <a:r>
              <a:rPr lang="en-US" b="1" i="1" dirty="0" smtClean="0"/>
              <a:t>reprogramming</a:t>
            </a:r>
            <a:r>
              <a:rPr lang="en-US" i="1" dirty="0" smtClean="0"/>
              <a:t> attempts to create a better New Soviet Man</a:t>
            </a:r>
          </a:p>
          <a:p>
            <a:pPr marL="274320" lvl="1" indent="0">
              <a:buNone/>
            </a:pPr>
            <a:r>
              <a:rPr lang="en-US" i="1" dirty="0" smtClean="0"/>
              <a:t>Hobbes says that people are innately “</a:t>
            </a:r>
            <a:r>
              <a:rPr lang="en-US" b="1" i="1" dirty="0" smtClean="0"/>
              <a:t>selfish, cruel and greedy</a:t>
            </a:r>
            <a:r>
              <a:rPr lang="en-US" i="1" dirty="0" smtClean="0"/>
              <a:t>” and this was well linked to Victor </a:t>
            </a:r>
            <a:r>
              <a:rPr lang="en-US" i="1" dirty="0" err="1" smtClean="0"/>
              <a:t>Lebow’s</a:t>
            </a:r>
            <a:r>
              <a:rPr lang="en-US" i="1" dirty="0" smtClean="0"/>
              <a:t> quote about the value of </a:t>
            </a:r>
            <a:r>
              <a:rPr lang="en-US" b="1" i="1" dirty="0" smtClean="0"/>
              <a:t>consumerism</a:t>
            </a:r>
            <a:r>
              <a:rPr lang="en-US" i="1" dirty="0" smtClean="0"/>
              <a:t>.</a:t>
            </a:r>
          </a:p>
          <a:p>
            <a:pPr marL="274320" lvl="1" indent="0">
              <a:buNone/>
            </a:pPr>
            <a:r>
              <a:rPr lang="en-US" i="1" dirty="0" smtClean="0"/>
              <a:t>The historical success of mathematics and reductionism gave no reason to believe that there were problems that could not be solved with human </a:t>
            </a:r>
            <a:r>
              <a:rPr lang="en-US" b="1" i="1" dirty="0" smtClean="0"/>
              <a:t>reason.</a:t>
            </a:r>
            <a:r>
              <a:rPr lang="en-US" dirty="0"/>
              <a:t> </a:t>
            </a:r>
            <a:r>
              <a:rPr lang="en-US" i="1" dirty="0"/>
              <a:t>Immanuel Kant was a central figure in arguing that all </a:t>
            </a:r>
            <a:r>
              <a:rPr lang="en-US" i="1" dirty="0" smtClean="0"/>
              <a:t>human reasoning </a:t>
            </a:r>
            <a:r>
              <a:rPr lang="en-US" i="1" dirty="0"/>
              <a:t>is what should be used to structure </a:t>
            </a:r>
            <a:r>
              <a:rPr lang="en-US" b="1" i="1" dirty="0"/>
              <a:t>moral </a:t>
            </a:r>
            <a:r>
              <a:rPr lang="en-US" i="1" dirty="0"/>
              <a:t>law, as </a:t>
            </a:r>
            <a:r>
              <a:rPr lang="en-US" b="1" i="1" dirty="0"/>
              <a:t>human understanding is the source </a:t>
            </a:r>
            <a:r>
              <a:rPr lang="en-US" b="1" i="1" dirty="0" smtClean="0"/>
              <a:t>of the </a:t>
            </a:r>
            <a:r>
              <a:rPr lang="en-US" b="1" i="1" dirty="0"/>
              <a:t>laws of nature</a:t>
            </a:r>
            <a:r>
              <a:rPr lang="en-US" dirty="0"/>
              <a:t>.</a:t>
            </a:r>
            <a:endParaRPr lang="en-US" b="1" i="1" dirty="0"/>
          </a:p>
          <a:p>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4</a:t>
            </a:fld>
            <a:endParaRPr lang="en-US"/>
          </a:p>
        </p:txBody>
      </p:sp>
    </p:spTree>
    <p:extLst>
      <p:ext uri="{BB962C8B-B14F-4D97-AF65-F5344CB8AC3E}">
        <p14:creationId xmlns:p14="http://schemas.microsoft.com/office/powerpoint/2010/main" val="117554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a:t>
            </a:r>
            <a:endParaRPr lang="en-US" dirty="0"/>
          </a:p>
        </p:txBody>
      </p:sp>
      <p:sp>
        <p:nvSpPr>
          <p:cNvPr id="3" name="Content Placeholder 2"/>
          <p:cNvSpPr>
            <a:spLocks noGrp="1"/>
          </p:cNvSpPr>
          <p:nvPr>
            <p:ph idx="1"/>
          </p:nvPr>
        </p:nvSpPr>
        <p:spPr/>
        <p:txBody>
          <a:bodyPr/>
          <a:lstStyle/>
          <a:p>
            <a:r>
              <a:rPr lang="en-US" dirty="0" smtClean="0"/>
              <a:t>I don’t think that Big E really says much about the relationship between Humans and Nature</a:t>
            </a:r>
          </a:p>
          <a:p>
            <a:r>
              <a:rPr lang="en-US" dirty="0" smtClean="0"/>
              <a:t>Evolution is more strongly driven by the need to adapt to changing ecosystems than it is to competition for resources (which of course can also change when the ecosystem changes).</a:t>
            </a:r>
          </a:p>
          <a:p>
            <a:r>
              <a:rPr lang="en-US" dirty="0" smtClean="0"/>
              <a:t>Big E ideals does provide an example of systems thinking; little e implementation does not</a:t>
            </a:r>
          </a:p>
          <a:p>
            <a:r>
              <a:rPr lang="en-US" dirty="0" smtClean="0"/>
              <a:t>If your </a:t>
            </a:r>
            <a:r>
              <a:rPr lang="en-US" dirty="0" err="1" smtClean="0"/>
              <a:t>gonna</a:t>
            </a:r>
            <a:r>
              <a:rPr lang="en-US" dirty="0" smtClean="0"/>
              <a:t> say this: </a:t>
            </a:r>
            <a:r>
              <a:rPr lang="en-US" i="1" dirty="0" smtClean="0"/>
              <a:t>One can identify if a policy follows the values of Big E by looking at who benefits from that policy </a:t>
            </a:r>
            <a:r>
              <a:rPr lang="en-US" dirty="0" smtClean="0">
                <a:solidFill>
                  <a:srgbClr val="FF0000"/>
                </a:solidFill>
              </a:rPr>
              <a:t> then you better provide examples!</a:t>
            </a:r>
            <a:endParaRPr lang="en-US" dirty="0"/>
          </a:p>
        </p:txBody>
      </p:sp>
      <p:sp>
        <p:nvSpPr>
          <p:cNvPr id="4" name="Slide Number Placeholder 3"/>
          <p:cNvSpPr>
            <a:spLocks noGrp="1"/>
          </p:cNvSpPr>
          <p:nvPr>
            <p:ph type="sldNum" sz="quarter" idx="12"/>
          </p:nvPr>
        </p:nvSpPr>
        <p:spPr/>
        <p:txBody>
          <a:bodyPr/>
          <a:lstStyle/>
          <a:p>
            <a:fld id="{6E2D2B3B-882E-40F3-A32F-6DD516915044}" type="slidenum">
              <a:rPr lang="en-US" smtClean="0"/>
              <a:pPr/>
              <a:t>5</a:t>
            </a:fld>
            <a:endParaRPr lang="en-US"/>
          </a:p>
        </p:txBody>
      </p:sp>
    </p:spTree>
    <p:extLst>
      <p:ext uri="{BB962C8B-B14F-4D97-AF65-F5344CB8AC3E}">
        <p14:creationId xmlns:p14="http://schemas.microsoft.com/office/powerpoint/2010/main" val="40169085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25</TotalTime>
  <Words>570</Words>
  <Application>Microsoft Office PowerPoint</Application>
  <PresentationFormat>On-screen Show (4:3)</PresentationFormat>
  <Paragraphs>32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Clarity</vt:lpstr>
      <vt:lpstr>Some quick points about essay 3</vt:lpstr>
      <vt:lpstr>Big E vs Social Darwinism</vt:lpstr>
      <vt:lpstr>Hitler and Stalin</vt:lpstr>
      <vt:lpstr>Some Good and Interesting Connections</vt:lpstr>
      <vt:lpstr>Final thoughts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quick points about essay 3</dc:title>
  <dc:creator>Dr. Nuts</dc:creator>
  <cp:lastModifiedBy>Dr. Nuts</cp:lastModifiedBy>
  <cp:revision>3</cp:revision>
  <dcterms:created xsi:type="dcterms:W3CDTF">2017-06-08T19:14:36Z</dcterms:created>
  <dcterms:modified xsi:type="dcterms:W3CDTF">2017-06-08T19:40:03Z</dcterms:modified>
</cp:coreProperties>
</file>