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sldIdLst>
    <p:sldId id="256" r:id="rId3"/>
    <p:sldId id="263" r:id="rId4"/>
    <p:sldId id="257" r:id="rId5"/>
    <p:sldId id="260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DC70E2-63D5-4DB3-98F2-EB7E1CC4CB8E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EEA6C2-FCE6-439B-82DA-83C9B4A20A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 room for randomness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299840"/>
          </a:xfrm>
        </p:spPr>
        <p:txBody>
          <a:bodyPr>
            <a:normAutofit fontScale="90000"/>
          </a:bodyPr>
          <a:lstStyle/>
          <a:p>
            <a:pPr algn="l"/>
            <a:r>
              <a:rPr lang="en-US" sz="2200" dirty="0" smtClean="0"/>
              <a:t>most People’s View Of science: </a:t>
            </a:r>
            <a:r>
              <a:rPr lang="en-US" sz="2200" dirty="0" smtClean="0"/>
              <a:t>Order, Logic</a:t>
            </a:r>
            <a:r>
              <a:rPr lang="en-US" sz="2200" dirty="0" smtClean="0"/>
              <a:t>, </a:t>
            </a:r>
            <a:r>
              <a:rPr lang="en-US" sz="2200" dirty="0" smtClean="0"/>
              <a:t>Rationalism all working together to yield the truth</a:t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953000"/>
            <a:ext cx="563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Later primarily Descartes and Kant formalize determinism, reductionism and reason  as a testimony to the greatness of humanity.</a:t>
            </a:r>
            <a:r>
              <a:rPr lang="en-US" sz="2400" dirty="0">
                <a:solidFill>
                  <a:srgbClr val="FF0000"/>
                </a:solidFill>
                <a:latin typeface="Berlin Sans FB Demi" panose="020E0802020502020306" pitchFamily="34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Berlin Sans FB Demi" panose="020E0802020502020306" pitchFamily="34" charset="0"/>
              </a:rPr>
            </a:br>
            <a:endParaRPr lang="en-US" sz="24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124200"/>
            <a:ext cx="548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This will be strong reinforced in Aristotle’s view of the world.   Ultimately this means that all of nature is understandable.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12954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What is Missing?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6600" y="4419600"/>
            <a:ext cx="16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FFFF00"/>
                </a:solidFill>
              </a:rPr>
              <a:t>Nature does all things spontaneously, by herself, without the meddling of the gods.”</a:t>
            </a:r>
          </a:p>
        </p:txBody>
      </p:sp>
    </p:spTree>
    <p:extLst>
      <p:ext uri="{BB962C8B-B14F-4D97-AF65-F5344CB8AC3E}">
        <p14:creationId xmlns:p14="http://schemas.microsoft.com/office/powerpoint/2010/main" val="254522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backbone of Early Greek Science</a:t>
            </a:r>
          </a:p>
          <a:p>
            <a:r>
              <a:rPr lang="en-US" dirty="0" smtClean="0"/>
              <a:t>Scientific </a:t>
            </a:r>
            <a:r>
              <a:rPr lang="en-US" dirty="0" smtClean="0"/>
              <a:t>Understanding </a:t>
            </a:r>
            <a:r>
              <a:rPr lang="en-US" dirty="0" smtClean="0"/>
              <a:t>= a consistent and logical statement.</a:t>
            </a:r>
          </a:p>
          <a:p>
            <a:r>
              <a:rPr lang="en-US" dirty="0" smtClean="0"/>
              <a:t>Oriented towards discovery of patterns, a system, and ordered structure.</a:t>
            </a:r>
          </a:p>
          <a:p>
            <a:r>
              <a:rPr lang="en-US" dirty="0" smtClean="0"/>
              <a:t>Science believes </a:t>
            </a:r>
            <a:r>
              <a:rPr lang="en-US" dirty="0" smtClean="0"/>
              <a:t>(but can’t </a:t>
            </a:r>
            <a:r>
              <a:rPr lang="en-US" dirty="0" smtClean="0"/>
              <a:t>prove) that all observable events are rationally explained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and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8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rational view, science progresses to reach this state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vs UNKNOWN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4581525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3200400"/>
            <a:ext cx="312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But perhaps in real life the proportion of areas between red and black are reversed and  scientific evolution means the unknown increases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3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4114800" cy="701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Scientific Method “Steps”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676400"/>
            <a:ext cx="7315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The scientific method or better stated, the scientific process of inquiry, has four principle steps</a:t>
            </a:r>
            <a:r>
              <a:rPr lang="en-US" sz="2000" b="1" dirty="0" smtClean="0"/>
              <a:t>:</a:t>
            </a:r>
          </a:p>
          <a:p>
            <a:endParaRPr lang="en-US" sz="2000" b="1" dirty="0"/>
          </a:p>
          <a:p>
            <a:pPr marL="800100" lvl="1" indent="-342900">
              <a:buFont typeface="+mj-lt"/>
              <a:buAutoNum type="arabicPeriod"/>
            </a:pPr>
            <a:r>
              <a:rPr lang="en-US" sz="2000" b="1" dirty="0"/>
              <a:t>observation/experimentation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b="1" dirty="0"/>
              <a:t>deduction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b="1" dirty="0"/>
              <a:t>hypothesis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b="1" dirty="0" smtClean="0"/>
              <a:t>Falsification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/>
          </a:p>
          <a:p>
            <a:r>
              <a:rPr lang="en-US" sz="2000" b="1" dirty="0"/>
              <a:t>Note that there is an emphasis on falsification, not verification. If a theory passes any test then our confidence in the theory is reinforced, but it is never proven correct in a mathematically sense. Thus, a powerful hypothesis is one that is highly vulnerable to falsification and that can be tested in many </a:t>
            </a:r>
            <a:r>
              <a:rPr lang="en-US" sz="2000" b="1" dirty="0" smtClean="0"/>
              <a:t>ways. The </a:t>
            </a:r>
            <a:r>
              <a:rPr lang="en-US" sz="2000" b="1" dirty="0"/>
              <a:t>goal of the scientific method is the construction of models and theories, all with the final goal of understanding</a:t>
            </a:r>
            <a:r>
              <a:rPr lang="en-US" sz="2000" b="1" dirty="0" smtClean="0"/>
              <a:t>.  </a:t>
            </a:r>
            <a:r>
              <a:rPr lang="en-US" sz="2000" b="1" dirty="0" smtClean="0">
                <a:solidFill>
                  <a:srgbClr val="FF0000"/>
                </a:solidFill>
              </a:rPr>
              <a:t>But we should not </a:t>
            </a:r>
            <a:r>
              <a:rPr lang="en-US" sz="2000" b="1" dirty="0" smtClean="0">
                <a:solidFill>
                  <a:srgbClr val="FF0000"/>
                </a:solidFill>
              </a:rPr>
              <a:t>assume that we </a:t>
            </a:r>
            <a:r>
              <a:rPr lang="en-US" sz="2000" b="1" dirty="0" smtClean="0">
                <a:solidFill>
                  <a:srgbClr val="FF0000"/>
                </a:solidFill>
              </a:rPr>
              <a:t>have the right to understand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27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The Nature of Science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Ideas are supported by testable and verifiable data or observation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Science is a process or way to investigate nature.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Scientific knowledge doesn’t mean possessing the truth.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Science seeks consistency between observations and </a:t>
            </a:r>
            <a:r>
              <a:rPr lang="en-US" altLang="en-US" dirty="0" smtClean="0"/>
              <a:t>models – something that congress really doesn’t understand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119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 rev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Quantitative Aspect of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n-US" altLang="en-US" smtClean="0"/>
              <a:t>Ordinary language is unable to capture scale of precision necessary for scientific discourse </a:t>
            </a:r>
          </a:p>
          <a:p>
            <a:r>
              <a:rPr lang="en-US" altLang="en-US" smtClean="0"/>
              <a:t>Numbers and math are essential to discussion and understanding.</a:t>
            </a:r>
          </a:p>
          <a:p>
            <a:r>
              <a:rPr lang="en-US" altLang="en-US" smtClean="0"/>
              <a:t>Consistent Units of measurement are required for knowledge transmission and verification of experiments/observations</a:t>
            </a:r>
          </a:p>
        </p:txBody>
      </p:sp>
    </p:spTree>
    <p:extLst>
      <p:ext uri="{BB962C8B-B14F-4D97-AF65-F5344CB8AC3E}">
        <p14:creationId xmlns:p14="http://schemas.microsoft.com/office/powerpoint/2010/main" val="1869123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The Inevitable </a:t>
            </a: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Conflict and the relevancy of this class.</a:t>
            </a:r>
            <a:endParaRPr lang="en-US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n-US" altLang="en-US" dirty="0" smtClean="0"/>
              <a:t>Science teaches us that we are in a partnership with nature.</a:t>
            </a:r>
          </a:p>
          <a:p>
            <a:r>
              <a:rPr lang="en-US" altLang="en-US" dirty="0" smtClean="0"/>
              <a:t>Human institutions often charge that nature is subservient to humans</a:t>
            </a:r>
          </a:p>
          <a:p>
            <a:r>
              <a:rPr lang="en-US" altLang="en-US" dirty="0" smtClean="0"/>
              <a:t>Our future is determined by which of these two philosophies is practiced – you can not do both</a:t>
            </a:r>
          </a:p>
          <a:p>
            <a:r>
              <a:rPr lang="en-US" altLang="en-US" dirty="0" smtClean="0"/>
              <a:t>Your evolution on any planet is determined by this choice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14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44</TotalTime>
  <Words>434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Grid</vt:lpstr>
      <vt:lpstr>Module</vt:lpstr>
      <vt:lpstr>most People’s View Of science: Order, Logic, Rationalism all working together to yield the truth  </vt:lpstr>
      <vt:lpstr>Logic and Order</vt:lpstr>
      <vt:lpstr>KNOWN vs UNKNOWN</vt:lpstr>
      <vt:lpstr>Scientific Method “Steps”</vt:lpstr>
      <vt:lpstr>The Nature of Science </vt:lpstr>
      <vt:lpstr>Quantitative Aspect of Science</vt:lpstr>
      <vt:lpstr>The Inevitable Conflict and the relevancy of this class.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Order, Science, Logic, Determinism, Reductionsm</dc:title>
  <dc:creator>Dr. Nuts</dc:creator>
  <cp:lastModifiedBy>Dr. Nuts</cp:lastModifiedBy>
  <cp:revision>6</cp:revision>
  <dcterms:created xsi:type="dcterms:W3CDTF">2016-01-06T21:32:03Z</dcterms:created>
  <dcterms:modified xsi:type="dcterms:W3CDTF">2017-04-01T22:32:26Z</dcterms:modified>
</cp:coreProperties>
</file>