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05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C3EA-A937-4E32-860C-6252118ABD26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9EACB-B4A9-4CAD-BAFE-D76F83844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05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C3EA-A937-4E32-860C-6252118ABD26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9EACB-B4A9-4CAD-BAFE-D76F83844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6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C3EA-A937-4E32-860C-6252118ABD26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9EACB-B4A9-4CAD-BAFE-D76F83844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759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C3EA-A937-4E32-860C-6252118ABD26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9EACB-B4A9-4CAD-BAFE-D76F83844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0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C3EA-A937-4E32-860C-6252118ABD26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9EACB-B4A9-4CAD-BAFE-D76F83844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88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C3EA-A937-4E32-860C-6252118ABD26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9EACB-B4A9-4CAD-BAFE-D76F83844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8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C3EA-A937-4E32-860C-6252118ABD26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9EACB-B4A9-4CAD-BAFE-D76F83844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89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C3EA-A937-4E32-860C-6252118ABD26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9EACB-B4A9-4CAD-BAFE-D76F83844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4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C3EA-A937-4E32-860C-6252118ABD26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9EACB-B4A9-4CAD-BAFE-D76F83844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10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C3EA-A937-4E32-860C-6252118ABD26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9EACB-B4A9-4CAD-BAFE-D76F83844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9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C3EA-A937-4E32-860C-6252118ABD26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9EACB-B4A9-4CAD-BAFE-D76F83844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9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8C3EA-A937-4E32-860C-6252118ABD26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9EACB-B4A9-4CAD-BAFE-D76F83844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80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Summary of Points Made in the Is it Science Exercise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37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Assumptions: some correlation must exist between one observation and a result; </a:t>
            </a:r>
            <a:r>
              <a:rPr lang="en-US" dirty="0" smtClean="0"/>
              <a:t>believe that </a:t>
            </a:r>
            <a:r>
              <a:rPr lang="en-US" dirty="0"/>
              <a:t>it is not coincidence; events are caused by something that we can </a:t>
            </a:r>
            <a:r>
              <a:rPr lang="en-US" dirty="0" smtClean="0"/>
              <a:t>immediately observe.</a:t>
            </a:r>
          </a:p>
          <a:p>
            <a:r>
              <a:rPr lang="en-US" dirty="0"/>
              <a:t>Logical fallacies </a:t>
            </a:r>
            <a:r>
              <a:rPr lang="en-US" dirty="0" smtClean="0"/>
              <a:t>(</a:t>
            </a:r>
            <a:r>
              <a:rPr lang="en-US" dirty="0" err="1" smtClean="0"/>
              <a:t>e.g</a:t>
            </a:r>
            <a:r>
              <a:rPr lang="en-US" dirty="0" smtClean="0"/>
              <a:t> treatment  </a:t>
            </a:r>
            <a:r>
              <a:rPr lang="en-US" dirty="0"/>
              <a:t>seemed to work, but getting better could </a:t>
            </a:r>
            <a:r>
              <a:rPr lang="en-US" dirty="0" smtClean="0"/>
              <a:t>have been </a:t>
            </a:r>
            <a:r>
              <a:rPr lang="en-US" dirty="0"/>
              <a:t>due to different sources</a:t>
            </a:r>
            <a:r>
              <a:rPr lang="en-US" dirty="0" smtClean="0"/>
              <a:t>)</a:t>
            </a:r>
          </a:p>
          <a:p>
            <a:r>
              <a:rPr lang="en-US" b="1" dirty="0"/>
              <a:t>What is our definition of science? </a:t>
            </a:r>
            <a:r>
              <a:rPr lang="en-US" dirty="0"/>
              <a:t>Organized understanding of the world. What </a:t>
            </a:r>
            <a:r>
              <a:rPr lang="en-US" dirty="0" err="1"/>
              <a:t>otherqualifications</a:t>
            </a:r>
            <a:r>
              <a:rPr lang="en-US" dirty="0"/>
              <a:t> must be met? Is religion a branch underneath science or totally distinct from it?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765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Herodotus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could say its scientific, because he is making observations </a:t>
            </a:r>
            <a:r>
              <a:rPr lang="en-US" dirty="0" smtClean="0"/>
              <a:t>and forming </a:t>
            </a:r>
            <a:r>
              <a:rPr lang="en-US" dirty="0"/>
              <a:t>hypothesis to </a:t>
            </a:r>
            <a:r>
              <a:rPr lang="en-US" dirty="0" smtClean="0"/>
              <a:t>explain a </a:t>
            </a:r>
            <a:r>
              <a:rPr lang="en-US" dirty="0"/>
              <a:t>phenomena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Uses logic:  </a:t>
            </a:r>
            <a:r>
              <a:rPr lang="en-US" dirty="0"/>
              <a:t>the sun is closer to the earth in winter, so it evaporates more of the water, then lets </a:t>
            </a:r>
            <a:r>
              <a:rPr lang="en-US" dirty="0" smtClean="0"/>
              <a:t>it go </a:t>
            </a:r>
            <a:r>
              <a:rPr lang="en-US" dirty="0"/>
              <a:t>in summer when it gets further </a:t>
            </a:r>
            <a:r>
              <a:rPr lang="en-US" dirty="0" smtClean="0"/>
              <a:t>away</a:t>
            </a:r>
          </a:p>
          <a:p>
            <a:r>
              <a:rPr lang="en-US" dirty="0"/>
              <a:t>not theological, does not introduce gods to explain </a:t>
            </a:r>
          </a:p>
        </p:txBody>
      </p:sp>
    </p:spTree>
    <p:extLst>
      <p:ext uri="{BB962C8B-B14F-4D97-AF65-F5344CB8AC3E}">
        <p14:creationId xmlns:p14="http://schemas.microsoft.com/office/powerpoint/2010/main" val="277288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Amos –not scientific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Observes of war, harvest, no rain - adding assumptions to explain these </a:t>
            </a:r>
            <a:r>
              <a:rPr lang="en-US" dirty="0" smtClean="0"/>
              <a:t>observations</a:t>
            </a:r>
          </a:p>
          <a:p>
            <a:r>
              <a:rPr lang="en-US" dirty="0"/>
              <a:t>Attempting to cite evidence to explain a cause and effect that is being observed; if </a:t>
            </a:r>
            <a:r>
              <a:rPr lang="en-US" dirty="0" smtClean="0"/>
              <a:t>not evidence </a:t>
            </a:r>
            <a:r>
              <a:rPr lang="en-US" dirty="0"/>
              <a:t>than at least explanation to act as a reason for something </a:t>
            </a:r>
            <a:r>
              <a:rPr lang="en-US" dirty="0" smtClean="0"/>
              <a:t>happening</a:t>
            </a:r>
          </a:p>
          <a:p>
            <a:r>
              <a:rPr lang="en-US" dirty="0">
                <a:solidFill>
                  <a:srgbClr val="FF0000"/>
                </a:solidFill>
              </a:rPr>
              <a:t>Introduction of divine belief does not automatically disqualify the excerpt from </a:t>
            </a:r>
            <a:r>
              <a:rPr lang="en-US" dirty="0" smtClean="0">
                <a:solidFill>
                  <a:srgbClr val="FF0000"/>
                </a:solidFill>
              </a:rPr>
              <a:t>being scientific ???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127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Hippocratic School - not scientific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author is making </a:t>
            </a:r>
            <a:r>
              <a:rPr lang="en-US" dirty="0" smtClean="0"/>
              <a:t>statements (i.e. words without evidence) </a:t>
            </a:r>
            <a:r>
              <a:rPr lang="en-US" dirty="0"/>
              <a:t>qualifying different observations of the appearance </a:t>
            </a:r>
            <a:r>
              <a:rPr lang="en-US" dirty="0" smtClean="0"/>
              <a:t>of urine </a:t>
            </a:r>
            <a:r>
              <a:rPr lang="en-US" dirty="0"/>
              <a:t>as indicating varying degrees of health or </a:t>
            </a:r>
            <a:r>
              <a:rPr lang="en-US" dirty="0" smtClean="0"/>
              <a:t>disease.</a:t>
            </a:r>
          </a:p>
          <a:p>
            <a:r>
              <a:rPr lang="en-US" dirty="0"/>
              <a:t>“When the urine is yellow and thin, it indicates that the disease is </a:t>
            </a:r>
            <a:r>
              <a:rPr lang="en-US" dirty="0" err="1"/>
              <a:t>unconcocted</a:t>
            </a:r>
            <a:r>
              <a:rPr lang="en-US" dirty="0"/>
              <a:t>” </a:t>
            </a:r>
            <a:endParaRPr lang="en-US" dirty="0" smtClean="0"/>
          </a:p>
          <a:p>
            <a:r>
              <a:rPr lang="en-US" dirty="0" smtClean="0"/>
              <a:t>Also </a:t>
            </a:r>
            <a:r>
              <a:rPr lang="en-US" dirty="0"/>
              <a:t>“now whenever snow falls, it must of necessity rain in five days</a:t>
            </a:r>
            <a:r>
              <a:rPr lang="en-US" dirty="0" smtClean="0"/>
              <a:t>” (Herodotus)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885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Hippocratic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Specific evidence is not provided to associate why certain characteristics are bad </a:t>
            </a:r>
            <a:r>
              <a:rPr lang="en-US" dirty="0" err="1"/>
              <a:t>orgood</a:t>
            </a:r>
            <a:r>
              <a:rPr lang="en-US" dirty="0"/>
              <a:t>, no cases studies are provided to support the statements being </a:t>
            </a:r>
            <a:r>
              <a:rPr lang="en-US" dirty="0" smtClean="0"/>
              <a:t>made</a:t>
            </a:r>
          </a:p>
          <a:p>
            <a:r>
              <a:rPr lang="en-US" dirty="0"/>
              <a:t>Some could argue that it is “partly” scientific because these observations are made in </a:t>
            </a:r>
            <a:r>
              <a:rPr lang="en-US" dirty="0" smtClean="0"/>
              <a:t>a setting </a:t>
            </a:r>
            <a:r>
              <a:rPr lang="en-US" dirty="0"/>
              <a:t>reflecting some kind </a:t>
            </a:r>
            <a:r>
              <a:rPr lang="en-US" dirty="0" smtClean="0"/>
              <a:t>of process which doesn’t involve gods directly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178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 </a:t>
            </a:r>
            <a:r>
              <a:rPr lang="en-US" dirty="0" err="1" smtClean="0"/>
              <a:t>Medica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 not “good” science. The assumptions are based off “daily </a:t>
            </a:r>
            <a:r>
              <a:rPr lang="en-US" dirty="0" err="1"/>
              <a:t>experience,”which</a:t>
            </a:r>
            <a:r>
              <a:rPr lang="en-US" dirty="0"/>
              <a:t> means they were observed. Obviously correlation isn’t causation, but Pliny the </a:t>
            </a:r>
            <a:r>
              <a:rPr lang="en-US" dirty="0" err="1"/>
              <a:t>Elderassumes</a:t>
            </a:r>
            <a:r>
              <a:rPr lang="en-US" dirty="0"/>
              <a:t> that through trial and error/one time observation these random objects could </a:t>
            </a:r>
            <a:r>
              <a:rPr lang="en-US" dirty="0" err="1"/>
              <a:t>remedyillnesses</a:t>
            </a:r>
            <a:r>
              <a:rPr lang="en-US" dirty="0"/>
              <a:t>. However, there is no testing of different remedies for each illness. They just </a:t>
            </a:r>
            <a:r>
              <a:rPr lang="en-US" dirty="0" err="1"/>
              <a:t>assumethat</a:t>
            </a:r>
            <a:r>
              <a:rPr lang="en-US" dirty="0"/>
              <a:t> one thing will fix an illness.</a:t>
            </a:r>
          </a:p>
        </p:txBody>
      </p:sp>
    </p:spTree>
    <p:extLst>
      <p:ext uri="{BB962C8B-B14F-4D97-AF65-F5344CB8AC3E}">
        <p14:creationId xmlns:p14="http://schemas.microsoft.com/office/powerpoint/2010/main" val="173657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49"/>
            <a:ext cx="8229600" cy="1143000"/>
          </a:xfrm>
        </p:spPr>
        <p:txBody>
          <a:bodyPr/>
          <a:lstStyle/>
          <a:p>
            <a:r>
              <a:rPr lang="en-US" dirty="0" smtClean="0"/>
              <a:t>What Nicols Says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458200" cy="4906963"/>
          </a:xfrm>
        </p:spPr>
        <p:txBody>
          <a:bodyPr>
            <a:normAutofit fontScale="25000" lnSpcReduction="20000"/>
          </a:bodyPr>
          <a:lstStyle/>
          <a:p>
            <a:r>
              <a:rPr lang="en-US" sz="6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64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hat gods are not introduced does not prove that the analysis is 'science' only that the author does not allow religion / the divine to be admitted as an explanation.  A non-theological system is then a pre-requisite to a scientific explanation.</a:t>
            </a:r>
            <a:endParaRPr lang="en-US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4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methods: </a:t>
            </a:r>
            <a:endParaRPr lang="en-US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6400" b="1" i="1" u="sng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human</a:t>
            </a:r>
            <a:r>
              <a:rPr lang="en-US" sz="64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reasoning rather than divine revelation, specifically humans collect data</a:t>
            </a:r>
            <a:endParaRPr lang="en-US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64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 weigh / critique opinions that explain natural phenomena </a:t>
            </a:r>
            <a:endParaRPr lang="en-US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64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such rational inquiry [considering </a:t>
            </a:r>
            <a:r>
              <a:rPr lang="en-US" sz="6400" b="1" i="1" u="sng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en-US" sz="64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hypotheses] comes closer to the scientific method.</a:t>
            </a:r>
            <a:endParaRPr lang="en-US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64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accurate observation may be the first step toward a scientific explanation, but even Amos observes nature as does astrology.</a:t>
            </a:r>
            <a:endParaRPr lang="en-US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64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humans can and should observe but be ready to admit ignorance rather than to claim certain truth, which religion and astrology do </a:t>
            </a:r>
            <a:r>
              <a:rPr lang="en-US" sz="6400" b="1" i="1" u="sng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64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offer.</a:t>
            </a:r>
            <a:endParaRPr lang="en-US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64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kind of mechanism is proposed to explain anomaly? is it  a mechanism that relies on an unspecified connection between the celestial and the terrestrial?  </a:t>
            </a:r>
            <a:endParaRPr lang="en-US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64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readiness to record / discuss / preserve alternative natural explanations is a hallmark of Greek scientific thinking, even if the explanations do not rise to the level of (modern understanding of natural events or of "science".</a:t>
            </a:r>
            <a:r>
              <a:rPr lang="en-US" sz="6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64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a hypothesis to be considered valid, it must be consistent all </a:t>
            </a:r>
            <a:r>
              <a:rPr lang="en-US" sz="6400" b="1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US" sz="64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observed data. </a:t>
            </a:r>
            <a:endParaRPr lang="en-US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4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scientific thinking involves testing of hypotheses, hypotheses that assume that events are part of a natural whole, that there are patterns, and that humans can determine those patterns.  </a:t>
            </a:r>
            <a:endParaRPr lang="en-US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15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446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Summary of Points Made in the Is it Science Exercise</vt:lpstr>
      <vt:lpstr>General</vt:lpstr>
      <vt:lpstr>Herodotus</vt:lpstr>
      <vt:lpstr>Amos –not scientific</vt:lpstr>
      <vt:lpstr>Hippocratic School - not scientific</vt:lpstr>
      <vt:lpstr>Hippocratic School</vt:lpstr>
      <vt:lpstr>Material Medica</vt:lpstr>
      <vt:lpstr>What Nicols Says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Points Made in the Is it Science Exercise</dc:title>
  <dc:creator>Dr. Nuts</dc:creator>
  <cp:lastModifiedBy>Dr. Nuts</cp:lastModifiedBy>
  <cp:revision>4</cp:revision>
  <dcterms:created xsi:type="dcterms:W3CDTF">2017-04-13T17:14:28Z</dcterms:created>
  <dcterms:modified xsi:type="dcterms:W3CDTF">2017-04-13T17:32:04Z</dcterms:modified>
</cp:coreProperties>
</file>