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 id="2147483709" r:id="rId4"/>
    <p:sldMasterId id="2147483721" r:id="rId5"/>
    <p:sldMasterId id="2147483739" r:id="rId6"/>
    <p:sldMasterId id="2147483757" r:id="rId7"/>
  </p:sldMasterIdLst>
  <p:sldIdLst>
    <p:sldId id="256" r:id="rId8"/>
    <p:sldId id="263" r:id="rId9"/>
    <p:sldId id="265" r:id="rId10"/>
    <p:sldId id="257" r:id="rId11"/>
    <p:sldId id="260" r:id="rId12"/>
    <p:sldId id="258" r:id="rId13"/>
    <p:sldId id="259" r:id="rId14"/>
    <p:sldId id="268" r:id="rId15"/>
    <p:sldId id="261" r:id="rId16"/>
    <p:sldId id="267" r:id="rId17"/>
    <p:sldId id="269" r:id="rId18"/>
    <p:sldId id="270"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85" d="100"/>
          <a:sy n="85" d="100"/>
        </p:scale>
        <p:origin x="9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2337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7766912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129117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0147123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808207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1474949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35670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872667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545468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660435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F05535F-5D55-4438-A357-29B4142FE002}" type="slidenum">
              <a:rPr lang="en-US" altLang="en-US"/>
              <a:pPr/>
              <a:t>‹#›</a:t>
            </a:fld>
            <a:endParaRPr lang="en-US" altLang="en-US"/>
          </a:p>
        </p:txBody>
      </p:sp>
    </p:spTree>
    <p:extLst>
      <p:ext uri="{BB962C8B-B14F-4D97-AF65-F5344CB8AC3E}">
        <p14:creationId xmlns:p14="http://schemas.microsoft.com/office/powerpoint/2010/main" val="421406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571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317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9139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749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9859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6242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96022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65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6815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1473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407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14850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99457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18444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94896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1277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308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4788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86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84723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57256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894379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936568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650365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81842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80653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158488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352086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314685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75770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0366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14785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49959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63431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08903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13722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67237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89679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9B8BE22-FFE1-41FC-AFAB-EFB3CF35292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2447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3737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2567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648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66802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7766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0032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804160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1936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6832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3761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389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27394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439879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33712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16594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50737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469866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99788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358103C-E253-49C9-8C82-B292EB17F943}"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158541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283207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813867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85588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003583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9B8BE22-FFE1-41FC-AFAB-EFB3CF352921}"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64528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8262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436839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50077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971305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70271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820013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454103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40203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951709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852772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8184860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5515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800881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358103C-E253-49C9-8C82-B292EB17F943}"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331741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855573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86635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5081696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28172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33572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11815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1467234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228568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06986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51006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254955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4577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451521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3664915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114009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105284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34003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074093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4467070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6378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8.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1.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7.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9663354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B8BE22-FFE1-41FC-AFAB-EFB3CF3529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4658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29932592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9B8BE22-FFE1-41FC-AFAB-EFB3CF35292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868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1978139440"/>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186684480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358103C-E253-49C9-8C82-B292EB17F943}" type="datetimeFigureOut">
              <a:rPr lang="en-US" smtClean="0"/>
              <a:t>5/29/2017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428092776"/>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cuoptimist.com/2015/12/can-trump-evolve-beyond-social-darwinism/"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Rise of Social Darwinism</a:t>
            </a:r>
          </a:p>
        </p:txBody>
      </p:sp>
      <p:sp>
        <p:nvSpPr>
          <p:cNvPr id="3" name="Subtitle 2"/>
          <p:cNvSpPr>
            <a:spLocks noGrp="1"/>
          </p:cNvSpPr>
          <p:nvPr>
            <p:ph type="subTitle" idx="1"/>
          </p:nvPr>
        </p:nvSpPr>
        <p:spPr/>
        <p:txBody>
          <a:bodyPr/>
          <a:lstStyle/>
          <a:p>
            <a:r>
              <a:rPr lang="en-US" dirty="0"/>
              <a:t>All based on “…because it’s a scientific fact…”</a:t>
            </a:r>
          </a:p>
        </p:txBody>
      </p:sp>
    </p:spTree>
    <p:extLst>
      <p:ext uri="{BB962C8B-B14F-4D97-AF65-F5344CB8AC3E}">
        <p14:creationId xmlns:p14="http://schemas.microsoft.com/office/powerpoint/2010/main" val="183770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228600"/>
            <a:ext cx="8229600" cy="1143000"/>
          </a:xfrm>
        </p:spPr>
        <p:txBody>
          <a:bodyPr/>
          <a:lstStyle/>
          <a:p>
            <a:pPr>
              <a:defRPr/>
            </a:pPr>
            <a:r>
              <a:rPr lang="en-US" altLang="en-US" sz="4000" b="1" u="sng" dirty="0">
                <a:effectLst>
                  <a:outerShdw blurRad="38100" dist="38100" dir="2700000" algn="tl">
                    <a:srgbClr val="808080"/>
                  </a:outerShdw>
                </a:effectLst>
              </a:rPr>
              <a:t>Social Darwinism and Business</a:t>
            </a:r>
          </a:p>
        </p:txBody>
      </p:sp>
      <p:sp>
        <p:nvSpPr>
          <p:cNvPr id="13315" name="Rectangle 3"/>
          <p:cNvSpPr>
            <a:spLocks noGrp="1" noChangeArrowheads="1"/>
          </p:cNvSpPr>
          <p:nvPr>
            <p:ph idx="1"/>
          </p:nvPr>
        </p:nvSpPr>
        <p:spPr>
          <a:xfrm>
            <a:off x="1752600" y="1752601"/>
            <a:ext cx="8915400" cy="4525963"/>
          </a:xfrm>
        </p:spPr>
        <p:txBody>
          <a:bodyPr>
            <a:normAutofit fontScale="92500" lnSpcReduction="10000"/>
          </a:bodyPr>
          <a:lstStyle/>
          <a:p>
            <a:pPr marL="274320">
              <a:defRPr/>
            </a:pPr>
            <a:r>
              <a:rPr lang="en-US" altLang="en-US" sz="3600" b="1">
                <a:solidFill>
                  <a:schemeClr val="bg1"/>
                </a:solidFill>
              </a:rPr>
              <a:t>Natural Competition controls the economy.</a:t>
            </a:r>
          </a:p>
          <a:p>
            <a:pPr marL="274320">
              <a:defRPr/>
            </a:pPr>
            <a:endParaRPr lang="en-US" altLang="en-US" sz="1200" b="1">
              <a:solidFill>
                <a:schemeClr val="bg1"/>
              </a:solidFill>
            </a:endParaRPr>
          </a:p>
          <a:p>
            <a:pPr marL="274320">
              <a:defRPr/>
            </a:pPr>
            <a:r>
              <a:rPr lang="en-US" altLang="en-US" sz="3600" b="1">
                <a:solidFill>
                  <a:schemeClr val="bg1"/>
                </a:solidFill>
              </a:rPr>
              <a:t>Government is not there to help people, but to support business.</a:t>
            </a:r>
          </a:p>
          <a:p>
            <a:pPr marL="274320">
              <a:defRPr/>
            </a:pPr>
            <a:endParaRPr lang="en-US" altLang="en-US" sz="1200" b="1">
              <a:solidFill>
                <a:schemeClr val="bg1"/>
              </a:solidFill>
            </a:endParaRPr>
          </a:p>
          <a:p>
            <a:pPr marL="274320">
              <a:defRPr/>
            </a:pPr>
            <a:r>
              <a:rPr lang="en-US" altLang="en-US" sz="3600" b="1">
                <a:solidFill>
                  <a:schemeClr val="bg1"/>
                </a:solidFill>
              </a:rPr>
              <a:t>Big business can take over small business.</a:t>
            </a:r>
          </a:p>
          <a:p>
            <a:pPr marL="274320">
              <a:defRPr/>
            </a:pPr>
            <a:endParaRPr lang="en-US" altLang="en-US" sz="1200" b="1">
              <a:solidFill>
                <a:schemeClr val="bg1"/>
              </a:solidFill>
            </a:endParaRPr>
          </a:p>
          <a:p>
            <a:pPr marL="274320">
              <a:defRPr/>
            </a:pPr>
            <a:r>
              <a:rPr lang="en-US" altLang="en-US" sz="3600" b="1">
                <a:solidFill>
                  <a:schemeClr val="bg1"/>
                </a:solidFill>
              </a:rPr>
              <a:t>Ruthless methods are OK.</a:t>
            </a:r>
          </a:p>
          <a:p>
            <a:pPr marL="274320">
              <a:defRPr/>
            </a:pPr>
            <a:endParaRPr lang="en-US" altLang="en-US" sz="3600" b="1">
              <a:solidFill>
                <a:schemeClr val="bg1"/>
              </a:solidFill>
              <a:effectLst>
                <a:outerShdw blurRad="38100" dist="38100" dir="2700000" algn="tl">
                  <a:srgbClr val="808080"/>
                </a:outerShdw>
              </a:effectLst>
            </a:endParaRPr>
          </a:p>
          <a:p>
            <a:pPr marL="274320">
              <a:defRPr/>
            </a:pPr>
            <a:endParaRPr lang="en-US" altLang="en-US" sz="3600" b="1">
              <a:effectLst>
                <a:outerShdw blurRad="38100" dist="38100" dir="2700000" algn="tl">
                  <a:srgbClr val="FFFFFF"/>
                </a:outerShdw>
              </a:effectLst>
            </a:endParaRPr>
          </a:p>
        </p:txBody>
      </p:sp>
    </p:spTree>
    <p:extLst>
      <p:ext uri="{BB962C8B-B14F-4D97-AF65-F5344CB8AC3E}">
        <p14:creationId xmlns:p14="http://schemas.microsoft.com/office/powerpoint/2010/main" val="3668666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400" decel="100000"/>
                                        <p:tgtEl>
                                          <p:spTgt spid="13315">
                                            <p:txEl>
                                              <p:pRg st="0" end="0"/>
                                            </p:txEl>
                                          </p:spTgt>
                                        </p:tgtEl>
                                      </p:cBhvr>
                                    </p:animEffect>
                                    <p:anim calcmode="lin" valueType="num">
                                      <p:cBhvr>
                                        <p:cTn id="8" dur="400" decel="100000" fill="hold"/>
                                        <p:tgtEl>
                                          <p:spTgt spid="13315">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3315">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3315">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3315">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33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400" decel="100000"/>
                                        <p:tgtEl>
                                          <p:spTgt spid="13315">
                                            <p:txEl>
                                              <p:pRg st="2" end="2"/>
                                            </p:txEl>
                                          </p:spTgt>
                                        </p:tgtEl>
                                      </p:cBhvr>
                                    </p:animEffect>
                                    <p:anim calcmode="lin" valueType="num">
                                      <p:cBhvr>
                                        <p:cTn id="18" dur="400" decel="100000" fill="hold"/>
                                        <p:tgtEl>
                                          <p:spTgt spid="13315">
                                            <p:txEl>
                                              <p:pRg st="2" end="2"/>
                                            </p:txEl>
                                          </p:spTgt>
                                        </p:tgtEl>
                                        <p:attrNameLst>
                                          <p:attrName>style.rotation</p:attrName>
                                        </p:attrNameLst>
                                      </p:cBhvr>
                                      <p:tavLst>
                                        <p:tav tm="0">
                                          <p:val>
                                            <p:fltVal val="-90"/>
                                          </p:val>
                                        </p:tav>
                                        <p:tav tm="100000">
                                          <p:val>
                                            <p:fltVal val="0"/>
                                          </p:val>
                                        </p:tav>
                                      </p:tavLst>
                                    </p:anim>
                                    <p:anim calcmode="lin" valueType="num">
                                      <p:cBhvr>
                                        <p:cTn id="19" dur="400" decel="100000" fill="hold"/>
                                        <p:tgtEl>
                                          <p:spTgt spid="13315">
                                            <p:txEl>
                                              <p:pRg st="2" end="2"/>
                                            </p:tx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13315">
                                            <p:txEl>
                                              <p:pRg st="2" end="2"/>
                                            </p:tx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13315">
                                            <p:txEl>
                                              <p:pRg st="2" end="2"/>
                                            </p:tx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1331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400" decel="100000"/>
                                        <p:tgtEl>
                                          <p:spTgt spid="13315">
                                            <p:txEl>
                                              <p:pRg st="4" end="4"/>
                                            </p:txEl>
                                          </p:spTgt>
                                        </p:tgtEl>
                                      </p:cBhvr>
                                    </p:animEffect>
                                    <p:anim calcmode="lin" valueType="num">
                                      <p:cBhvr>
                                        <p:cTn id="28" dur="400" decel="100000" fill="hold"/>
                                        <p:tgtEl>
                                          <p:spTgt spid="13315">
                                            <p:txEl>
                                              <p:pRg st="4" end="4"/>
                                            </p:txEl>
                                          </p:spTgt>
                                        </p:tgtEl>
                                        <p:attrNameLst>
                                          <p:attrName>style.rotation</p:attrName>
                                        </p:attrNameLst>
                                      </p:cBhvr>
                                      <p:tavLst>
                                        <p:tav tm="0">
                                          <p:val>
                                            <p:fltVal val="-90"/>
                                          </p:val>
                                        </p:tav>
                                        <p:tav tm="100000">
                                          <p:val>
                                            <p:fltVal val="0"/>
                                          </p:val>
                                        </p:tav>
                                      </p:tavLst>
                                    </p:anim>
                                    <p:anim calcmode="lin" valueType="num">
                                      <p:cBhvr>
                                        <p:cTn id="29" dur="400" decel="100000" fill="hold"/>
                                        <p:tgtEl>
                                          <p:spTgt spid="13315">
                                            <p:txEl>
                                              <p:pRg st="4" end="4"/>
                                            </p:txEl>
                                          </p:spTgt>
                                        </p:tgtEl>
                                        <p:attrNameLst>
                                          <p:attrName>ppt_x</p:attrName>
                                        </p:attrNameLst>
                                      </p:cBhvr>
                                      <p:tavLst>
                                        <p:tav tm="0">
                                          <p:val>
                                            <p:strVal val="#ppt_x+0.4"/>
                                          </p:val>
                                        </p:tav>
                                        <p:tav tm="100000">
                                          <p:val>
                                            <p:strVal val="#ppt_x-0.05"/>
                                          </p:val>
                                        </p:tav>
                                      </p:tavLst>
                                    </p:anim>
                                    <p:anim calcmode="lin" valueType="num">
                                      <p:cBhvr>
                                        <p:cTn id="30" dur="400" decel="100000" fill="hold"/>
                                        <p:tgtEl>
                                          <p:spTgt spid="13315">
                                            <p:txEl>
                                              <p:pRg st="4" end="4"/>
                                            </p:txEl>
                                          </p:spTgt>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13315">
                                            <p:txEl>
                                              <p:pRg st="4" end="4"/>
                                            </p:txEl>
                                          </p:spTgt>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1331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400" decel="100000"/>
                                        <p:tgtEl>
                                          <p:spTgt spid="13315">
                                            <p:txEl>
                                              <p:pRg st="6" end="6"/>
                                            </p:txEl>
                                          </p:spTgt>
                                        </p:tgtEl>
                                      </p:cBhvr>
                                    </p:animEffect>
                                    <p:anim calcmode="lin" valueType="num">
                                      <p:cBhvr>
                                        <p:cTn id="38" dur="400" decel="100000" fill="hold"/>
                                        <p:tgtEl>
                                          <p:spTgt spid="13315">
                                            <p:txEl>
                                              <p:pRg st="6" end="6"/>
                                            </p:txEl>
                                          </p:spTgt>
                                        </p:tgtEl>
                                        <p:attrNameLst>
                                          <p:attrName>style.rotation</p:attrName>
                                        </p:attrNameLst>
                                      </p:cBhvr>
                                      <p:tavLst>
                                        <p:tav tm="0">
                                          <p:val>
                                            <p:fltVal val="-90"/>
                                          </p:val>
                                        </p:tav>
                                        <p:tav tm="100000">
                                          <p:val>
                                            <p:fltVal val="0"/>
                                          </p:val>
                                        </p:tav>
                                      </p:tavLst>
                                    </p:anim>
                                    <p:anim calcmode="lin" valueType="num">
                                      <p:cBhvr>
                                        <p:cTn id="39" dur="400" decel="100000" fill="hold"/>
                                        <p:tgtEl>
                                          <p:spTgt spid="13315">
                                            <p:txEl>
                                              <p:pRg st="6" end="6"/>
                                            </p:txEl>
                                          </p:spTgt>
                                        </p:tgtEl>
                                        <p:attrNameLst>
                                          <p:attrName>ppt_x</p:attrName>
                                        </p:attrNameLst>
                                      </p:cBhvr>
                                      <p:tavLst>
                                        <p:tav tm="0">
                                          <p:val>
                                            <p:strVal val="#ppt_x+0.4"/>
                                          </p:val>
                                        </p:tav>
                                        <p:tav tm="100000">
                                          <p:val>
                                            <p:strVal val="#ppt_x-0.05"/>
                                          </p:val>
                                        </p:tav>
                                      </p:tavLst>
                                    </p:anim>
                                    <p:anim calcmode="lin" valueType="num">
                                      <p:cBhvr>
                                        <p:cTn id="40" dur="400" decel="100000" fill="hold"/>
                                        <p:tgtEl>
                                          <p:spTgt spid="13315">
                                            <p:txEl>
                                              <p:pRg st="6" end="6"/>
                                            </p:txEl>
                                          </p:spTgt>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13315">
                                            <p:txEl>
                                              <p:pRg st="6" end="6"/>
                                            </p:txEl>
                                          </p:spTgt>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1331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6000" b="1" u="sng" dirty="0">
                <a:solidFill>
                  <a:schemeClr val="bg1"/>
                </a:solidFill>
                <a:latin typeface="Clarendon Condensed" pitchFamily="18" charset="0"/>
              </a:rPr>
              <a:t>America’s Reaction</a:t>
            </a:r>
          </a:p>
        </p:txBody>
      </p:sp>
      <p:sp>
        <p:nvSpPr>
          <p:cNvPr id="18435" name="Rectangle 3"/>
          <p:cNvSpPr>
            <a:spLocks noGrp="1" noChangeArrowheads="1"/>
          </p:cNvSpPr>
          <p:nvPr>
            <p:ph type="body" idx="1"/>
          </p:nvPr>
        </p:nvSpPr>
        <p:spPr>
          <a:xfrm>
            <a:off x="1905000" y="1752600"/>
            <a:ext cx="8229600" cy="5105400"/>
          </a:xfrm>
        </p:spPr>
        <p:txBody>
          <a:bodyPr/>
          <a:lstStyle/>
          <a:p>
            <a:pPr eaLnBrk="1" hangingPunct="1"/>
            <a:r>
              <a:rPr lang="en-US" altLang="en-US" sz="4000" i="1" dirty="0">
                <a:solidFill>
                  <a:schemeClr val="bg1"/>
                </a:solidFill>
                <a:latin typeface="Clarendon Condensed" pitchFamily="18" charset="0"/>
              </a:rPr>
              <a:t>“Self-made man”</a:t>
            </a:r>
            <a:r>
              <a:rPr lang="en-US" altLang="en-US" sz="4000" dirty="0">
                <a:solidFill>
                  <a:schemeClr val="bg1"/>
                </a:solidFill>
                <a:latin typeface="Clarendon Condensed" pitchFamily="18" charset="0"/>
              </a:rPr>
              <a:t> concept built the country.</a:t>
            </a:r>
          </a:p>
          <a:p>
            <a:pPr eaLnBrk="1" hangingPunct="1"/>
            <a:r>
              <a:rPr lang="en-US" altLang="en-US" sz="4000" dirty="0">
                <a:solidFill>
                  <a:schemeClr val="bg1"/>
                </a:solidFill>
                <a:latin typeface="Clarendon Condensed" pitchFamily="18" charset="0"/>
              </a:rPr>
              <a:t>“</a:t>
            </a:r>
            <a:r>
              <a:rPr lang="en-US" altLang="en-US" sz="4000" b="1" dirty="0">
                <a:solidFill>
                  <a:schemeClr val="bg1"/>
                </a:solidFill>
                <a:latin typeface="Clarendon Condensed" pitchFamily="18" charset="0"/>
              </a:rPr>
              <a:t>Rugged Individualism</a:t>
            </a:r>
            <a:r>
              <a:rPr lang="en-US" altLang="en-US" sz="4000" dirty="0">
                <a:solidFill>
                  <a:schemeClr val="bg1"/>
                </a:solidFill>
                <a:latin typeface="Clarendon Condensed" pitchFamily="18" charset="0"/>
              </a:rPr>
              <a:t>” is good.</a:t>
            </a:r>
          </a:p>
          <a:p>
            <a:pPr eaLnBrk="1" hangingPunct="1">
              <a:buFontTx/>
              <a:buNone/>
            </a:pPr>
            <a:endParaRPr lang="en-US" altLang="en-US" dirty="0">
              <a:solidFill>
                <a:schemeClr val="bg1"/>
              </a:solidFill>
            </a:endParaRPr>
          </a:p>
          <a:p>
            <a:pPr eaLnBrk="1" hangingPunct="1">
              <a:buFontTx/>
              <a:buNone/>
            </a:pPr>
            <a:r>
              <a:rPr lang="en-US" altLang="en-US" sz="3600" b="1" u="sng" dirty="0">
                <a:solidFill>
                  <a:schemeClr val="bg1"/>
                </a:solidFill>
                <a:latin typeface="Clarendon Condensed" pitchFamily="18" charset="0"/>
              </a:rPr>
              <a:t>Wealth</a:t>
            </a:r>
            <a:r>
              <a:rPr lang="en-US" altLang="en-US" dirty="0">
                <a:solidFill>
                  <a:schemeClr val="bg1"/>
                </a:solidFill>
                <a:latin typeface="Clarendon Condensed" pitchFamily="18" charset="0"/>
              </a:rPr>
              <a:t> </a:t>
            </a:r>
            <a:r>
              <a:rPr lang="en-US" altLang="en-US" sz="2800" dirty="0">
                <a:solidFill>
                  <a:schemeClr val="accent3"/>
                </a:solidFill>
                <a:latin typeface="Clarendon Condensed" pitchFamily="18" charset="0"/>
              </a:rPr>
              <a:t>is the reward for hard work and ability.</a:t>
            </a:r>
          </a:p>
          <a:p>
            <a:pPr eaLnBrk="1" hangingPunct="1">
              <a:buFontTx/>
              <a:buNone/>
            </a:pPr>
            <a:endParaRPr lang="en-US" altLang="en-US" dirty="0">
              <a:solidFill>
                <a:schemeClr val="accent3"/>
              </a:solidFill>
              <a:latin typeface="Clarendon Condensed" pitchFamily="18" charset="0"/>
            </a:endParaRPr>
          </a:p>
          <a:p>
            <a:pPr eaLnBrk="1" hangingPunct="1">
              <a:buFontTx/>
              <a:buNone/>
            </a:pPr>
            <a:r>
              <a:rPr lang="en-US" altLang="en-US" sz="3600" b="1" u="sng" dirty="0">
                <a:solidFill>
                  <a:schemeClr val="bg1"/>
                </a:solidFill>
                <a:latin typeface="Clarendon Condensed" pitchFamily="18" charset="0"/>
              </a:rPr>
              <a:t>Failure</a:t>
            </a:r>
            <a:r>
              <a:rPr lang="en-US" altLang="en-US" dirty="0">
                <a:solidFill>
                  <a:schemeClr val="bg1"/>
                </a:solidFill>
                <a:latin typeface="Clarendon Condensed" pitchFamily="18" charset="0"/>
              </a:rPr>
              <a:t> </a:t>
            </a:r>
            <a:r>
              <a:rPr lang="en-US" altLang="en-US" sz="2800" dirty="0">
                <a:solidFill>
                  <a:schemeClr val="accent1">
                    <a:lumMod val="60000"/>
                    <a:lumOff val="40000"/>
                  </a:schemeClr>
                </a:solidFill>
                <a:latin typeface="Clarendon Condensed" pitchFamily="18" charset="0"/>
              </a:rPr>
              <a:t>is due to lack of ability and laziness</a:t>
            </a:r>
            <a:r>
              <a:rPr lang="en-US" altLang="en-US" dirty="0">
                <a:solidFill>
                  <a:schemeClr val="bg1"/>
                </a:solidFill>
                <a:latin typeface="Clarendon Condensed" pitchFamily="18" charset="0"/>
              </a:rPr>
              <a:t>.</a:t>
            </a:r>
          </a:p>
        </p:txBody>
      </p:sp>
    </p:spTree>
    <p:extLst>
      <p:ext uri="{BB962C8B-B14F-4D97-AF65-F5344CB8AC3E}">
        <p14:creationId xmlns:p14="http://schemas.microsoft.com/office/powerpoint/2010/main" val="238196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43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84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calcmode="lin" valueType="num">
                                      <p:cBhvr>
                                        <p:cTn id="15" dur="1000" fill="hold"/>
                                        <p:tgtEl>
                                          <p:spTgt spid="1843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843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8435">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184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Effect transition="in" filter="fade">
                                      <p:cBhvr>
                                        <p:cTn id="29" dur="2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Little e vs Big E</a:t>
            </a:r>
          </a:p>
        </p:txBody>
      </p:sp>
      <p:sp>
        <p:nvSpPr>
          <p:cNvPr id="21507" name="Content Placeholder 2"/>
          <p:cNvSpPr>
            <a:spLocks noGrp="1"/>
          </p:cNvSpPr>
          <p:nvPr>
            <p:ph idx="1"/>
          </p:nvPr>
        </p:nvSpPr>
        <p:spPr/>
        <p:txBody>
          <a:bodyPr/>
          <a:lstStyle/>
          <a:p>
            <a:pPr eaLnBrk="1" hangingPunct="1"/>
            <a:r>
              <a:rPr lang="en-US" altLang="en-US"/>
              <a:t>Big E:   A set of Enlightenment Values (liberty, property, freedom, etc) that if incorporated into society would make it “wholly just and fair”</a:t>
            </a:r>
          </a:p>
          <a:p>
            <a:pPr eaLnBrk="1" hangingPunct="1"/>
            <a:r>
              <a:rPr lang="en-US" altLang="en-US"/>
              <a:t>Little e:  The usually self-appointed mechanism to actually operationally implement these values</a:t>
            </a:r>
          </a:p>
          <a:p>
            <a:pPr eaLnBrk="1" hangingPunct="1"/>
            <a:r>
              <a:rPr lang="en-US" altLang="en-US"/>
              <a:t>Social Darwinism proves the scientific foundation that little e uses to continually justify its implementation strategy</a:t>
            </a:r>
          </a:p>
        </p:txBody>
      </p:sp>
    </p:spTree>
    <p:extLst>
      <p:ext uri="{BB962C8B-B14F-4D97-AF65-F5344CB8AC3E}">
        <p14:creationId xmlns:p14="http://schemas.microsoft.com/office/powerpoint/2010/main" val="125584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981200" y="274638"/>
            <a:ext cx="8229600" cy="868362"/>
          </a:xfrm>
        </p:spPr>
        <p:txBody>
          <a:bodyPr>
            <a:normAutofit fontScale="90000"/>
          </a:bodyPr>
          <a:lstStyle/>
          <a:p>
            <a:pPr eaLnBrk="1" hangingPunct="1"/>
            <a:r>
              <a:rPr lang="en-US" altLang="en-US" dirty="0"/>
              <a:t>Summary – social Darwinism acknowledges none of this, especially </a:t>
            </a:r>
            <a:r>
              <a:rPr lang="en-US" altLang="en-US" dirty="0">
                <a:hlinkClick r:id="rId2"/>
              </a:rPr>
              <a:t>TRUMP</a:t>
            </a:r>
            <a:endParaRPr lang="en-US" altLang="en-US" dirty="0"/>
          </a:p>
        </p:txBody>
      </p:sp>
      <p:sp>
        <p:nvSpPr>
          <p:cNvPr id="9219" name="Rectangle 3"/>
          <p:cNvSpPr>
            <a:spLocks noGrp="1" noChangeArrowheads="1"/>
          </p:cNvSpPr>
          <p:nvPr>
            <p:ph idx="1"/>
          </p:nvPr>
        </p:nvSpPr>
        <p:spPr/>
        <p:txBody>
          <a:bodyPr/>
          <a:lstStyle/>
          <a:p>
            <a:pPr eaLnBrk="1" hangingPunct="1"/>
            <a:r>
              <a:rPr lang="en-US" altLang="en-US" dirty="0"/>
              <a:t>Evolution requires genetic variation</a:t>
            </a:r>
          </a:p>
          <a:p>
            <a:pPr eaLnBrk="1" hangingPunct="1"/>
            <a:r>
              <a:rPr lang="en-US" altLang="en-US" dirty="0"/>
              <a:t>Genetic variation is caused by gene mutation</a:t>
            </a:r>
          </a:p>
          <a:p>
            <a:pPr eaLnBrk="1" hangingPunct="1"/>
            <a:r>
              <a:rPr lang="en-US" altLang="en-US" dirty="0"/>
              <a:t>Mutation is continuously occurring within a species due to changing environmental stress</a:t>
            </a:r>
          </a:p>
          <a:p>
            <a:pPr eaLnBrk="1" hangingPunct="1"/>
            <a:r>
              <a:rPr lang="en-US" altLang="en-US" dirty="0"/>
              <a:t>Natural selection operates on this variation</a:t>
            </a:r>
          </a:p>
          <a:p>
            <a:pPr eaLnBrk="1" hangingPunct="1"/>
            <a:r>
              <a:rPr lang="en-US" altLang="en-US" dirty="0"/>
              <a:t>These variations are largely </a:t>
            </a:r>
            <a:r>
              <a:rPr lang="en-US" altLang="en-US" b="1" dirty="0"/>
              <a:t>random</a:t>
            </a:r>
          </a:p>
          <a:p>
            <a:pPr eaLnBrk="1" hangingPunct="1"/>
            <a:r>
              <a:rPr lang="en-US" altLang="en-US" dirty="0"/>
              <a:t>Most adaptable variations survive in the long run and those turn out to be the “Fittest”</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053763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fade">
                                      <p:cBhvr>
                                        <p:cTn id="21" dur="500"/>
                                        <p:tgtEl>
                                          <p:spTgt spid="9219">
                                            <p:txEl>
                                              <p:pRg st="1" end="1"/>
                                            </p:txEl>
                                          </p:spTgt>
                                        </p:tgtEl>
                                      </p:cBhvr>
                                    </p:animEffect>
                                    <p:anim calcmode="lin" valueType="num">
                                      <p:cBhvr>
                                        <p:cTn id="22"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Effect transition="in" filter="fade">
                                      <p:cBhvr>
                                        <p:cTn id="28" dur="500"/>
                                        <p:tgtEl>
                                          <p:spTgt spid="9219">
                                            <p:txEl>
                                              <p:pRg st="2" end="2"/>
                                            </p:txEl>
                                          </p:spTgt>
                                        </p:tgtEl>
                                      </p:cBhvr>
                                    </p:animEffect>
                                    <p:anim calcmode="lin" valueType="num">
                                      <p:cBhvr>
                                        <p:cTn id="2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219">
                                            <p:txEl>
                                              <p:pRg st="3" end="3"/>
                                            </p:txEl>
                                          </p:spTgt>
                                        </p:tgtEl>
                                        <p:attrNameLst>
                                          <p:attrName>style.visibility</p:attrName>
                                        </p:attrNameLst>
                                      </p:cBhvr>
                                      <p:to>
                                        <p:strVal val="visible"/>
                                      </p:to>
                                    </p:set>
                                    <p:animEffect transition="in" filter="fade">
                                      <p:cBhvr>
                                        <p:cTn id="35" dur="500"/>
                                        <p:tgtEl>
                                          <p:spTgt spid="9219">
                                            <p:txEl>
                                              <p:pRg st="3" end="3"/>
                                            </p:txEl>
                                          </p:spTgt>
                                        </p:tgtEl>
                                      </p:cBhvr>
                                    </p:animEffect>
                                    <p:anim calcmode="lin" valueType="num">
                                      <p:cBhvr>
                                        <p:cTn id="36"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219">
                                            <p:txEl>
                                              <p:pRg st="4" end="4"/>
                                            </p:txEl>
                                          </p:spTgt>
                                        </p:tgtEl>
                                        <p:attrNameLst>
                                          <p:attrName>style.visibility</p:attrName>
                                        </p:attrNameLst>
                                      </p:cBhvr>
                                      <p:to>
                                        <p:strVal val="visible"/>
                                      </p:to>
                                    </p:set>
                                    <p:animEffect transition="in" filter="fade">
                                      <p:cBhvr>
                                        <p:cTn id="42" dur="500"/>
                                        <p:tgtEl>
                                          <p:spTgt spid="9219">
                                            <p:txEl>
                                              <p:pRg st="4" end="4"/>
                                            </p:txEl>
                                          </p:spTgt>
                                        </p:tgtEl>
                                      </p:cBhvr>
                                    </p:animEffect>
                                    <p:anim calcmode="lin" valueType="num">
                                      <p:cBhvr>
                                        <p:cTn id="4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21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9219">
                                            <p:txEl>
                                              <p:pRg st="5" end="5"/>
                                            </p:txEl>
                                          </p:spTgt>
                                        </p:tgtEl>
                                        <p:attrNameLst>
                                          <p:attrName>style.visibility</p:attrName>
                                        </p:attrNameLst>
                                      </p:cBhvr>
                                      <p:to>
                                        <p:strVal val="visible"/>
                                      </p:to>
                                    </p:set>
                                    <p:anim calcmode="lin" valueType="num">
                                      <p:cBhvr additive="base">
                                        <p:cTn id="49" dur="5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21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54954" y="973668"/>
            <a:ext cx="8761413" cy="706964"/>
          </a:xfrm>
        </p:spPr>
        <p:txBody>
          <a:bodyPr/>
          <a:lstStyle/>
          <a:p>
            <a:pPr eaLnBrk="1" hangingPunct="1"/>
            <a:r>
              <a:rPr lang="en-US" altLang="en-US" sz="3600"/>
              <a:t>Selection as “Deficiency Correction”</a:t>
            </a:r>
            <a:r>
              <a:rPr lang="en-US" altLang="en-US" sz="3600">
                <a:sym typeface="Wingdings" panose="05000000000000000000" pitchFamily="2" charset="2"/>
              </a:rPr>
              <a:t> advancement of the mean</a:t>
            </a:r>
            <a:endParaRPr lang="en-US" altLang="en-US" sz="3600"/>
          </a:p>
        </p:txBody>
      </p:sp>
      <p:sp>
        <p:nvSpPr>
          <p:cNvPr id="31747" name="Rectangle 4"/>
          <p:cNvSpPr>
            <a:spLocks noGrp="1" noChangeArrowheads="1"/>
          </p:cNvSpPr>
          <p:nvPr>
            <p:ph idx="1"/>
          </p:nvPr>
        </p:nvSpPr>
        <p:spPr>
          <a:xfrm>
            <a:off x="1154955" y="2603500"/>
            <a:ext cx="6295000" cy="3416300"/>
          </a:xfrm>
        </p:spPr>
        <p:txBody>
          <a:bodyPr/>
          <a:lstStyle/>
          <a:p>
            <a:pPr eaLnBrk="1" hangingPunct="1"/>
            <a:r>
              <a:rPr lang="en-US" altLang="en-US" b="1" dirty="0"/>
              <a:t>The most common action of natural selection is to remove unfit variants as they arise  (randomly) via mutation. In other words, natural selection usually prevents unfit genes from increasing in frequency in the gene pool.</a:t>
            </a:r>
          </a:p>
          <a:p>
            <a:pPr eaLnBrk="1" hangingPunct="1"/>
            <a:endParaRPr lang="en-US" altLang="en-US" dirty="0"/>
          </a:p>
        </p:txBody>
      </p:sp>
      <p:pic>
        <p:nvPicPr>
          <p:cNvPr id="30725" name="Picture 6"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167" y="2837613"/>
            <a:ext cx="2514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478" y="1689210"/>
            <a:ext cx="2819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p:cNvSpPr txBox="1">
            <a:spLocks noChangeArrowheads="1"/>
          </p:cNvSpPr>
          <p:nvPr/>
        </p:nvSpPr>
        <p:spPr bwMode="gray">
          <a:xfrm>
            <a:off x="597569" y="3743325"/>
            <a:ext cx="10515600" cy="13255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400" dirty="0">
                <a:solidFill>
                  <a:srgbClr val="FF0000"/>
                </a:solidFill>
              </a:rPr>
              <a:t>Advancement of the Mean is dangerous and erroneous concept</a:t>
            </a:r>
          </a:p>
        </p:txBody>
      </p:sp>
      <p:sp>
        <p:nvSpPr>
          <p:cNvPr id="7" name="Rectangle 3"/>
          <p:cNvSpPr txBox="1">
            <a:spLocks noChangeArrowheads="1"/>
          </p:cNvSpPr>
          <p:nvPr/>
        </p:nvSpPr>
        <p:spPr>
          <a:xfrm>
            <a:off x="838200" y="4973093"/>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defRPr/>
            </a:pPr>
            <a:r>
              <a:rPr lang="en-US" dirty="0"/>
              <a:t>Evolution is not an optimization process – there is never enough time for that – so why do we pretend that is natural optimization instead of natural selection?</a:t>
            </a:r>
          </a:p>
          <a:p>
            <a:pPr lvl="1">
              <a:defRPr/>
            </a:pPr>
            <a:r>
              <a:rPr lang="en-US" dirty="0"/>
              <a:t>Supports the Social Darwinist Agenda that society can be engineered </a:t>
            </a:r>
          </a:p>
          <a:p>
            <a:pPr lvl="1">
              <a:defRPr/>
            </a:pPr>
            <a:r>
              <a:rPr lang="en-US" dirty="0"/>
              <a:t>Takes nature out of statistical equilibrium if it can optimize to produce the Master Race</a:t>
            </a:r>
          </a:p>
          <a:p>
            <a:pPr marL="0" indent="0">
              <a:buFont typeface="Wingdings 3" charset="2"/>
              <a:buNone/>
              <a:defRPr/>
            </a:pPr>
            <a:endParaRPr lang="en-US" dirty="0"/>
          </a:p>
        </p:txBody>
      </p:sp>
    </p:spTree>
    <p:extLst>
      <p:ext uri="{BB962C8B-B14F-4D97-AF65-F5344CB8AC3E}">
        <p14:creationId xmlns:p14="http://schemas.microsoft.com/office/powerpoint/2010/main" val="2241718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barn(inVertical)">
                                      <p:cBhvr>
                                        <p:cTn id="13" dur="500"/>
                                        <p:tgtEl>
                                          <p:spTgt spid="307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0" dur="500"/>
                                        <p:tgtEl>
                                          <p:spTgt spid="7">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866900" y="790223"/>
            <a:ext cx="6172200" cy="3467100"/>
          </a:xfrm>
        </p:spPr>
      </p:pic>
      <p:sp>
        <p:nvSpPr>
          <p:cNvPr id="33795" name="Text Box 5"/>
          <p:cNvSpPr txBox="1">
            <a:spLocks noChangeArrowheads="1"/>
          </p:cNvSpPr>
          <p:nvPr/>
        </p:nvSpPr>
        <p:spPr bwMode="auto">
          <a:xfrm>
            <a:off x="35278" y="820763"/>
            <a:ext cx="1676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t>Each Black </a:t>
            </a:r>
            <a:br>
              <a:rPr lang="en-US" altLang="en-US" sz="2000" dirty="0"/>
            </a:br>
            <a:r>
              <a:rPr lang="en-US" altLang="en-US" sz="2000" dirty="0"/>
              <a:t>Dot in each distribution represent individuals that die out before passing on their genes</a:t>
            </a:r>
          </a:p>
        </p:txBody>
      </p:sp>
      <p:sp>
        <p:nvSpPr>
          <p:cNvPr id="33796" name="Text Box 6"/>
          <p:cNvSpPr txBox="1">
            <a:spLocks noChangeArrowheads="1"/>
          </p:cNvSpPr>
          <p:nvPr/>
        </p:nvSpPr>
        <p:spPr bwMode="auto">
          <a:xfrm>
            <a:off x="8379178" y="677113"/>
            <a:ext cx="3124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00B050"/>
                </a:solidFill>
              </a:rPr>
              <a:t>Stabilization:  Extreme ends of the distribution are disfavored.  Moves every individual closer to the average state.</a:t>
            </a:r>
          </a:p>
          <a:p>
            <a:pPr eaLnBrk="1" hangingPunct="1">
              <a:spcBef>
                <a:spcPct val="50000"/>
              </a:spcBef>
              <a:buFontTx/>
              <a:buNone/>
            </a:pPr>
            <a:r>
              <a:rPr lang="en-US" altLang="en-US" sz="1800" b="1" dirty="0">
                <a:solidFill>
                  <a:srgbClr val="FF0000"/>
                </a:solidFill>
              </a:rPr>
              <a:t>Directional:  What you think is evolution – removes the deficient</a:t>
            </a:r>
          </a:p>
          <a:p>
            <a:pPr eaLnBrk="1" hangingPunct="1">
              <a:spcBef>
                <a:spcPct val="50000"/>
              </a:spcBef>
              <a:buFontTx/>
              <a:buNone/>
            </a:pPr>
            <a:r>
              <a:rPr lang="en-US" altLang="en-US" sz="1800" b="1" dirty="0">
                <a:solidFill>
                  <a:srgbClr val="0070C0"/>
                </a:solidFill>
              </a:rPr>
              <a:t>Disruptive:  Individuals with average traits are disfavored.  Better leads to species diversification (or a class society)</a:t>
            </a:r>
          </a:p>
        </p:txBody>
      </p:sp>
      <p:sp>
        <p:nvSpPr>
          <p:cNvPr id="71687" name="Text Box 7"/>
          <p:cNvSpPr txBox="1">
            <a:spLocks noChangeArrowheads="1"/>
          </p:cNvSpPr>
          <p:nvPr/>
        </p:nvSpPr>
        <p:spPr bwMode="auto">
          <a:xfrm>
            <a:off x="1151466" y="4854223"/>
            <a:ext cx="955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FF3300"/>
                </a:solidFill>
              </a:rPr>
              <a:t>Mutations will affect largest number of individuals (i.e. average).  Leads to development of new species and arguably is the process that happens on Earth via random catastrophes and mass extinction.</a:t>
            </a:r>
          </a:p>
        </p:txBody>
      </p:sp>
      <p:sp>
        <p:nvSpPr>
          <p:cNvPr id="2" name="TextBox 1"/>
          <p:cNvSpPr txBox="1"/>
          <p:nvPr/>
        </p:nvSpPr>
        <p:spPr>
          <a:xfrm>
            <a:off x="1866900" y="98273"/>
            <a:ext cx="5978878" cy="646331"/>
          </a:xfrm>
          <a:prstGeom prst="rect">
            <a:avLst/>
          </a:prstGeom>
          <a:noFill/>
        </p:spPr>
        <p:txBody>
          <a:bodyPr wrap="square" rtlCol="0">
            <a:spAutoFit/>
          </a:bodyPr>
          <a:lstStyle/>
          <a:p>
            <a:r>
              <a:rPr lang="en-US" sz="3600" dirty="0">
                <a:solidFill>
                  <a:schemeClr val="accent3">
                    <a:lumMod val="75000"/>
                  </a:schemeClr>
                </a:solidFill>
              </a:rPr>
              <a:t>Statistical Types of Selection</a:t>
            </a:r>
          </a:p>
        </p:txBody>
      </p:sp>
    </p:spTree>
    <p:extLst>
      <p:ext uri="{BB962C8B-B14F-4D97-AF65-F5344CB8AC3E}">
        <p14:creationId xmlns:p14="http://schemas.microsoft.com/office/powerpoint/2010/main" val="101446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687">
                                            <p:txEl>
                                              <p:pRg st="0" end="0"/>
                                            </p:txEl>
                                          </p:spTgt>
                                        </p:tgtEl>
                                        <p:attrNameLst>
                                          <p:attrName>style.visibility</p:attrName>
                                        </p:attrNameLst>
                                      </p:cBhvr>
                                      <p:to>
                                        <p:strVal val="visible"/>
                                      </p:to>
                                    </p:set>
                                    <p:anim calcmode="lin" valueType="num">
                                      <p:cBhvr additive="base">
                                        <p:cTn id="14" dur="500" fill="hold"/>
                                        <p:tgtEl>
                                          <p:spTgt spid="7168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6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3600" dirty="0"/>
              <a:t>Darwin Abused: Survival of the Fittest</a:t>
            </a:r>
          </a:p>
        </p:txBody>
      </p:sp>
      <p:sp>
        <p:nvSpPr>
          <p:cNvPr id="5124" name="Rectangle 4"/>
          <p:cNvSpPr>
            <a:spLocks noChangeArrowheads="1"/>
          </p:cNvSpPr>
          <p:nvPr/>
        </p:nvSpPr>
        <p:spPr bwMode="auto">
          <a:xfrm>
            <a:off x="2286000" y="3908426"/>
            <a:ext cx="7239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2400" b="1" dirty="0">
                <a:latin typeface="Arial" charset="0"/>
              </a:rPr>
              <a:t>Hebert Spencer: </a:t>
            </a:r>
            <a:r>
              <a:rPr lang="en-US" sz="2400" b="1" dirty="0">
                <a:solidFill>
                  <a:schemeClr val="tx2">
                    <a:lumMod val="75000"/>
                  </a:schemeClr>
                </a:solidFill>
                <a:latin typeface="Arial" charset="0"/>
              </a:rPr>
              <a:t>This survival of the fittest, which I have here sought to express in mechanical terms, is that which Mr. Darwin has called "natural selection” or the preservation of favored races in the struggle for life</a:t>
            </a:r>
          </a:p>
          <a:p>
            <a:pPr eaLnBrk="0" hangingPunct="0">
              <a:defRPr/>
            </a:pPr>
            <a:endParaRPr lang="en-US" sz="2400" dirty="0">
              <a:latin typeface="Arial" charset="0"/>
            </a:endParaRPr>
          </a:p>
        </p:txBody>
      </p:sp>
      <p:sp>
        <p:nvSpPr>
          <p:cNvPr id="24580" name="Rectangle 1"/>
          <p:cNvSpPr>
            <a:spLocks noChangeArrowheads="1"/>
          </p:cNvSpPr>
          <p:nvPr/>
        </p:nvSpPr>
        <p:spPr bwMode="auto">
          <a:xfrm>
            <a:off x="1687560" y="2368022"/>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b="1" dirty="0"/>
              <a:t>Social Engineering will now use this new </a:t>
            </a:r>
            <a:r>
              <a:rPr lang="en-US" altLang="en-US" sz="2400" b="1" u="sng" dirty="0"/>
              <a:t>scientific</a:t>
            </a:r>
            <a:r>
              <a:rPr lang="en-US" altLang="en-US" sz="2400" b="1" dirty="0"/>
              <a:t> theory of evolution via adaptation as the scientific basis on which to engineer society.</a:t>
            </a:r>
          </a:p>
        </p:txBody>
      </p:sp>
    </p:spTree>
    <p:extLst>
      <p:ext uri="{BB962C8B-B14F-4D97-AF65-F5344CB8AC3E}">
        <p14:creationId xmlns:p14="http://schemas.microsoft.com/office/powerpoint/2010/main" val="8357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a:t>The Aberrated View of Spencer</a:t>
            </a:r>
          </a:p>
        </p:txBody>
      </p:sp>
      <p:sp>
        <p:nvSpPr>
          <p:cNvPr id="76803" name="Rectangle 3"/>
          <p:cNvSpPr>
            <a:spLocks noGrp="1" noChangeArrowheads="1"/>
          </p:cNvSpPr>
          <p:nvPr>
            <p:ph idx="1"/>
          </p:nvPr>
        </p:nvSpPr>
        <p:spPr/>
        <p:txBody>
          <a:bodyPr/>
          <a:lstStyle/>
          <a:p>
            <a:pPr eaLnBrk="1" hangingPunct="1">
              <a:defRPr/>
            </a:pPr>
            <a:r>
              <a:rPr lang="en-US" dirty="0"/>
              <a:t>Spencer quickly adapted Darwinian ideas to his own ethical theories. The concept of adaptation allowed him to claim that the </a:t>
            </a:r>
            <a:r>
              <a:rPr lang="en-US" b="1" dirty="0"/>
              <a:t>rich and powerful</a:t>
            </a:r>
            <a:r>
              <a:rPr lang="en-US" dirty="0"/>
              <a:t> were better </a:t>
            </a:r>
            <a:r>
              <a:rPr lang="en-US" b="1" dirty="0"/>
              <a:t>adapted</a:t>
            </a:r>
            <a:r>
              <a:rPr lang="en-US" dirty="0"/>
              <a:t> to the social and economic climate of the time, and the concept of natural selection allowed him to argue that it was </a:t>
            </a:r>
            <a:r>
              <a:rPr lang="en-US" b="1" dirty="0"/>
              <a:t>natural, normal, and proper for the strong to thrive at the expense of the weak</a:t>
            </a:r>
            <a:r>
              <a:rPr lang="en-US" dirty="0"/>
              <a:t>. After all, he claimed, that is exactly what occurs in </a:t>
            </a:r>
            <a:r>
              <a:rPr lang="en-US" b="1" dirty="0"/>
              <a:t>nature</a:t>
            </a:r>
            <a:r>
              <a:rPr lang="en-US" dirty="0"/>
              <a:t> every day.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689" y="4853536"/>
            <a:ext cx="3127376" cy="182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9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0"/>
            <a:ext cx="8229600" cy="1143000"/>
          </a:xfrm>
        </p:spPr>
        <p:txBody>
          <a:bodyPr/>
          <a:lstStyle/>
          <a:p>
            <a:r>
              <a:rPr lang="en-US" altLang="en-US" i="1" u="sng"/>
              <a:t>What is Social Darwinism?</a:t>
            </a:r>
          </a:p>
        </p:txBody>
      </p:sp>
      <p:sp>
        <p:nvSpPr>
          <p:cNvPr id="5123" name="Rectangle 3"/>
          <p:cNvSpPr>
            <a:spLocks noGrp="1" noChangeArrowheads="1"/>
          </p:cNvSpPr>
          <p:nvPr>
            <p:ph sz="quarter" idx="13"/>
          </p:nvPr>
        </p:nvSpPr>
        <p:spPr>
          <a:xfrm>
            <a:off x="1981200" y="1219201"/>
            <a:ext cx="8229600" cy="4830763"/>
          </a:xfrm>
        </p:spPr>
        <p:txBody>
          <a:bodyPr>
            <a:normAutofit fontScale="85000" lnSpcReduction="10000"/>
          </a:bodyPr>
          <a:lstStyle/>
          <a:p>
            <a:pPr marL="548640" indent="-411480">
              <a:spcBef>
                <a:spcPts val="580"/>
              </a:spcBef>
              <a:buClr>
                <a:schemeClr val="tx1">
                  <a:shade val="95000"/>
                </a:schemeClr>
              </a:buClr>
              <a:buNone/>
              <a:defRPr/>
            </a:pPr>
            <a:r>
              <a:rPr lang="en-US" altLang="en-US" sz="3600" b="1" u="sng" dirty="0"/>
              <a:t>Social Darwinism (as a scientific fact) is</a:t>
            </a:r>
            <a:r>
              <a:rPr lang="en-US" altLang="en-US" sz="3600" b="1" dirty="0"/>
              <a:t>:</a:t>
            </a:r>
          </a:p>
          <a:p>
            <a:pPr marL="548640" indent="-411480">
              <a:spcBef>
                <a:spcPts val="580"/>
              </a:spcBef>
              <a:buClr>
                <a:schemeClr val="tx1">
                  <a:shade val="95000"/>
                </a:schemeClr>
              </a:buClr>
              <a:buNone/>
              <a:defRPr/>
            </a:pPr>
            <a:r>
              <a:rPr lang="en-US" altLang="en-US" dirty="0"/>
              <a:t>	</a:t>
            </a:r>
            <a:r>
              <a:rPr lang="en-US" altLang="en-US" sz="3600" dirty="0"/>
              <a:t>- individuals compete naturally.</a:t>
            </a:r>
          </a:p>
          <a:p>
            <a:pPr marL="548640" indent="-411480">
              <a:spcBef>
                <a:spcPts val="580"/>
              </a:spcBef>
              <a:buClr>
                <a:schemeClr val="tx1">
                  <a:shade val="95000"/>
                </a:schemeClr>
              </a:buClr>
              <a:buNone/>
              <a:defRPr/>
            </a:pPr>
            <a:endParaRPr lang="en-US" altLang="en-US" sz="1800" dirty="0"/>
          </a:p>
          <a:p>
            <a:pPr marL="548640" indent="-411480">
              <a:spcBef>
                <a:spcPts val="580"/>
              </a:spcBef>
              <a:buClr>
                <a:schemeClr val="tx1">
                  <a:shade val="95000"/>
                </a:schemeClr>
              </a:buClr>
              <a:buNone/>
              <a:defRPr/>
            </a:pPr>
            <a:r>
              <a:rPr lang="en-US" altLang="en-US" sz="3600" dirty="0"/>
              <a:t>	- the incompetent lose and the strong</a:t>
            </a:r>
          </a:p>
          <a:p>
            <a:pPr marL="548640" indent="-411480">
              <a:spcBef>
                <a:spcPts val="580"/>
              </a:spcBef>
              <a:buClr>
                <a:schemeClr val="tx1">
                  <a:shade val="95000"/>
                </a:schemeClr>
              </a:buClr>
              <a:buNone/>
              <a:defRPr/>
            </a:pPr>
            <a:r>
              <a:rPr lang="en-US" altLang="en-US" sz="3600" dirty="0"/>
              <a:t>     win.  </a:t>
            </a:r>
            <a:r>
              <a:rPr lang="en-US" altLang="en-US" sz="2400" dirty="0" err="1"/>
              <a:t>ie</a:t>
            </a:r>
            <a:r>
              <a:rPr lang="en-US" altLang="en-US" sz="3600" dirty="0"/>
              <a:t>. “</a:t>
            </a:r>
            <a:r>
              <a:rPr lang="en-US" altLang="en-US" sz="3600" i="1" dirty="0"/>
              <a:t>survival of the fittest</a:t>
            </a:r>
            <a:r>
              <a:rPr lang="en-US" altLang="en-US" sz="3600" dirty="0"/>
              <a:t>”.</a:t>
            </a:r>
          </a:p>
          <a:p>
            <a:pPr marL="548640" indent="-411480">
              <a:spcBef>
                <a:spcPts val="580"/>
              </a:spcBef>
              <a:buClr>
                <a:schemeClr val="tx1">
                  <a:shade val="95000"/>
                </a:schemeClr>
              </a:buClr>
              <a:buNone/>
              <a:defRPr/>
            </a:pPr>
            <a:endParaRPr lang="en-US" altLang="en-US" sz="1600" dirty="0"/>
          </a:p>
          <a:p>
            <a:pPr marL="548640" indent="-411480">
              <a:spcBef>
                <a:spcPts val="580"/>
              </a:spcBef>
              <a:buClr>
                <a:schemeClr val="tx1">
                  <a:shade val="95000"/>
                </a:schemeClr>
              </a:buClr>
              <a:buNone/>
              <a:defRPr/>
            </a:pPr>
            <a:r>
              <a:rPr lang="en-US" altLang="en-US" i="1" dirty="0"/>
              <a:t>Government must not interfere unless the unfit are stealing from the fit. </a:t>
            </a:r>
          </a:p>
          <a:p>
            <a:pPr marL="548640" indent="-411480">
              <a:spcBef>
                <a:spcPts val="580"/>
              </a:spcBef>
              <a:buClr>
                <a:schemeClr val="tx1">
                  <a:shade val="95000"/>
                </a:schemeClr>
              </a:buClr>
              <a:buNone/>
              <a:defRPr/>
            </a:pPr>
            <a:r>
              <a:rPr lang="en-US" altLang="en-US" i="1" dirty="0"/>
              <a:t>The fit are arbitrarily determine by the e(lite) based on “it’s a scientific fact”</a:t>
            </a:r>
          </a:p>
          <a:p>
            <a:pPr marL="548640" indent="-411480">
              <a:spcBef>
                <a:spcPts val="580"/>
              </a:spcBef>
              <a:buClr>
                <a:schemeClr val="tx1">
                  <a:shade val="95000"/>
                </a:schemeClr>
              </a:buClr>
              <a:buFont typeface="Wingdings 2"/>
              <a:buChar char=""/>
              <a:defRPr/>
            </a:pPr>
            <a:endParaRPr lang="en-US" altLang="en-US" dirty="0"/>
          </a:p>
          <a:p>
            <a:pPr marL="548640" indent="-411480">
              <a:spcBef>
                <a:spcPts val="580"/>
              </a:spcBef>
              <a:buClr>
                <a:schemeClr val="tx1">
                  <a:shade val="95000"/>
                </a:schemeClr>
              </a:buClr>
              <a:buNone/>
              <a:defRPr/>
            </a:pPr>
            <a:r>
              <a:rPr lang="en-US" altLang="en-US" dirty="0"/>
              <a:t> </a:t>
            </a:r>
          </a:p>
          <a:p>
            <a:pPr marL="548640" indent="-411480">
              <a:spcBef>
                <a:spcPts val="580"/>
              </a:spcBef>
              <a:buClr>
                <a:schemeClr val="tx1">
                  <a:shade val="95000"/>
                </a:schemeClr>
              </a:buClr>
              <a:buFont typeface="Wingdings 2"/>
              <a:buChar char=""/>
              <a:defRPr/>
            </a:pPr>
            <a:endParaRPr lang="en-US" altLang="en-US" dirty="0"/>
          </a:p>
        </p:txBody>
      </p:sp>
    </p:spTree>
    <p:extLst>
      <p:ext uri="{BB962C8B-B14F-4D97-AF65-F5344CB8AC3E}">
        <p14:creationId xmlns:p14="http://schemas.microsoft.com/office/powerpoint/2010/main" val="653195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500"/>
                                        <p:tgtEl>
                                          <p:spTgt spid="512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123">
                                            <p:txEl>
                                              <p:pRg st="6" end="6"/>
                                            </p:txEl>
                                          </p:spTgt>
                                        </p:tgtEl>
                                        <p:attrNameLst>
                                          <p:attrName>style.visibility</p:attrName>
                                        </p:attrNameLst>
                                      </p:cBhvr>
                                      <p:to>
                                        <p:strVal val="visible"/>
                                      </p:to>
                                    </p:set>
                                    <p:animEffect transition="in" filter="fade">
                                      <p:cBhvr>
                                        <p:cTn id="20" dur="500"/>
                                        <p:tgtEl>
                                          <p:spTgt spid="5123">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animEffect transition="in" filter="fade">
                                      <p:cBhvr>
                                        <p:cTn id="25"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GB" altLang="en-US" sz="3600" dirty="0"/>
              <a:t>Justifying Imperialism (Spencer):</a:t>
            </a:r>
          </a:p>
        </p:txBody>
      </p:sp>
      <p:sp>
        <p:nvSpPr>
          <p:cNvPr id="15363" name="Rectangle 3"/>
          <p:cNvSpPr>
            <a:spLocks noGrp="1" noChangeArrowheads="1"/>
          </p:cNvSpPr>
          <p:nvPr>
            <p:ph idx="1"/>
          </p:nvPr>
        </p:nvSpPr>
        <p:spPr/>
        <p:txBody>
          <a:bodyPr/>
          <a:lstStyle/>
          <a:p>
            <a:pPr eaLnBrk="1" hangingPunct="1">
              <a:lnSpc>
                <a:spcPct val="90000"/>
              </a:lnSpc>
              <a:defRPr/>
            </a:pPr>
            <a:r>
              <a:rPr lang="en-GB" altLang="en-US"/>
              <a:t>“Within the human species, nations are locked in a struggle for survival. Everywhere, civilized nations are supplanting barbarous nations. Advanced civilization, obviously, has inherited valuable traits from its ancestors. Therefore, natural order obligates powerful, civilized nations to appropriate the limited resources of the weak.”</a:t>
            </a:r>
          </a:p>
        </p:txBody>
      </p:sp>
      <p:sp>
        <p:nvSpPr>
          <p:cNvPr id="26628" name="TextBox 1"/>
          <p:cNvSpPr txBox="1">
            <a:spLocks noChangeArrowheads="1"/>
          </p:cNvSpPr>
          <p:nvPr/>
        </p:nvSpPr>
        <p:spPr bwMode="auto">
          <a:xfrm>
            <a:off x="2743200" y="54864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It’s a Scientific Fact</a:t>
            </a:r>
          </a:p>
        </p:txBody>
      </p:sp>
    </p:spTree>
    <p:extLst>
      <p:ext uri="{BB962C8B-B14F-4D97-AF65-F5344CB8AC3E}">
        <p14:creationId xmlns:p14="http://schemas.microsoft.com/office/powerpoint/2010/main" val="305356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a:defRPr/>
            </a:pPr>
            <a:r>
              <a:rPr lang="en-US" altLang="en-US" b="1" u="sng">
                <a:solidFill>
                  <a:srgbClr val="CCCC00"/>
                </a:solidFill>
                <a:effectLst>
                  <a:outerShdw blurRad="38100" dist="38100" dir="2700000" algn="tl">
                    <a:srgbClr val="000000"/>
                  </a:outerShdw>
                </a:effectLst>
              </a:rPr>
              <a:t>Social Darwinism and Race</a:t>
            </a:r>
          </a:p>
        </p:txBody>
      </p:sp>
      <p:sp>
        <p:nvSpPr>
          <p:cNvPr id="26629" name="Rectangle 5"/>
          <p:cNvSpPr>
            <a:spLocks noGrp="1" noChangeArrowheads="1"/>
          </p:cNvSpPr>
          <p:nvPr>
            <p:ph type="body" sz="half" idx="1"/>
          </p:nvPr>
        </p:nvSpPr>
        <p:spPr>
          <a:xfrm>
            <a:off x="1676400" y="1600200"/>
            <a:ext cx="4114800" cy="4953000"/>
          </a:xfrm>
        </p:spPr>
        <p:txBody>
          <a:bodyPr rtlCol="0">
            <a:normAutofit/>
          </a:bodyPr>
          <a:lstStyle/>
          <a:p>
            <a:pPr marL="182880" indent="-182880">
              <a:defRPr/>
            </a:pPr>
            <a:r>
              <a:rPr lang="en-US" altLang="en-US" b="1" dirty="0">
                <a:solidFill>
                  <a:srgbClr val="CCCC00"/>
                </a:solidFill>
                <a:effectLst>
                  <a:outerShdw blurRad="38100" dist="38100" dir="2700000" algn="tl">
                    <a:srgbClr val="000000"/>
                  </a:outerShdw>
                </a:effectLst>
              </a:rPr>
              <a:t>Only the strong races can survive.</a:t>
            </a:r>
          </a:p>
          <a:p>
            <a:pPr marL="182880" indent="-182880">
              <a:defRPr/>
            </a:pPr>
            <a:endParaRPr lang="en-US" altLang="en-US" sz="1800" b="1" dirty="0">
              <a:solidFill>
                <a:srgbClr val="CCCC00"/>
              </a:solidFill>
              <a:effectLst>
                <a:outerShdw blurRad="38100" dist="38100" dir="2700000" algn="tl">
                  <a:srgbClr val="000000"/>
                </a:outerShdw>
              </a:effectLst>
            </a:endParaRPr>
          </a:p>
          <a:p>
            <a:pPr marL="182880" indent="-182880">
              <a:defRPr/>
            </a:pPr>
            <a:r>
              <a:rPr lang="en-US" altLang="en-US" b="1" dirty="0">
                <a:solidFill>
                  <a:srgbClr val="CCCC00"/>
                </a:solidFill>
                <a:effectLst>
                  <a:outerShdw blurRad="38100" dist="38100" dir="2700000" algn="tl">
                    <a:srgbClr val="000000"/>
                  </a:outerShdw>
                </a:effectLst>
              </a:rPr>
              <a:t>Technology should be kept by races that create advancement.</a:t>
            </a:r>
          </a:p>
          <a:p>
            <a:pPr marL="182880" indent="-182880">
              <a:defRPr/>
            </a:pPr>
            <a:endParaRPr lang="en-US" altLang="en-US" sz="1800" b="1" dirty="0">
              <a:solidFill>
                <a:srgbClr val="CCCC00"/>
              </a:solidFill>
              <a:effectLst>
                <a:outerShdw blurRad="38100" dist="38100" dir="2700000" algn="tl">
                  <a:srgbClr val="000000"/>
                </a:outerShdw>
              </a:effectLst>
            </a:endParaRPr>
          </a:p>
          <a:p>
            <a:pPr marL="182880" indent="-182880">
              <a:defRPr/>
            </a:pPr>
            <a:r>
              <a:rPr lang="en-US" altLang="en-US" b="1" dirty="0">
                <a:solidFill>
                  <a:srgbClr val="CCCC00"/>
                </a:solidFill>
                <a:effectLst>
                  <a:outerShdw blurRad="38100" dist="38100" dir="2700000" algn="tl">
                    <a:srgbClr val="000000"/>
                  </a:outerShdw>
                </a:effectLst>
              </a:rPr>
              <a:t>Justification for colonization (genocide)</a:t>
            </a:r>
          </a:p>
        </p:txBody>
      </p:sp>
      <p:sp>
        <p:nvSpPr>
          <p:cNvPr id="17412" name="Rectangle 6"/>
          <p:cNvSpPr>
            <a:spLocks noGrp="1" noChangeArrowheads="1"/>
          </p:cNvSpPr>
          <p:nvPr>
            <p:ph sz="half" idx="2"/>
          </p:nvPr>
        </p:nvSpPr>
        <p:spPr/>
        <p:txBody>
          <a:bodyPr/>
          <a:lstStyle/>
          <a:p>
            <a:pPr eaLnBrk="1" hangingPunct="1"/>
            <a:endParaRPr lang="en-US" altLang="en-US"/>
          </a:p>
        </p:txBody>
      </p:sp>
      <p:pic>
        <p:nvPicPr>
          <p:cNvPr id="17413" name="Picture 10" descr="http://www.imfdb.org/images/thumb/8/8e/LS_Gatling_Gun.jpg/600px-LS_Gatling_G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448" y="1417637"/>
            <a:ext cx="5259049" cy="484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0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a:t>Social Darwinism</a:t>
            </a:r>
          </a:p>
        </p:txBody>
      </p:sp>
      <p:sp>
        <p:nvSpPr>
          <p:cNvPr id="77827" name="Rectangle 3"/>
          <p:cNvSpPr>
            <a:spLocks noGrp="1" noChangeArrowheads="1"/>
          </p:cNvSpPr>
          <p:nvPr>
            <p:ph idx="1"/>
          </p:nvPr>
        </p:nvSpPr>
        <p:spPr/>
        <p:txBody>
          <a:bodyPr/>
          <a:lstStyle/>
          <a:p>
            <a:pPr eaLnBrk="1" hangingPunct="1">
              <a:defRPr/>
            </a:pPr>
            <a:r>
              <a:rPr lang="en-US" sz="2400" dirty="0"/>
              <a:t>Not only was survival of the fittest natural, but it was also morally correct. </a:t>
            </a:r>
          </a:p>
          <a:p>
            <a:pPr eaLnBrk="1" hangingPunct="1">
              <a:defRPr/>
            </a:pPr>
            <a:r>
              <a:rPr lang="en-US" sz="2400" dirty="0"/>
              <a:t>it was morally incorrect to assist those weaker than oneself, since that would be promoting the survival and possible reproduction of someone who was fundamentally unfit. </a:t>
            </a:r>
          </a:p>
          <a:p>
            <a:pPr eaLnBrk="1" hangingPunct="1">
              <a:defRPr/>
            </a:pPr>
            <a:r>
              <a:rPr lang="en-US" dirty="0"/>
              <a:t>This is also a blue print for how business should run  -- “</a:t>
            </a:r>
            <a:r>
              <a:rPr lang="en-US" i="1" dirty="0">
                <a:effectLst/>
              </a:rPr>
              <a:t>the growth of a large business is merely a survival of the fittest.“  - </a:t>
            </a:r>
            <a:r>
              <a:rPr lang="en-US" dirty="0">
                <a:effectLst/>
              </a:rPr>
              <a:t>John D. Rockefeller</a:t>
            </a:r>
            <a:endParaRPr lang="en-US" dirty="0"/>
          </a:p>
        </p:txBody>
      </p:sp>
    </p:spTree>
    <p:extLst>
      <p:ext uri="{BB962C8B-B14F-4D97-AF65-F5344CB8AC3E}">
        <p14:creationId xmlns:p14="http://schemas.microsoft.com/office/powerpoint/2010/main" val="376228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1000"/>
                                        <p:tgtEl>
                                          <p:spTgt spid="77827">
                                            <p:txEl>
                                              <p:pRg st="1" end="1"/>
                                            </p:txEl>
                                          </p:spTgt>
                                        </p:tgtEl>
                                      </p:cBhvr>
                                    </p:animEffect>
                                    <p:anim calcmode="lin" valueType="num">
                                      <p:cBhvr>
                                        <p:cTn id="8"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7827">
                                            <p:txEl>
                                              <p:pRg st="2" end="2"/>
                                            </p:txEl>
                                          </p:spTgt>
                                        </p:tgtEl>
                                        <p:attrNameLst>
                                          <p:attrName>style.visibility</p:attrName>
                                        </p:attrNameLst>
                                      </p:cBhvr>
                                      <p:to>
                                        <p:strVal val="visible"/>
                                      </p:to>
                                    </p:set>
                                    <p:animEffect transition="in" filter="fade">
                                      <p:cBhvr>
                                        <p:cTn id="14" dur="1000"/>
                                        <p:tgtEl>
                                          <p:spTgt spid="77827">
                                            <p:txEl>
                                              <p:pRg st="2" end="2"/>
                                            </p:txEl>
                                          </p:spTgt>
                                        </p:tgtEl>
                                      </p:cBhvr>
                                    </p:animEffect>
                                    <p:anim calcmode="lin" valueType="num">
                                      <p:cBhvr>
                                        <p:cTn id="15"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20</TotalTime>
  <Words>769</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13</vt:i4>
      </vt:variant>
    </vt:vector>
  </HeadingPairs>
  <TitlesOfParts>
    <vt:vector size="30" baseType="lpstr">
      <vt:lpstr>Arial</vt:lpstr>
      <vt:lpstr>Century Gothic</vt:lpstr>
      <vt:lpstr>Clarendon Condensed</vt:lpstr>
      <vt:lpstr>Gill Sans MT</vt:lpstr>
      <vt:lpstr>Trebuchet MS</vt:lpstr>
      <vt:lpstr>Tw Cen MT</vt:lpstr>
      <vt:lpstr>Tw Cen MT Condensed</vt:lpstr>
      <vt:lpstr>Wingdings</vt:lpstr>
      <vt:lpstr>Wingdings 2</vt:lpstr>
      <vt:lpstr>Wingdings 3</vt:lpstr>
      <vt:lpstr>Ion</vt:lpstr>
      <vt:lpstr>Integral</vt:lpstr>
      <vt:lpstr>Ion Boardroom</vt:lpstr>
      <vt:lpstr>Gallery</vt:lpstr>
      <vt:lpstr>Berlin</vt:lpstr>
      <vt:lpstr>Droplet</vt:lpstr>
      <vt:lpstr>Slice</vt:lpstr>
      <vt:lpstr>The Rise of Social Darwinism</vt:lpstr>
      <vt:lpstr>Selection as “Deficiency Correction” advancement of the mean</vt:lpstr>
      <vt:lpstr>PowerPoint Presentation</vt:lpstr>
      <vt:lpstr>Darwin Abused: Survival of the Fittest</vt:lpstr>
      <vt:lpstr>The Aberrated View of Spencer</vt:lpstr>
      <vt:lpstr>What is Social Darwinism?</vt:lpstr>
      <vt:lpstr>Justifying Imperialism (Spencer):</vt:lpstr>
      <vt:lpstr>Social Darwinism and Race</vt:lpstr>
      <vt:lpstr>Social Darwinism</vt:lpstr>
      <vt:lpstr>Social Darwinism and Business</vt:lpstr>
      <vt:lpstr>America’s Reaction</vt:lpstr>
      <vt:lpstr>Little e vs Big E</vt:lpstr>
      <vt:lpstr>Summary – social Darwinism acknowledges none of this, especially TRUMP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Social Darwinism</dc:title>
  <dc:creator>Greg</dc:creator>
  <cp:lastModifiedBy>Greg</cp:lastModifiedBy>
  <cp:revision>5</cp:revision>
  <dcterms:created xsi:type="dcterms:W3CDTF">2017-05-30T01:58:37Z</dcterms:created>
  <dcterms:modified xsi:type="dcterms:W3CDTF">2017-05-30T02:18:56Z</dcterms:modified>
</cp:coreProperties>
</file>