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84" r:id="rId2"/>
    <p:sldMasterId id="2147483696" r:id="rId3"/>
  </p:sldMasterIdLst>
  <p:sldIdLst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6" d="100"/>
          <a:sy n="96" d="100"/>
        </p:scale>
        <p:origin x="852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10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69907-ACAA-4BD7-9E25-0196EDD03BEC}" type="datetimeFigureOut">
              <a:rPr lang="en-US" smtClean="0"/>
              <a:t>9/24/2018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946DA-2DEA-4278-BA72-3059F5162BB3}" type="slidenum">
              <a:rPr lang="en-US" smtClean="0"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69907-ACAA-4BD7-9E25-0196EDD03BEC}" type="datetimeFigureOut">
              <a:rPr lang="en-US" smtClean="0"/>
              <a:t>9/24/2018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946DA-2DEA-4278-BA72-3059F5162BB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69907-ACAA-4BD7-9E25-0196EDD03BEC}" type="datetimeFigureOut">
              <a:rPr lang="en-US" smtClean="0"/>
              <a:t>9/24/2018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946DA-2DEA-4278-BA72-3059F5162BB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ED69907-ACAA-4BD7-9E25-0196EDD03BEC}" type="datetimeFigureOut">
              <a:rPr lang="en-US" smtClean="0"/>
              <a:t>9/24/2018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A8946DA-2DEA-4278-BA72-3059F5162BB3}" type="slidenum">
              <a:rPr lang="en-US" smtClean="0"/>
              <a:t>‹#›</a:t>
            </a:fld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69907-ACAA-4BD7-9E25-0196EDD03BEC}" type="datetimeFigureOut">
              <a:rPr lang="en-US" smtClean="0"/>
              <a:t>9/24/2018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946DA-2DEA-4278-BA72-3059F5162BB3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69907-ACAA-4BD7-9E25-0196EDD03BEC}" type="datetimeFigureOut">
              <a:rPr lang="en-US" smtClean="0"/>
              <a:t>9/24/2018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946DA-2DEA-4278-BA72-3059F5162BB3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69907-ACAA-4BD7-9E25-0196EDD03BEC}" type="datetimeFigureOut">
              <a:rPr lang="en-US" smtClean="0"/>
              <a:t>9/24/2018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946DA-2DEA-4278-BA72-3059F5162BB3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69907-ACAA-4BD7-9E25-0196EDD03BEC}" type="datetimeFigureOut">
              <a:rPr lang="en-US" smtClean="0"/>
              <a:t>9/24/2018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946DA-2DEA-4278-BA72-3059F5162BB3}" type="slidenum">
              <a:rPr lang="en-US" smtClean="0"/>
              <a:t>‹#›</a:t>
            </a:fld>
            <a:endParaRPr lang="en-US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69907-ACAA-4BD7-9E25-0196EDD03BEC}" type="datetimeFigureOut">
              <a:rPr lang="en-US" smtClean="0"/>
              <a:t>9/24/2018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946DA-2DEA-4278-BA72-3059F5162BB3}" type="slidenum">
              <a:rPr lang="en-US" smtClean="0"/>
              <a:t>‹#›</a:t>
            </a:fld>
            <a:endParaRPr lang="en-US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69907-ACAA-4BD7-9E25-0196EDD03BEC}" type="datetimeFigureOut">
              <a:rPr lang="en-US" smtClean="0"/>
              <a:t>9/24/2018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946DA-2DEA-4278-BA72-3059F5162BB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69907-ACAA-4BD7-9E25-0196EDD03BEC}" type="datetimeFigureOut">
              <a:rPr lang="en-US" smtClean="0"/>
              <a:t>9/24/2018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946DA-2DEA-4278-BA72-3059F5162BB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69907-ACAA-4BD7-9E25-0196EDD03BEC}" type="datetimeFigureOut">
              <a:rPr lang="en-US" smtClean="0"/>
              <a:t>9/24/2018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946DA-2DEA-4278-BA72-3059F5162BB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69907-ACAA-4BD7-9E25-0196EDD03BEC}" type="datetimeFigureOut">
              <a:rPr lang="en-US" smtClean="0"/>
              <a:t>9/24/2018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946DA-2DEA-4278-BA72-3059F5162BB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69907-ACAA-4BD7-9E25-0196EDD03BEC}" type="datetimeFigureOut">
              <a:rPr lang="en-US" smtClean="0"/>
              <a:t>9/24/2018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946DA-2DEA-4278-BA72-3059F5162BB3}" type="slidenum">
              <a:rPr lang="en-US" smtClean="0"/>
              <a:t>‹#›</a:t>
            </a:fld>
            <a:endParaRPr lang="en-US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69907-ACAA-4BD7-9E25-0196EDD03BEC}" type="datetimeFigureOut">
              <a:rPr lang="en-US" smtClean="0"/>
              <a:t>9/24/2018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946DA-2DEA-4278-BA72-3059F5162BB3}" type="slidenum">
              <a:rPr lang="en-US" smtClean="0"/>
              <a:t>‹#›</a:t>
            </a:fld>
            <a:endParaRPr lang="en-US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BED69907-ACAA-4BD7-9E25-0196EDD03BEC}" type="datetimeFigureOut">
              <a:rPr lang="en-US" smtClean="0"/>
              <a:t>9/24/2018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A8946DA-2DEA-4278-BA72-3059F5162BB3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69907-ACAA-4BD7-9E25-0196EDD03BEC}" type="datetimeFigureOut">
              <a:rPr lang="en-US" smtClean="0"/>
              <a:t>9/24/2018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A8946DA-2DEA-4278-BA72-3059F5162BB3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69907-ACAA-4BD7-9E25-0196EDD03BEC}" type="datetimeFigureOut">
              <a:rPr lang="en-US" smtClean="0"/>
              <a:t>9/24/2018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2A8946DA-2DEA-4278-BA72-3059F5162BB3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BED69907-ACAA-4BD7-9E25-0196EDD03BEC}" type="datetimeFigureOut">
              <a:rPr lang="en-US" smtClean="0"/>
              <a:t>9/24/2018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2A8946DA-2DEA-4278-BA72-3059F5162BB3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BED69907-ACAA-4BD7-9E25-0196EDD03BEC}" type="datetimeFigureOut">
              <a:rPr lang="en-US" smtClean="0"/>
              <a:t>9/24/2018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2A8946DA-2DEA-4278-BA72-3059F5162BB3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69907-ACAA-4BD7-9E25-0196EDD03BEC}" type="datetimeFigureOut">
              <a:rPr lang="en-US" smtClean="0"/>
              <a:t>9/24/2018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A8946DA-2DEA-4278-BA72-3059F5162BB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69907-ACAA-4BD7-9E25-0196EDD03BEC}" type="datetimeFigureOut">
              <a:rPr lang="en-US" smtClean="0"/>
              <a:t>9/24/2018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A8946DA-2DEA-4278-BA72-3059F5162BB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69907-ACAA-4BD7-9E25-0196EDD03BEC}" type="datetimeFigureOut">
              <a:rPr lang="en-US" smtClean="0"/>
              <a:t>9/24/2018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2A8946DA-2DEA-4278-BA72-3059F5162BB3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69907-ACAA-4BD7-9E25-0196EDD03BEC}" type="datetimeFigureOut">
              <a:rPr lang="en-US" smtClean="0"/>
              <a:t>9/24/2018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A8946DA-2DEA-4278-BA72-3059F5162BB3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BED69907-ACAA-4BD7-9E25-0196EDD03BEC}" type="datetimeFigureOut">
              <a:rPr lang="en-US" smtClean="0"/>
              <a:t>9/24/2018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2A8946DA-2DEA-4278-BA72-3059F5162BB3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69907-ACAA-4BD7-9E25-0196EDD03BEC}" type="datetimeFigureOut">
              <a:rPr lang="en-US" smtClean="0"/>
              <a:t>9/24/2018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946DA-2DEA-4278-BA72-3059F5162BB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BED69907-ACAA-4BD7-9E25-0196EDD03BEC}" type="datetimeFigureOut">
              <a:rPr lang="en-US" smtClean="0"/>
              <a:t>9/24/2018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2A8946DA-2DEA-4278-BA72-3059F5162BB3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69907-ACAA-4BD7-9E25-0196EDD03BEC}" type="datetimeFigureOut">
              <a:rPr lang="en-US" smtClean="0"/>
              <a:t>9/24/2018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946DA-2DEA-4278-BA72-3059F5162BB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69907-ACAA-4BD7-9E25-0196EDD03BEC}" type="datetimeFigureOut">
              <a:rPr lang="en-US" smtClean="0"/>
              <a:t>9/24/2018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946DA-2DEA-4278-BA72-3059F5162BB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69907-ACAA-4BD7-9E25-0196EDD03BEC}" type="datetimeFigureOut">
              <a:rPr lang="en-US" smtClean="0"/>
              <a:t>9/24/2018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946DA-2DEA-4278-BA72-3059F5162BB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69907-ACAA-4BD7-9E25-0196EDD03BEC}" type="datetimeFigureOut">
              <a:rPr lang="en-US" smtClean="0"/>
              <a:t>9/24/2018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946DA-2DEA-4278-BA72-3059F5162BB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69907-ACAA-4BD7-9E25-0196EDD03BEC}" type="datetimeFigureOut">
              <a:rPr lang="en-US" smtClean="0"/>
              <a:t>9/24/2018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946DA-2DEA-4278-BA72-3059F5162BB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69907-ACAA-4BD7-9E25-0196EDD03BEC}" type="datetimeFigureOut">
              <a:rPr lang="en-US" smtClean="0"/>
              <a:t>9/24/2018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946DA-2DEA-4278-BA72-3059F5162BB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ED69907-ACAA-4BD7-9E25-0196EDD03BEC}" type="datetimeFigureOut">
              <a:rPr lang="en-US" smtClean="0"/>
              <a:t>9/24/2018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2A8946DA-2DEA-4278-BA72-3059F5162BB3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BED69907-ACAA-4BD7-9E25-0196EDD03BEC}" type="datetimeFigureOut">
              <a:rPr lang="en-US" smtClean="0"/>
              <a:t>9/24/2018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2A8946DA-2DEA-4278-BA72-3059F5162BB3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ED69907-ACAA-4BD7-9E25-0196EDD03BEC}" type="datetimeFigureOut">
              <a:rPr lang="en-US" smtClean="0"/>
              <a:t>9/24/2018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2A8946DA-2DEA-4278-BA72-3059F5162BB3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492" y="1371600"/>
            <a:ext cx="3561907" cy="40413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61652"/>
            <a:ext cx="7756263" cy="1054250"/>
          </a:xfrm>
        </p:spPr>
        <p:txBody>
          <a:bodyPr/>
          <a:lstStyle/>
          <a:p>
            <a:r>
              <a:rPr lang="en-US" dirty="0"/>
              <a:t>Two approaches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72740" y="1415902"/>
            <a:ext cx="3962400" cy="396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0" y="5486400"/>
            <a:ext cx="3733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This is Air, Earth, Fire and Water and the Logic and Ordered Universe that leads to the Mechanical Philosophy and a Clockwork Universe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953000" y="5380672"/>
            <a:ext cx="40386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In this view, systems produce emergent behavior and are not well predictable.  System behavior can then appear random (</a:t>
            </a:r>
            <a:r>
              <a:rPr lang="en-US" dirty="0" err="1"/>
              <a:t>tho</a:t>
            </a:r>
            <a:r>
              <a:rPr lang="en-US" dirty="0"/>
              <a:t> its not) – this conforms well to the Atomist View</a:t>
            </a:r>
          </a:p>
        </p:txBody>
      </p:sp>
    </p:spTree>
    <p:extLst>
      <p:ext uri="{BB962C8B-B14F-4D97-AF65-F5344CB8AC3E}">
        <p14:creationId xmlns:p14="http://schemas.microsoft.com/office/powerpoint/2010/main" val="7979608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Evaluation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Systems can be evaluated based on their methodologies and operating principles – in this way systems can appear different from one another – e.g. Science vs Religion</a:t>
            </a:r>
          </a:p>
          <a:p>
            <a:r>
              <a:rPr lang="en-US" dirty="0"/>
              <a:t>Systems can be evaluated in terms of their outcomes or products for society – in this way, many systems might actually be the same. E.g. Science Vs Religion</a:t>
            </a:r>
          </a:p>
        </p:txBody>
      </p:sp>
    </p:spTree>
    <p:extLst>
      <p:ext uri="{BB962C8B-B14F-4D97-AF65-F5344CB8AC3E}">
        <p14:creationId xmlns:p14="http://schemas.microsoft.com/office/powerpoint/2010/main" val="7123102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Truth System</a:t>
            </a:r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622413" y="3585949"/>
            <a:ext cx="134124" cy="5243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Explosion 2 3"/>
          <p:cNvSpPr/>
          <p:nvPr/>
        </p:nvSpPr>
        <p:spPr>
          <a:xfrm>
            <a:off x="457200" y="1752600"/>
            <a:ext cx="3352800" cy="2362200"/>
          </a:xfrm>
          <a:prstGeom prst="irregularSeal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Questions about the World</a:t>
            </a:r>
          </a:p>
        </p:txBody>
      </p:sp>
      <p:sp>
        <p:nvSpPr>
          <p:cNvPr id="5" name="Snip Same Side Corner Rectangle 4"/>
          <p:cNvSpPr/>
          <p:nvPr/>
        </p:nvSpPr>
        <p:spPr>
          <a:xfrm>
            <a:off x="4836042" y="1943986"/>
            <a:ext cx="3276600" cy="1981200"/>
          </a:xfrm>
          <a:prstGeom prst="snip2Same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Usually Black Box Mechanism available to answer Questions about the world</a:t>
            </a:r>
          </a:p>
        </p:txBody>
      </p:sp>
      <p:sp>
        <p:nvSpPr>
          <p:cNvPr id="6" name="Regular Pentagon 5"/>
          <p:cNvSpPr/>
          <p:nvPr/>
        </p:nvSpPr>
        <p:spPr>
          <a:xfrm>
            <a:off x="5638800" y="4096190"/>
            <a:ext cx="2438400" cy="1805763"/>
          </a:xfrm>
          <a:prstGeom prst="pentagon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Authoritative Final </a:t>
            </a:r>
            <a:r>
              <a:rPr lang="en-US" dirty="0" err="1"/>
              <a:t>Anwser</a:t>
            </a:r>
            <a:r>
              <a:rPr lang="en-US" dirty="0"/>
              <a:t> = the known TRUTH</a:t>
            </a:r>
          </a:p>
        </p:txBody>
      </p:sp>
      <p:sp>
        <p:nvSpPr>
          <p:cNvPr id="7" name="Teardrop 6"/>
          <p:cNvSpPr/>
          <p:nvPr/>
        </p:nvSpPr>
        <p:spPr>
          <a:xfrm>
            <a:off x="3429000" y="4556050"/>
            <a:ext cx="1905000" cy="1371599"/>
          </a:xfrm>
          <a:prstGeom prst="teardrop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Consistent explanation = transient  truth</a:t>
            </a:r>
          </a:p>
        </p:txBody>
      </p:sp>
      <p:cxnSp>
        <p:nvCxnSpPr>
          <p:cNvPr id="9" name="Curved Connector 8"/>
          <p:cNvCxnSpPr/>
          <p:nvPr/>
        </p:nvCxnSpPr>
        <p:spPr>
          <a:xfrm rot="16200000" flipV="1">
            <a:off x="2370175" y="3642534"/>
            <a:ext cx="1508049" cy="1219200"/>
          </a:xfrm>
          <a:prstGeom prst="curvedConnector3">
            <a:avLst/>
          </a:prstGeom>
          <a:ln w="539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ight Arrow 9"/>
          <p:cNvSpPr/>
          <p:nvPr/>
        </p:nvSpPr>
        <p:spPr>
          <a:xfrm>
            <a:off x="3083441" y="2743200"/>
            <a:ext cx="1752601" cy="381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Down Arrow 10"/>
          <p:cNvSpPr/>
          <p:nvPr/>
        </p:nvSpPr>
        <p:spPr>
          <a:xfrm>
            <a:off x="7391400" y="3924300"/>
            <a:ext cx="76200" cy="4953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1200" y="3776106"/>
            <a:ext cx="228600" cy="8980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" name="Bent Arrow 11"/>
          <p:cNvSpPr/>
          <p:nvPr/>
        </p:nvSpPr>
        <p:spPr>
          <a:xfrm rot="10800000">
            <a:off x="4848447" y="3696170"/>
            <a:ext cx="876301" cy="1057941"/>
          </a:xfrm>
          <a:prstGeom prst="ben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653670" y="3928968"/>
            <a:ext cx="1066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Multiple pathways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57200" y="4754112"/>
            <a:ext cx="205739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Most Important Feedback Loop – hence Systems Thinking!!</a:t>
            </a:r>
          </a:p>
        </p:txBody>
      </p:sp>
    </p:spTree>
    <p:extLst>
      <p:ext uri="{BB962C8B-B14F-4D97-AF65-F5344CB8AC3E}">
        <p14:creationId xmlns:p14="http://schemas.microsoft.com/office/powerpoint/2010/main" val="4804217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0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10" grpId="0" animBg="1"/>
      <p:bldP spid="11" grpId="0" animBg="1"/>
      <p:bldP spid="12" grpId="0" animBg="1"/>
      <p:bldP spid="13" grpId="0"/>
      <p:bldP spid="14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image" Target="../media/image2.jpeg"/></Relationships>
</file>

<file path=ppt/theme/_rels/them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image" Target="../media/image5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Hardcover">
  <a:themeElements>
    <a:clrScheme name="Hardcover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Hardcover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Hardcover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165</Words>
  <Application>Microsoft Office PowerPoint</Application>
  <PresentationFormat>On-screen Show (4:3)</PresentationFormat>
  <Paragraphs>13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3</vt:i4>
      </vt:variant>
    </vt:vector>
  </HeadingPairs>
  <TitlesOfParts>
    <vt:vector size="12" baseType="lpstr">
      <vt:lpstr>Book Antiqua</vt:lpstr>
      <vt:lpstr>Lucida Sans</vt:lpstr>
      <vt:lpstr>Tw Cen MT</vt:lpstr>
      <vt:lpstr>Wingdings</vt:lpstr>
      <vt:lpstr>Wingdings 2</vt:lpstr>
      <vt:lpstr>Wingdings 3</vt:lpstr>
      <vt:lpstr>Apex</vt:lpstr>
      <vt:lpstr>Hardcover</vt:lpstr>
      <vt:lpstr>Median</vt:lpstr>
      <vt:lpstr>Two approaches</vt:lpstr>
      <vt:lpstr>Evaluation</vt:lpstr>
      <vt:lpstr>The Truth System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Systems Thinking</dc:title>
  <dc:creator>Dr. Nuts</dc:creator>
  <cp:lastModifiedBy>Greg</cp:lastModifiedBy>
  <cp:revision>6</cp:revision>
  <dcterms:created xsi:type="dcterms:W3CDTF">2017-04-02T21:18:19Z</dcterms:created>
  <dcterms:modified xsi:type="dcterms:W3CDTF">2018-09-25T02:07:07Z</dcterms:modified>
</cp:coreProperties>
</file>