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60" r:id="rId5"/>
    <p:sldId id="263" r:id="rId6"/>
    <p:sldId id="261" r:id="rId7"/>
    <p:sldId id="262" r:id="rId8"/>
    <p:sldId id="258" r:id="rId9"/>
    <p:sldId id="266" r:id="rId10"/>
    <p:sldId id="259"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7B20666-D581-4604-9B1D-24FFC24777EB}" type="datetimeFigureOut">
              <a:rPr lang="en-US" smtClean="0"/>
              <a:t>2/18/2015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1CCAB4-BA39-49DF-A0C4-658B03838E8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91CCAB4-BA39-49DF-A0C4-658B03838E8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20666-D581-4604-9B1D-24FFC24777EB}" type="datetimeFigureOut">
              <a:rPr lang="en-US" smtClean="0"/>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B20666-D581-4604-9B1D-24FFC24777EB}"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20666-D581-4604-9B1D-24FFC24777EB}"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91CCAB4-BA39-49DF-A0C4-658B03838E8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7B20666-D581-4604-9B1D-24FFC24777EB}" type="datetimeFigureOut">
              <a:rPr lang="en-US" smtClean="0"/>
              <a:t>2/18/2015</a:t>
            </a:fld>
            <a:endParaRPr lang="en-US"/>
          </a:p>
        </p:txBody>
      </p:sp>
      <p:sp>
        <p:nvSpPr>
          <p:cNvPr id="9" name="Slide Number Placeholder 8"/>
          <p:cNvSpPr>
            <a:spLocks noGrp="1"/>
          </p:cNvSpPr>
          <p:nvPr>
            <p:ph type="sldNum" sz="quarter" idx="11"/>
          </p:nvPr>
        </p:nvSpPr>
        <p:spPr/>
        <p:txBody>
          <a:bodyPr/>
          <a:lstStyle/>
          <a:p>
            <a:fld id="{691CCAB4-BA39-49DF-A0C4-658B03838E8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1CCAB4-BA39-49DF-A0C4-658B03838E81}"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B20666-D581-4604-9B1D-24FFC24777EB}" type="datetimeFigureOut">
              <a:rPr lang="en-US" smtClean="0"/>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CCAB4-BA39-49DF-A0C4-658B03838E8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B20666-D581-4604-9B1D-24FFC24777EB}"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CCAB4-BA39-49DF-A0C4-658B03838E8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20666-D581-4604-9B1D-24FFC24777EB}"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1CCAB4-BA39-49DF-A0C4-658B03838E8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20666-D581-4604-9B1D-24FFC24777EB}"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CAB4-BA39-49DF-A0C4-658B03838E8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CAB4-BA39-49DF-A0C4-658B03838E8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7B20666-D581-4604-9B1D-24FFC24777EB}" type="datetimeFigureOut">
              <a:rPr lang="en-US" smtClean="0"/>
              <a:t>2/18/2015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91CCAB4-BA39-49DF-A0C4-658B03838E8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20666-D581-4604-9B1D-24FFC24777EB}"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91CCAB4-BA39-49DF-A0C4-658B03838E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7B20666-D581-4604-9B1D-24FFC24777EB}"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91CCAB4-BA39-49DF-A0C4-658B03838E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91CCAB4-BA39-49DF-A0C4-658B03838E8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91CCAB4-BA39-49DF-A0C4-658B03838E8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7B20666-D581-4604-9B1D-24FFC24777EB}" type="datetimeFigureOut">
              <a:rPr lang="en-US" smtClean="0"/>
              <a:t>2/18/2015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7B20666-D581-4604-9B1D-24FFC24777EB}" type="datetimeFigureOut">
              <a:rPr lang="en-US" smtClean="0"/>
              <a:t>2/18/2015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91CCAB4-BA39-49DF-A0C4-658B03838E8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1CCAB4-BA39-49DF-A0C4-658B03838E8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7B20666-D581-4604-9B1D-24FFC24777EB}" type="datetimeFigureOut">
              <a:rPr lang="en-US" smtClean="0"/>
              <a:t>2/18/2015</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7B20666-D581-4604-9B1D-24FFC24777EB}" type="datetimeFigureOut">
              <a:rPr lang="en-US" smtClean="0"/>
              <a:t>2/18/2015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91CCAB4-BA39-49DF-A0C4-658B03838E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homework.uoregon.edu/pub/boer.JPG"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Most all of these “problems” were “sorted out” via the application of technology</a:t>
            </a:r>
            <a:endParaRPr lang="en-US" dirty="0"/>
          </a:p>
        </p:txBody>
      </p:sp>
      <p:sp>
        <p:nvSpPr>
          <p:cNvPr id="2" name="Title 1"/>
          <p:cNvSpPr>
            <a:spLocks noGrp="1"/>
          </p:cNvSpPr>
          <p:nvPr>
            <p:ph type="ctrTitle"/>
          </p:nvPr>
        </p:nvSpPr>
        <p:spPr/>
        <p:txBody>
          <a:bodyPr/>
          <a:lstStyle/>
          <a:p>
            <a:r>
              <a:rPr lang="en-US" dirty="0" smtClean="0"/>
              <a:t>Various Colonization Wars and Uprisings </a:t>
            </a:r>
            <a:endParaRPr lang="en-US" dirty="0"/>
          </a:p>
        </p:txBody>
      </p:sp>
    </p:spTree>
    <p:extLst>
      <p:ext uri="{BB962C8B-B14F-4D97-AF65-F5344CB8AC3E}">
        <p14:creationId xmlns:p14="http://schemas.microsoft.com/office/powerpoint/2010/main" val="272586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Inevitable Conflict:  Technology vs. The Sacred</a:t>
            </a:r>
            <a:endParaRPr lang="en-US" dirty="0"/>
          </a:p>
        </p:txBody>
      </p:sp>
      <p:sp>
        <p:nvSpPr>
          <p:cNvPr id="3" name="Content Placeholder 2"/>
          <p:cNvSpPr>
            <a:spLocks noGrp="1"/>
          </p:cNvSpPr>
          <p:nvPr>
            <p:ph idx="1"/>
          </p:nvPr>
        </p:nvSpPr>
        <p:spPr/>
        <p:txBody>
          <a:bodyPr>
            <a:normAutofit fontScale="55000" lnSpcReduction="20000"/>
          </a:bodyPr>
          <a:lstStyle/>
          <a:p>
            <a:r>
              <a:rPr lang="en-US" sz="3800" i="1" dirty="0"/>
              <a:t>As the century turned, Africa began to emerge from a Dark Age stretching as far back as life on earth, into all the years that lay ahead - years of Renaissance, Enlightenment, Industry, and, if you will, Anxiety. It is fitting that Grogan made his symbolic trek (across Africa - 1891-92) as a survey for a railroad, the means through which foreign capital, the paraphernalia of technology, and foreigners themselves would enter. But because an incision is also a wound, the railroad was also the means through which the old life suppurated and poured out of Africa. This, then, is the tragic paradox of the white man's encroachment. The deeper he went into Africa, the faster the life flowed out of it, off the plains and out of the bush and into the cities, vanishing in acres of trophies and hides and carcasses. The coming of the white man, who imposed his steel tracks, his brains and his will, on the great continent was attended by glory and courage, ennobled by sacrifice, enriched by science and medicine and law. But it marked the beginning of the end in a land where nature herself had always been </a:t>
            </a:r>
            <a:r>
              <a:rPr lang="en-US" sz="3800" i="1" dirty="0" smtClean="0"/>
              <a:t>sovereign</a:t>
            </a:r>
            <a:endParaRPr lang="en-US" sz="2600"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9939"/>
            <a:ext cx="4572000" cy="614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6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After the British defeated Napoleon they turned their attention elsewhere.</a:t>
            </a:r>
          </a:p>
          <a:p>
            <a:r>
              <a:rPr lang="en-US" dirty="0" smtClean="0"/>
              <a:t>Tasmania’s  Black War (1824-31) was the most intense frontier conflict in Australia’s history. </a:t>
            </a:r>
            <a:r>
              <a:rPr lang="en-US" dirty="0" smtClean="0">
                <a:solidFill>
                  <a:srgbClr val="FF0000"/>
                </a:solidFill>
                <a:latin typeface="Aharoni" panose="02010803020104030203" pitchFamily="2" charset="-79"/>
                <a:cs typeface="Aharoni" panose="02010803020104030203" pitchFamily="2" charset="-79"/>
              </a:rPr>
              <a:t>It was a clash between the most culturally and technologically dissimilar humans to have ever come into contact.</a:t>
            </a:r>
            <a:r>
              <a:rPr lang="en-US" dirty="0" smtClean="0"/>
              <a:t> </a:t>
            </a:r>
          </a:p>
          <a:p>
            <a:r>
              <a:rPr lang="en-US" dirty="0" smtClean="0"/>
              <a:t>By 1831 the indigenous culture was exterminated. </a:t>
            </a:r>
            <a:r>
              <a:rPr lang="en-US" dirty="0"/>
              <a:t> </a:t>
            </a:r>
            <a:r>
              <a:rPr lang="en-US" dirty="0" smtClean="0"/>
              <a:t>Spears and Clubs vs Bullets …</a:t>
            </a:r>
            <a:endParaRPr lang="en-US" dirty="0"/>
          </a:p>
        </p:txBody>
      </p:sp>
      <p:sp>
        <p:nvSpPr>
          <p:cNvPr id="2" name="Title 1"/>
          <p:cNvSpPr>
            <a:spLocks noGrp="1"/>
          </p:cNvSpPr>
          <p:nvPr>
            <p:ph type="title"/>
          </p:nvPr>
        </p:nvSpPr>
        <p:spPr/>
        <p:txBody>
          <a:bodyPr/>
          <a:lstStyle/>
          <a:p>
            <a:r>
              <a:rPr lang="en-US" dirty="0" smtClean="0"/>
              <a:t>The Black War (1824-1831)</a:t>
            </a:r>
            <a:endParaRPr lang="en-US" dirty="0"/>
          </a:p>
        </p:txBody>
      </p:sp>
    </p:spTree>
    <p:extLst>
      <p:ext uri="{BB962C8B-B14F-4D97-AF65-F5344CB8AC3E}">
        <p14:creationId xmlns:p14="http://schemas.microsoft.com/office/powerpoint/2010/main" val="338523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By 1875, colonization of the American West as well as the territories of the various European countries was over. The combined effects of the </a:t>
            </a:r>
            <a:r>
              <a:rPr lang="en-US" dirty="0" smtClean="0"/>
              <a:t>railroad and </a:t>
            </a:r>
            <a:r>
              <a:rPr lang="en-US" dirty="0"/>
              <a:t>the introduction of various diseases effectively eliminated indigenous opposition, although there were certainly uprisings</a:t>
            </a:r>
            <a:r>
              <a:rPr lang="en-US" dirty="0" smtClean="0"/>
              <a:t>.</a:t>
            </a:r>
          </a:p>
          <a:p>
            <a:r>
              <a:rPr lang="en-US" dirty="0" smtClean="0"/>
              <a:t>The railroad could efficiently move massive amounts of soldiers and guns over great distances fast.  Just like the British could easily repopulate their forces in Tasmania with Big Ships</a:t>
            </a:r>
            <a:endParaRPr lang="en-US" dirty="0"/>
          </a:p>
          <a:p>
            <a:endParaRPr lang="en-US" dirty="0"/>
          </a:p>
        </p:txBody>
      </p:sp>
      <p:sp>
        <p:nvSpPr>
          <p:cNvPr id="2" name="Title 1"/>
          <p:cNvSpPr>
            <a:spLocks noGrp="1"/>
          </p:cNvSpPr>
          <p:nvPr>
            <p:ph type="title"/>
          </p:nvPr>
        </p:nvSpPr>
        <p:spPr/>
        <p:txBody>
          <a:bodyPr/>
          <a:lstStyle/>
          <a:p>
            <a:r>
              <a:rPr lang="en-US" dirty="0" smtClean="0"/>
              <a:t>The American West</a:t>
            </a:r>
            <a:endParaRPr lang="en-US" dirty="0"/>
          </a:p>
        </p:txBody>
      </p:sp>
    </p:spTree>
    <p:extLst>
      <p:ext uri="{BB962C8B-B14F-4D97-AF65-F5344CB8AC3E}">
        <p14:creationId xmlns:p14="http://schemas.microsoft.com/office/powerpoint/2010/main" val="36562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1877: Satsuma Rebellion in the Battle of </a:t>
            </a:r>
            <a:r>
              <a:rPr lang="en-US" dirty="0" err="1"/>
              <a:t>Shiroyama</a:t>
            </a:r>
            <a:r>
              <a:rPr lang="en-US" dirty="0"/>
              <a:t> &gt; Japanese Imperial Army finally extinguishes the Samurai using Gatling guns against swords.  (aboriginal vs progress)</a:t>
            </a:r>
          </a:p>
          <a:p>
            <a:r>
              <a:rPr lang="en-US" dirty="0"/>
              <a:t>1870s "Conquest of the Desert"  was a sustained military campaign that established Argentine (e.g. Spanish) dominance over Patagonia through systematic elimination of all indigenous tribes.</a:t>
            </a:r>
          </a:p>
        </p:txBody>
      </p:sp>
      <p:sp>
        <p:nvSpPr>
          <p:cNvPr id="2" name="Title 1"/>
          <p:cNvSpPr>
            <a:spLocks noGrp="1"/>
          </p:cNvSpPr>
          <p:nvPr>
            <p:ph type="title"/>
          </p:nvPr>
        </p:nvSpPr>
        <p:spPr/>
        <p:txBody>
          <a:bodyPr/>
          <a:lstStyle/>
          <a:p>
            <a:r>
              <a:rPr lang="en-US" dirty="0" smtClean="0"/>
              <a:t>Elimination Events</a:t>
            </a:r>
            <a:endParaRPr lang="en-US" dirty="0"/>
          </a:p>
        </p:txBody>
      </p:sp>
    </p:spTree>
    <p:extLst>
      <p:ext uri="{BB962C8B-B14F-4D97-AF65-F5344CB8AC3E}">
        <p14:creationId xmlns:p14="http://schemas.microsoft.com/office/powerpoint/2010/main" val="26120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1857 </a:t>
            </a:r>
            <a:r>
              <a:rPr lang="en-US" dirty="0" smtClean="0"/>
              <a:t>Canadian </a:t>
            </a:r>
            <a:r>
              <a:rPr lang="en-US" dirty="0"/>
              <a:t>Law:  An Act to Encourage the Gradual Civilization of the Indian Tribes in the Province</a:t>
            </a:r>
          </a:p>
          <a:p>
            <a:r>
              <a:rPr lang="en-US" i="1" dirty="0"/>
              <a:t>Our objective is to continue until there is not a single Indian in Canada that has not been absorbed into the body politic, and there is no Indian question, and no Indian Department  </a:t>
            </a:r>
            <a:r>
              <a:rPr lang="en-US" i="1" dirty="0" smtClean="0"/>
              <a:t>-</a:t>
            </a:r>
            <a:r>
              <a:rPr lang="en-US" dirty="0"/>
              <a:t>Duncan Campbell Scott 1920</a:t>
            </a:r>
          </a:p>
          <a:p>
            <a:endParaRPr lang="en-US" dirty="0"/>
          </a:p>
        </p:txBody>
      </p:sp>
      <p:sp>
        <p:nvSpPr>
          <p:cNvPr id="2" name="Title 1"/>
          <p:cNvSpPr>
            <a:spLocks noGrp="1"/>
          </p:cNvSpPr>
          <p:nvPr>
            <p:ph type="title"/>
          </p:nvPr>
        </p:nvSpPr>
        <p:spPr/>
        <p:txBody>
          <a:bodyPr/>
          <a:lstStyle/>
          <a:p>
            <a:r>
              <a:rPr lang="en-US" dirty="0" smtClean="0"/>
              <a:t>Canada </a:t>
            </a:r>
            <a:endParaRPr lang="en-US" dirty="0"/>
          </a:p>
        </p:txBody>
      </p:sp>
    </p:spTree>
    <p:extLst>
      <p:ext uri="{BB962C8B-B14F-4D97-AF65-F5344CB8AC3E}">
        <p14:creationId xmlns:p14="http://schemas.microsoft.com/office/powerpoint/2010/main" val="41917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1890: Wounded Knee Massacre represents the last major skirmish in the American Indian Wars</a:t>
            </a:r>
          </a:p>
          <a:p>
            <a:pPr lvl="0"/>
            <a:r>
              <a:rPr lang="en-US" dirty="0"/>
              <a:t>1898: America gains control over Puerto Rico, Cuba and the Philippines after the Spanish American War. But, War of the Philippines goes from 1899 - 1902</a:t>
            </a:r>
            <a:r>
              <a:rPr lang="en-US" i="1" dirty="0"/>
              <a:t> </a:t>
            </a:r>
            <a:endParaRPr lang="en-US" dirty="0"/>
          </a:p>
          <a:p>
            <a:endParaRPr lang="en-US" dirty="0"/>
          </a:p>
        </p:txBody>
      </p:sp>
      <p:sp>
        <p:nvSpPr>
          <p:cNvPr id="2" name="Title 1"/>
          <p:cNvSpPr>
            <a:spLocks noGrp="1"/>
          </p:cNvSpPr>
          <p:nvPr>
            <p:ph type="title"/>
          </p:nvPr>
        </p:nvSpPr>
        <p:spPr/>
        <p:txBody>
          <a:bodyPr/>
          <a:lstStyle/>
          <a:p>
            <a:r>
              <a:rPr lang="en-US" dirty="0" smtClean="0"/>
              <a:t>American Progress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8750"/>
            <a:ext cx="8305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6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dirty="0"/>
              <a:t>Sino-French War: 1884-1885 </a:t>
            </a:r>
            <a:r>
              <a:rPr lang="en-US" dirty="0" smtClean="0"/>
              <a:t> </a:t>
            </a:r>
            <a:r>
              <a:rPr lang="en-US" dirty="0"/>
              <a:t>Gives French control of the Red River area and Hanoi; also lead to collapse of the Jules Ferry government (you know, 3 cheers for colonial expansion</a:t>
            </a:r>
            <a:r>
              <a:rPr lang="en-US" dirty="0" smtClean="0"/>
              <a:t>).</a:t>
            </a:r>
          </a:p>
          <a:p>
            <a:pPr marL="0" lvl="0" indent="0">
              <a:buNone/>
            </a:pPr>
            <a:endParaRPr lang="en-US" dirty="0"/>
          </a:p>
          <a:p>
            <a:pPr marL="0" lvl="0" indent="0">
              <a:buNone/>
            </a:pPr>
            <a:r>
              <a:rPr lang="en-US" dirty="0"/>
              <a:t>1899 -1902: Start of the Boer ( </a:t>
            </a:r>
            <a:r>
              <a:rPr lang="en-US" dirty="0">
                <a:hlinkClick r:id="rId2"/>
              </a:rPr>
              <a:t>Dutch and German Farmers</a:t>
            </a:r>
            <a:r>
              <a:rPr lang="en-US" dirty="0"/>
              <a:t> ) War in South </a:t>
            </a:r>
            <a:r>
              <a:rPr lang="en-US" dirty="0" smtClean="0"/>
              <a:t>Africa: The </a:t>
            </a:r>
            <a:r>
              <a:rPr lang="en-US" dirty="0"/>
              <a:t>first true guerrilla war where the enemy did not wear </a:t>
            </a:r>
            <a:r>
              <a:rPr lang="en-US" dirty="0" smtClean="0"/>
              <a:t>uniforms; </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Other European Conflicts </a:t>
            </a:r>
            <a:endParaRPr lang="en-US" dirty="0"/>
          </a:p>
        </p:txBody>
      </p:sp>
    </p:spTree>
    <p:extLst>
      <p:ext uri="{BB962C8B-B14F-4D97-AF65-F5344CB8AC3E}">
        <p14:creationId xmlns:p14="http://schemas.microsoft.com/office/powerpoint/2010/main" val="428282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of this “imperialism” is being justified as progress.</a:t>
            </a:r>
          </a:p>
          <a:p>
            <a:r>
              <a:rPr lang="en-US" dirty="0" smtClean="0"/>
              <a:t>Obviously this “progress” borders on Genocide.</a:t>
            </a:r>
          </a:p>
          <a:p>
            <a:r>
              <a:rPr lang="en-US" dirty="0" smtClean="0"/>
              <a:t>The more relevant question is where does culture get the notion of </a:t>
            </a:r>
            <a:r>
              <a:rPr lang="en-US" b="1" dirty="0" smtClean="0"/>
              <a:t>moral superiority </a:t>
            </a:r>
            <a:r>
              <a:rPr lang="en-US" dirty="0" smtClean="0"/>
              <a:t>and how is that used to justify these acts?</a:t>
            </a:r>
          </a:p>
          <a:p>
            <a:r>
              <a:rPr lang="en-US" dirty="0" smtClean="0"/>
              <a:t>Does religion grant moral superiority?  Does scientific prowess grant the same?</a:t>
            </a:r>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2526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605</Words>
  <Application>Microsoft Office PowerPoint</Application>
  <PresentationFormat>On-screen Show (4:3)</PresentationFormat>
  <Paragraphs>29</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Civic</vt:lpstr>
      <vt:lpstr>Adjacency</vt:lpstr>
      <vt:lpstr>Hardcover</vt:lpstr>
      <vt:lpstr>Various Colonization Wars and Uprisings </vt:lpstr>
      <vt:lpstr>The Inevitable Conflict:  Technology vs. The Sacred</vt:lpstr>
      <vt:lpstr>The Black War (1824-1831)</vt:lpstr>
      <vt:lpstr>The American West</vt:lpstr>
      <vt:lpstr>Elimination Events</vt:lpstr>
      <vt:lpstr>Canada </vt:lpstr>
      <vt:lpstr>American Progress</vt:lpstr>
      <vt:lpstr>Other European Conflicts </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5</cp:revision>
  <dcterms:created xsi:type="dcterms:W3CDTF">2015-02-18T18:53:47Z</dcterms:created>
  <dcterms:modified xsi:type="dcterms:W3CDTF">2015-02-18T19:41:03Z</dcterms:modified>
</cp:coreProperties>
</file>