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2" r:id="rId6"/>
  </p:sldMasterIdLst>
  <p:sldIdLst>
    <p:sldId id="256" r:id="rId7"/>
    <p:sldId id="257" r:id="rId8"/>
    <p:sldId id="258" r:id="rId9"/>
    <p:sldId id="259" r:id="rId10"/>
    <p:sldId id="261" r:id="rId11"/>
    <p:sldId id="262" r:id="rId12"/>
    <p:sldId id="263"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6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C7EB03D-DB90-4908-9A7B-F607ACDEAE84}" type="datetimeFigureOut">
              <a:rPr lang="en-US" smtClean="0"/>
              <a:t>11/3/2020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941F258-45A3-4AE4-BCE8-87E727FFE84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EB03D-DB90-4908-9A7B-F607ACDEAE8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1F258-45A3-4AE4-BCE8-87E727FFE84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7EB03D-DB90-4908-9A7B-F607ACDEAE8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B03D-DB90-4908-9A7B-F607ACDEAE8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7EB03D-DB90-4908-9A7B-F607ACDEAE8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7EB03D-DB90-4908-9A7B-F607ACDEAE8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B03D-DB90-4908-9A7B-F607ACDEAE8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C7EB03D-DB90-4908-9A7B-F607ACDEAE84}" type="datetimeFigureOut">
              <a:rPr lang="en-US" smtClean="0"/>
              <a:t>11/3/2020</a:t>
            </a:fld>
            <a:endParaRPr lang="en-US"/>
          </a:p>
        </p:txBody>
      </p:sp>
      <p:sp>
        <p:nvSpPr>
          <p:cNvPr id="9" name="Slide Number Placeholder 8"/>
          <p:cNvSpPr>
            <a:spLocks noGrp="1"/>
          </p:cNvSpPr>
          <p:nvPr>
            <p:ph type="sldNum" sz="quarter" idx="11"/>
          </p:nvPr>
        </p:nvSpPr>
        <p:spPr/>
        <p:txBody>
          <a:bodyPr/>
          <a:lstStyle/>
          <a:p>
            <a:fld id="{5941F258-45A3-4AE4-BCE8-87E727FFE84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C7EB03D-DB90-4908-9A7B-F607ACDEAE8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7EB03D-DB90-4908-9A7B-F607ACDEAE8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B03D-DB90-4908-9A7B-F607ACDEAE8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C7EB03D-DB90-4908-9A7B-F607ACDEAE84}" type="datetimeFigureOut">
              <a:rPr lang="en-US" smtClean="0"/>
              <a:t>11/3/2020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941F258-45A3-4AE4-BCE8-87E727FFE8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4C7EB03D-DB90-4908-9A7B-F607ACDEAE84}" type="datetimeFigureOut">
              <a:rPr lang="en-US" smtClean="0"/>
              <a:t>11/3/2020</a:t>
            </a:fld>
            <a:endParaRPr lang="en-US"/>
          </a:p>
        </p:txBody>
      </p:sp>
      <p:sp>
        <p:nvSpPr>
          <p:cNvPr id="17" name="Slide Number Placeholder 16"/>
          <p:cNvSpPr>
            <a:spLocks noGrp="1"/>
          </p:cNvSpPr>
          <p:nvPr>
            <p:ph type="sldNum" sz="quarter" idx="11"/>
          </p:nvPr>
        </p:nvSpPr>
        <p:spPr/>
        <p:txBody>
          <a:bodyPr/>
          <a:lstStyle/>
          <a:p>
            <a:fld id="{5941F258-45A3-4AE4-BCE8-87E727FFE84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4C7EB03D-DB90-4908-9A7B-F607ACDEAE84}" type="datetimeFigureOut">
              <a:rPr lang="en-US" smtClean="0"/>
              <a:t>11/3/2020</a:t>
            </a:fld>
            <a:endParaRPr lang="en-US"/>
          </a:p>
        </p:txBody>
      </p:sp>
      <p:sp>
        <p:nvSpPr>
          <p:cNvPr id="12" name="Slide Number Placeholder 11"/>
          <p:cNvSpPr>
            <a:spLocks noGrp="1"/>
          </p:cNvSpPr>
          <p:nvPr>
            <p:ph type="sldNum" sz="quarter" idx="15"/>
          </p:nvPr>
        </p:nvSpPr>
        <p:spPr/>
        <p:txBody>
          <a:bodyPr/>
          <a:lstStyle/>
          <a:p>
            <a:fld id="{5941F258-45A3-4AE4-BCE8-87E727FFE84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4C7EB03D-DB90-4908-9A7B-F607ACDEAE84}" type="datetimeFigureOut">
              <a:rPr lang="en-US" smtClean="0"/>
              <a:t>11/3/2020</a:t>
            </a:fld>
            <a:endParaRPr lang="en-US"/>
          </a:p>
        </p:txBody>
      </p:sp>
      <p:sp>
        <p:nvSpPr>
          <p:cNvPr id="14" name="Slide Number Placeholder 13"/>
          <p:cNvSpPr>
            <a:spLocks noGrp="1"/>
          </p:cNvSpPr>
          <p:nvPr>
            <p:ph type="sldNum" sz="quarter" idx="11"/>
          </p:nvPr>
        </p:nvSpPr>
        <p:spPr/>
        <p:txBody>
          <a:bodyPr/>
          <a:lstStyle/>
          <a:p>
            <a:fld id="{5941F258-45A3-4AE4-BCE8-87E727FFE84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4C7EB03D-DB90-4908-9A7B-F607ACDEAE84}" type="datetimeFigureOut">
              <a:rPr lang="en-US" smtClean="0"/>
              <a:t>11/3/2020</a:t>
            </a:fld>
            <a:endParaRPr lang="en-US"/>
          </a:p>
        </p:txBody>
      </p:sp>
      <p:sp>
        <p:nvSpPr>
          <p:cNvPr id="12" name="Slide Number Placeholder 11"/>
          <p:cNvSpPr>
            <a:spLocks noGrp="1"/>
          </p:cNvSpPr>
          <p:nvPr>
            <p:ph type="sldNum" sz="quarter" idx="16"/>
          </p:nvPr>
        </p:nvSpPr>
        <p:spPr/>
        <p:txBody>
          <a:bodyPr/>
          <a:lstStyle/>
          <a:p>
            <a:fld id="{5941F258-45A3-4AE4-BCE8-87E727FFE84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4C7EB03D-DB90-4908-9A7B-F607ACDEAE84}" type="datetimeFigureOut">
              <a:rPr lang="en-US" smtClean="0"/>
              <a:t>11/3/2020</a:t>
            </a:fld>
            <a:endParaRPr lang="en-US"/>
          </a:p>
        </p:txBody>
      </p:sp>
      <p:sp>
        <p:nvSpPr>
          <p:cNvPr id="12" name="Slide Number Placeholder 11"/>
          <p:cNvSpPr>
            <a:spLocks noGrp="1"/>
          </p:cNvSpPr>
          <p:nvPr>
            <p:ph type="sldNum" sz="quarter" idx="17"/>
          </p:nvPr>
        </p:nvSpPr>
        <p:spPr/>
        <p:txBody>
          <a:bodyPr/>
          <a:lstStyle/>
          <a:p>
            <a:fld id="{5941F258-45A3-4AE4-BCE8-87E727FFE84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EB03D-DB90-4908-9A7B-F607ACDEAE8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4C7EB03D-DB90-4908-9A7B-F607ACDEAE84}" type="datetimeFigureOut">
              <a:rPr lang="en-US" smtClean="0"/>
              <a:t>11/3/2020</a:t>
            </a:fld>
            <a:endParaRPr lang="en-US"/>
          </a:p>
        </p:txBody>
      </p:sp>
      <p:sp>
        <p:nvSpPr>
          <p:cNvPr id="16" name="Slide Number Placeholder 15"/>
          <p:cNvSpPr>
            <a:spLocks noGrp="1"/>
          </p:cNvSpPr>
          <p:nvPr>
            <p:ph type="sldNum" sz="quarter" idx="11"/>
          </p:nvPr>
        </p:nvSpPr>
        <p:spPr/>
        <p:txBody>
          <a:bodyPr/>
          <a:lstStyle/>
          <a:p>
            <a:fld id="{5941F258-45A3-4AE4-BCE8-87E727FFE84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C7EB03D-DB90-4908-9A7B-F607ACDEAE84}" type="datetimeFigureOut">
              <a:rPr lang="en-US" smtClean="0"/>
              <a:t>11/3/2020</a:t>
            </a:fld>
            <a:endParaRPr lang="en-US"/>
          </a:p>
        </p:txBody>
      </p:sp>
      <p:sp>
        <p:nvSpPr>
          <p:cNvPr id="8" name="Slide Number Placeholder 7"/>
          <p:cNvSpPr>
            <a:spLocks noGrp="1"/>
          </p:cNvSpPr>
          <p:nvPr>
            <p:ph type="sldNum" sz="quarter" idx="11"/>
          </p:nvPr>
        </p:nvSpPr>
        <p:spPr/>
        <p:txBody>
          <a:bodyPr/>
          <a:lstStyle/>
          <a:p>
            <a:fld id="{5941F258-45A3-4AE4-BCE8-87E727FFE84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4C7EB03D-DB90-4908-9A7B-F607ACDEAE84}" type="datetimeFigureOut">
              <a:rPr lang="en-US" smtClean="0"/>
              <a:t>11/3/2020</a:t>
            </a:fld>
            <a:endParaRPr lang="en-US"/>
          </a:p>
        </p:txBody>
      </p:sp>
      <p:sp>
        <p:nvSpPr>
          <p:cNvPr id="19" name="Slide Number Placeholder 18"/>
          <p:cNvSpPr>
            <a:spLocks noGrp="1"/>
          </p:cNvSpPr>
          <p:nvPr>
            <p:ph type="sldNum" sz="quarter" idx="16"/>
          </p:nvPr>
        </p:nvSpPr>
        <p:spPr/>
        <p:txBody>
          <a:bodyPr/>
          <a:lstStyle/>
          <a:p>
            <a:fld id="{5941F258-45A3-4AE4-BCE8-87E727FFE84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4C7EB03D-DB90-4908-9A7B-F607ACDEAE84}" type="datetimeFigureOut">
              <a:rPr lang="en-US" smtClean="0"/>
              <a:t>11/3/2020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5941F258-45A3-4AE4-BCE8-87E727FFE84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C7EB03D-DB90-4908-9A7B-F607ACDEAE84}" type="datetimeFigureOut">
              <a:rPr lang="en-US" smtClean="0"/>
              <a:t>11/3/2020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941F258-45A3-4AE4-BCE8-87E727FFE84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941F258-45A3-4AE4-BCE8-87E727FFE8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7EB03D-DB90-4908-9A7B-F607ACDEAE8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C7EB03D-DB90-4908-9A7B-F607ACDEAE8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7EB03D-DB90-4908-9A7B-F607ACDEAE8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B03D-DB90-4908-9A7B-F607ACDEAE8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7EB03D-DB90-4908-9A7B-F607ACDEAE8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B03D-DB90-4908-9A7B-F607ACDEAE8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EB03D-DB90-4908-9A7B-F607ACDEAE84}" type="datetimeFigureOut">
              <a:rPr lang="en-US" smtClean="0"/>
              <a:t>11/3/2020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941F258-45A3-4AE4-BCE8-87E727FFE8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C7EB03D-DB90-4908-9A7B-F607ACDEAE84}" type="datetimeFigureOut">
              <a:rPr lang="en-US" smtClean="0"/>
              <a:t>11/3/2020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941F258-45A3-4AE4-BCE8-87E727FFE8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C7EB03D-DB90-4908-9A7B-F607ACDEAE84}" type="datetimeFigureOut">
              <a:rPr lang="en-US" smtClean="0"/>
              <a:t>11/3/2020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941F258-45A3-4AE4-BCE8-87E727FFE8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941F258-45A3-4AE4-BCE8-87E727FFE84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C7EB03D-DB90-4908-9A7B-F607ACDEAE84}" type="datetimeFigureOut">
              <a:rPr lang="en-US" smtClean="0"/>
              <a:t>11/3/2020</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C7EB03D-DB90-4908-9A7B-F607ACDEAE84}" type="datetimeFigureOut">
              <a:rPr lang="en-US" smtClean="0"/>
              <a:t>11/3/2020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941F258-45A3-4AE4-BCE8-87E727FFE8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C7EB03D-DB90-4908-9A7B-F607ACDEAE84}" type="datetimeFigureOut">
              <a:rPr lang="en-US" smtClean="0"/>
              <a:t>11/3/2020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941F258-45A3-4AE4-BCE8-87E727FFE84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C7EB03D-DB90-4908-9A7B-F607ACDEAE84}" type="datetimeFigureOut">
              <a:rPr lang="en-US" smtClean="0"/>
              <a:t>11/3/2020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41F258-45A3-4AE4-BCE8-87E727FFE84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6laRU_BzhvU&amp;feature=youtu.be" TargetMode="External"/><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hyperlink" Target="http://homework.uoregon.edu/pub/tycho.html"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Tycho</a:t>
            </a:r>
            <a:r>
              <a:rPr lang="en-US" dirty="0"/>
              <a:t> Brahe (1546 – 1601)</a:t>
            </a:r>
          </a:p>
        </p:txBody>
      </p:sp>
      <p:sp>
        <p:nvSpPr>
          <p:cNvPr id="3" name="Subtitle 2"/>
          <p:cNvSpPr>
            <a:spLocks noGrp="1"/>
          </p:cNvSpPr>
          <p:nvPr>
            <p:ph type="subTitle" idx="1"/>
          </p:nvPr>
        </p:nvSpPr>
        <p:spPr/>
        <p:txBody>
          <a:bodyPr/>
          <a:lstStyle/>
          <a:p>
            <a:pPr algn="l"/>
            <a:r>
              <a:rPr lang="en-US" dirty="0"/>
              <a:t>Using Observations to </a:t>
            </a:r>
            <a:r>
              <a:rPr lang="en-US" b="1" dirty="0"/>
              <a:t>detect</a:t>
            </a:r>
            <a:r>
              <a:rPr lang="en-US" dirty="0"/>
              <a:t> Stellar Parallax to </a:t>
            </a:r>
            <a:r>
              <a:rPr lang="en-US" b="1" dirty="0"/>
              <a:t>prove</a:t>
            </a:r>
            <a:r>
              <a:rPr lang="en-US" dirty="0"/>
              <a:t> the Earth Orbits the Sun</a:t>
            </a:r>
          </a:p>
        </p:txBody>
      </p:sp>
    </p:spTree>
    <p:extLst>
      <p:ext uri="{BB962C8B-B14F-4D97-AF65-F5344CB8AC3E}">
        <p14:creationId xmlns:p14="http://schemas.microsoft.com/office/powerpoint/2010/main" val="44949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Tycho</a:t>
            </a:r>
            <a:r>
              <a:rPr lang="en-US" dirty="0"/>
              <a:t> realizes this is the correct experiment to perform</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29729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43400" y="1981200"/>
            <a:ext cx="3886200" cy="3416320"/>
          </a:xfrm>
          <a:prstGeom prst="rect">
            <a:avLst/>
          </a:prstGeom>
          <a:noFill/>
        </p:spPr>
        <p:txBody>
          <a:bodyPr wrap="square" rtlCol="0">
            <a:spAutoFit/>
          </a:bodyPr>
          <a:lstStyle/>
          <a:p>
            <a:r>
              <a:rPr lang="en-US" dirty="0"/>
              <a:t>Schematic Representation of stellar Parallax. Distant stars act as a fixed reference coordinate system. Nearby stars, when observed 6 months apart, will show a small movement with respect to the background of fixed stars. At position </a:t>
            </a:r>
            <a:r>
              <a:rPr lang="en-US" b="1" dirty="0"/>
              <a:t>1</a:t>
            </a:r>
            <a:r>
              <a:rPr lang="en-US" dirty="0"/>
              <a:t>, the nearby star would be viewed against a background that contained star </a:t>
            </a:r>
            <a:r>
              <a:rPr lang="en-US" b="1" dirty="0"/>
              <a:t>B</a:t>
            </a:r>
            <a:r>
              <a:rPr lang="en-US" dirty="0"/>
              <a:t> while 6 months later, at position </a:t>
            </a:r>
            <a:r>
              <a:rPr lang="en-US" b="1" dirty="0"/>
              <a:t>2</a:t>
            </a:r>
            <a:r>
              <a:rPr lang="en-US" dirty="0"/>
              <a:t>, the nearby star would be viewed against a background that contained star </a:t>
            </a:r>
            <a:r>
              <a:rPr lang="en-US" b="1" dirty="0"/>
              <a:t>A.</a:t>
            </a:r>
            <a:endParaRPr lang="en-US" dirty="0"/>
          </a:p>
        </p:txBody>
      </p:sp>
    </p:spTree>
    <p:extLst>
      <p:ext uri="{BB962C8B-B14F-4D97-AF65-F5344CB8AC3E}">
        <p14:creationId xmlns:p14="http://schemas.microsoft.com/office/powerpoint/2010/main" val="263139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Naked eye Measurements from a built Observatory at </a:t>
            </a:r>
            <a:r>
              <a:rPr lang="en-US" sz="3200" dirty="0" err="1"/>
              <a:t>Ven</a:t>
            </a:r>
            <a:r>
              <a:rPr lang="en-US" sz="3200" dirty="0"/>
              <a:t> </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95400"/>
            <a:ext cx="221879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229" y="0"/>
            <a:ext cx="21717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82018"/>
            <a:ext cx="2152943" cy="221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62325"/>
            <a:ext cx="429577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5610" y="4826675"/>
            <a:ext cx="4114800" cy="2031325"/>
          </a:xfrm>
          <a:prstGeom prst="rect">
            <a:avLst/>
          </a:prstGeom>
          <a:noFill/>
        </p:spPr>
        <p:txBody>
          <a:bodyPr wrap="square" rtlCol="0">
            <a:spAutoFit/>
          </a:bodyPr>
          <a:lstStyle/>
          <a:p>
            <a:r>
              <a:rPr lang="en-US" b="1" dirty="0"/>
              <a:t>He used a series of long "</a:t>
            </a:r>
            <a:r>
              <a:rPr lang="en-US" b="1" dirty="0" err="1"/>
              <a:t>sextans</a:t>
            </a:r>
            <a:r>
              <a:rPr lang="en-US" b="1" dirty="0"/>
              <a:t>" that could measure fairly accurately the angle of a star above the horizon. The azimuth was measured in degrees from some starting point in this circular observatory out portals that were equally spaced around the floor.</a:t>
            </a:r>
            <a:endParaRPr lang="en-US" dirty="0"/>
          </a:p>
        </p:txBody>
      </p:sp>
    </p:spTree>
    <p:extLst>
      <p:ext uri="{BB962C8B-B14F-4D97-AF65-F5344CB8AC3E}">
        <p14:creationId xmlns:p14="http://schemas.microsoft.com/office/powerpoint/2010/main" val="215152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Measurements</a:t>
            </a:r>
          </a:p>
        </p:txBody>
      </p:sp>
      <p:sp>
        <p:nvSpPr>
          <p:cNvPr id="3" name="Content Placeholder 2"/>
          <p:cNvSpPr>
            <a:spLocks noGrp="1"/>
          </p:cNvSpPr>
          <p:nvPr>
            <p:ph idx="1"/>
          </p:nvPr>
        </p:nvSpPr>
        <p:spPr/>
        <p:txBody>
          <a:bodyPr>
            <a:normAutofit/>
          </a:bodyPr>
          <a:lstStyle/>
          <a:p>
            <a:r>
              <a:rPr lang="en-US" dirty="0"/>
              <a:t>So he measured the positions of many stars to see if he could detect a parallax shift for one set of stars relative to another.</a:t>
            </a:r>
          </a:p>
          <a:p>
            <a:r>
              <a:rPr lang="en-US" dirty="0"/>
              <a:t>He failed to detect any shift so concluded that the Earth could not go around the sun</a:t>
            </a:r>
          </a:p>
          <a:p>
            <a:r>
              <a:rPr lang="en-US" dirty="0"/>
              <a:t>Based mostly on internal arrogance, Tyco proposed his own hybrid model for the observed motions where the planets orbit the sun but that whole system orbits the Earth</a:t>
            </a:r>
          </a:p>
        </p:txBody>
      </p:sp>
    </p:spTree>
    <p:extLst>
      <p:ext uri="{BB962C8B-B14F-4D97-AF65-F5344CB8AC3E}">
        <p14:creationId xmlns:p14="http://schemas.microsoft.com/office/powerpoint/2010/main" val="51298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500217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4600" y="381000"/>
            <a:ext cx="4114800" cy="701040"/>
          </a:xfrm>
        </p:spPr>
        <p:txBody>
          <a:bodyPr/>
          <a:lstStyle/>
          <a:p>
            <a:r>
              <a:rPr lang="en-US" dirty="0"/>
              <a:t>The </a:t>
            </a:r>
            <a:r>
              <a:rPr lang="en-US" dirty="0" err="1"/>
              <a:t>Tychonic</a:t>
            </a:r>
            <a:r>
              <a:rPr lang="en-US" dirty="0"/>
              <a:t> Model</a:t>
            </a:r>
          </a:p>
        </p:txBody>
      </p:sp>
      <p:sp>
        <p:nvSpPr>
          <p:cNvPr id="5" name="TextBox 4"/>
          <p:cNvSpPr txBox="1"/>
          <p:nvPr/>
        </p:nvSpPr>
        <p:spPr>
          <a:xfrm>
            <a:off x="5257800" y="1828800"/>
            <a:ext cx="3352800" cy="4801314"/>
          </a:xfrm>
          <a:prstGeom prst="rect">
            <a:avLst/>
          </a:prstGeom>
          <a:noFill/>
        </p:spPr>
        <p:txBody>
          <a:bodyPr wrap="square" rtlCol="0">
            <a:spAutoFit/>
          </a:bodyPr>
          <a:lstStyle/>
          <a:p>
            <a:r>
              <a:rPr lang="en-US" b="1" dirty="0"/>
              <a:t>This hybrid model doesn't work at all with respect to either retrograde motions or predicting planetary positions, but it does explain why Venus and Mercury would always be seen in the sky, relatively near the Sun. The model, however, also allows Mars (as well as Jupiter and Saturn) to come much closer to the Earth than the standard heliocentric model. This means there would be times when Mars should be really bright in the sky.</a:t>
            </a:r>
          </a:p>
          <a:p>
            <a:endParaRPr lang="en-US" b="1" dirty="0"/>
          </a:p>
          <a:p>
            <a:r>
              <a:rPr lang="en-US" b="1" dirty="0">
                <a:hlinkClick r:id="rId3"/>
              </a:rPr>
              <a:t>The Model Visualized</a:t>
            </a:r>
            <a:endParaRPr lang="en-US" b="1" dirty="0"/>
          </a:p>
          <a:p>
            <a:endParaRPr lang="en-US" dirty="0"/>
          </a:p>
        </p:txBody>
      </p:sp>
    </p:spTree>
    <p:extLst>
      <p:ext uri="{BB962C8B-B14F-4D97-AF65-F5344CB8AC3E}">
        <p14:creationId xmlns:p14="http://schemas.microsoft.com/office/powerpoint/2010/main" val="329589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Detection Problem</a:t>
            </a:r>
          </a:p>
        </p:txBody>
      </p:sp>
      <p:sp>
        <p:nvSpPr>
          <p:cNvPr id="3" name="Content Placeholder 2"/>
          <p:cNvSpPr>
            <a:spLocks noGrp="1"/>
          </p:cNvSpPr>
          <p:nvPr>
            <p:ph idx="1"/>
          </p:nvPr>
        </p:nvSpPr>
        <p:spPr/>
        <p:txBody>
          <a:bodyPr>
            <a:normAutofit/>
          </a:bodyPr>
          <a:lstStyle/>
          <a:p>
            <a:r>
              <a:rPr lang="en-US" b="1" dirty="0"/>
              <a:t>He made the best measurements that had yet been made in the search for stellar parallax. Upon finding no parallax for the stars, he (correctly) concluded that either</a:t>
            </a:r>
          </a:p>
          <a:p>
            <a:pPr lvl="1"/>
            <a:r>
              <a:rPr lang="en-US" b="1" dirty="0"/>
              <a:t>the earth was motionless at the center of the Universe, or</a:t>
            </a:r>
          </a:p>
          <a:p>
            <a:pPr lvl="1"/>
            <a:r>
              <a:rPr lang="en-US" b="1" dirty="0"/>
              <a:t>the stars were so far away that their parallax was too small to measure.</a:t>
            </a:r>
          </a:p>
          <a:p>
            <a:r>
              <a:rPr lang="en-US" dirty="0">
                <a:hlinkClick r:id="rId2"/>
              </a:rPr>
              <a:t>The Detector Issue</a:t>
            </a:r>
            <a:endParaRPr lang="en-US" dirty="0"/>
          </a:p>
        </p:txBody>
      </p:sp>
    </p:spTree>
    <p:extLst>
      <p:ext uri="{BB962C8B-B14F-4D97-AF65-F5344CB8AC3E}">
        <p14:creationId xmlns:p14="http://schemas.microsoft.com/office/powerpoint/2010/main" val="410496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Contributions</a:t>
            </a:r>
          </a:p>
        </p:txBody>
      </p:sp>
      <p:sp>
        <p:nvSpPr>
          <p:cNvPr id="3" name="Content Placeholder 2"/>
          <p:cNvSpPr>
            <a:spLocks noGrp="1"/>
          </p:cNvSpPr>
          <p:nvPr>
            <p:ph idx="1"/>
          </p:nvPr>
        </p:nvSpPr>
        <p:spPr/>
        <p:txBody>
          <a:bodyPr>
            <a:normAutofit/>
          </a:bodyPr>
          <a:lstStyle/>
          <a:p>
            <a:r>
              <a:rPr lang="en-US" b="1" dirty="0"/>
              <a:t>He made the most precise observations that had yet been made by devising the best instruments available before the invention of the telescope.</a:t>
            </a:r>
          </a:p>
          <a:p>
            <a:r>
              <a:rPr lang="en-US" b="1" dirty="0"/>
              <a:t>His observations of planetary motion, particularly that of Mars, provided the crucial data for later astronomers like Kepler to construct our present model of the solar system.</a:t>
            </a:r>
          </a:p>
          <a:p>
            <a:endParaRPr lang="en-US" dirty="0"/>
          </a:p>
        </p:txBody>
      </p:sp>
    </p:spTree>
    <p:extLst>
      <p:ext uri="{BB962C8B-B14F-4D97-AF65-F5344CB8AC3E}">
        <p14:creationId xmlns:p14="http://schemas.microsoft.com/office/powerpoint/2010/main" val="198748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Observed Change in the Universe</a:t>
            </a:r>
          </a:p>
        </p:txBody>
      </p:sp>
      <p:sp>
        <p:nvSpPr>
          <p:cNvPr id="3" name="Content Placeholder 2"/>
          <p:cNvSpPr>
            <a:spLocks noGrp="1"/>
          </p:cNvSpPr>
          <p:nvPr>
            <p:ph idx="1"/>
          </p:nvPr>
        </p:nvSpPr>
        <p:spPr/>
        <p:txBody>
          <a:bodyPr/>
          <a:lstStyle/>
          <a:p>
            <a:r>
              <a:rPr lang="en-US" dirty="0"/>
              <a:t>In 1572 he made observations of a rare Supernova occurrence in our Galaxy.  </a:t>
            </a:r>
          </a:p>
        </p:txBody>
      </p:sp>
      <p:sp>
        <p:nvSpPr>
          <p:cNvPr id="4" name="TextBox 3"/>
          <p:cNvSpPr txBox="1"/>
          <p:nvPr/>
        </p:nvSpPr>
        <p:spPr>
          <a:xfrm>
            <a:off x="4191000" y="2590800"/>
            <a:ext cx="4953000" cy="3970318"/>
          </a:xfrm>
          <a:prstGeom prst="rect">
            <a:avLst/>
          </a:prstGeom>
          <a:noFill/>
        </p:spPr>
        <p:txBody>
          <a:bodyPr wrap="square" rtlCol="0">
            <a:spAutoFit/>
          </a:bodyPr>
          <a:lstStyle/>
          <a:p>
            <a:r>
              <a:rPr lang="en-US" b="1" dirty="0"/>
              <a:t>This "star" appeared suddenly where none had been seen before, and was visible for about 18 months before fading from view. Since this clearly represented a change in the sky, prevailing opinion held that the supernova was not really a star but some local phenomenon in the atmosphere (remember: the heavens were supposed to be unchanging in the Aristotelian view). Brahe's meticulous observations showed that the supernova did not change positions with respect to the other stars (no parallax). Therefore, it was  located like a real star, not a local object. This was  evidence against the immutable nature of the heavens.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 y="2743200"/>
            <a:ext cx="40862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17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Lucky Guy sees a Comet in 1577</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436074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1676400"/>
            <a:ext cx="3810000" cy="4801314"/>
          </a:xfrm>
          <a:prstGeom prst="rect">
            <a:avLst/>
          </a:prstGeom>
          <a:noFill/>
        </p:spPr>
        <p:txBody>
          <a:bodyPr wrap="square" rtlCol="0">
            <a:spAutoFit/>
          </a:bodyPr>
          <a:lstStyle/>
          <a:p>
            <a:r>
              <a:rPr lang="en-US" b="1" dirty="0"/>
              <a:t>Brahe made careful observations of a comet in 1577. By measuring the parallax for the comet, he was able to show that the comet was further away than the Moon. This contradicted the teachings of Aristotle, who had held that comets were atmospheric phenomena ("gases burning in the atmosphere" was a common explanation among Aristotelians). As for the case of the supernova, comets represented an obvious change in a celestial sphere that was supposed to be unchanging; furthermore, it was very difficult to ascribe uniform circular motion to a comet.</a:t>
            </a:r>
            <a:endParaRPr lang="en-US" dirty="0"/>
          </a:p>
        </p:txBody>
      </p:sp>
    </p:spTree>
    <p:extLst>
      <p:ext uri="{BB962C8B-B14F-4D97-AF65-F5344CB8AC3E}">
        <p14:creationId xmlns:p14="http://schemas.microsoft.com/office/powerpoint/2010/main" val="1116525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690</Words>
  <Application>Microsoft Office PowerPoint</Application>
  <PresentationFormat>On-screen Show (4:3)</PresentationFormat>
  <Paragraphs>27</Paragraphs>
  <Slides>9</Slides>
  <Notes>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9</vt:i4>
      </vt:variant>
    </vt:vector>
  </HeadingPairs>
  <TitlesOfParts>
    <vt:vector size="26" baseType="lpstr">
      <vt:lpstr>Arial</vt:lpstr>
      <vt:lpstr>Book Antiqua</vt:lpstr>
      <vt:lpstr>Calibri</vt:lpstr>
      <vt:lpstr>Cambria</vt:lpstr>
      <vt:lpstr>Century Gothic</vt:lpstr>
      <vt:lpstr>Corbel</vt:lpstr>
      <vt:lpstr>Garamond</vt:lpstr>
      <vt:lpstr>Lucida Sans</vt:lpstr>
      <vt:lpstr>Wingdings</vt:lpstr>
      <vt:lpstr>Wingdings 2</vt:lpstr>
      <vt:lpstr>Wingdings 3</vt:lpstr>
      <vt:lpstr>Austin</vt:lpstr>
      <vt:lpstr>Clarity</vt:lpstr>
      <vt:lpstr>Adjacency</vt:lpstr>
      <vt:lpstr>Module</vt:lpstr>
      <vt:lpstr>BlackTie</vt:lpstr>
      <vt:lpstr>Apex</vt:lpstr>
      <vt:lpstr>Tycho Brahe (1546 – 1601)</vt:lpstr>
      <vt:lpstr>Tycho realizes this is the correct experiment to perform</vt:lpstr>
      <vt:lpstr>Naked eye Measurements from a built Observatory at Ven </vt:lpstr>
      <vt:lpstr>Measurements</vt:lpstr>
      <vt:lpstr>The Tychonic Model</vt:lpstr>
      <vt:lpstr>The Detection Problem</vt:lpstr>
      <vt:lpstr>Overall Contributions</vt:lpstr>
      <vt:lpstr>Observed Change in the Universe</vt:lpstr>
      <vt:lpstr>Lucky Guy sees a Comet in 1577</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Tycho Brahe (1546 – 1601)</dc:title>
  <dc:creator>Greg</dc:creator>
  <cp:lastModifiedBy>Big</cp:lastModifiedBy>
  <cp:revision>5</cp:revision>
  <dcterms:created xsi:type="dcterms:W3CDTF">2017-05-02T18:18:34Z</dcterms:created>
  <dcterms:modified xsi:type="dcterms:W3CDTF">2020-11-03T21:48:47Z</dcterms:modified>
</cp:coreProperties>
</file>