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2" r:id="rId2"/>
    <p:sldMasterId id="2147483676" r:id="rId3"/>
    <p:sldMasterId id="2147484502" r:id="rId4"/>
  </p:sldMasterIdLst>
  <p:notesMasterIdLst>
    <p:notesMasterId r:id="rId12"/>
  </p:notesMasterIdLst>
  <p:sldIdLst>
    <p:sldId id="293" r:id="rId5"/>
    <p:sldId id="260" r:id="rId6"/>
    <p:sldId id="265" r:id="rId7"/>
    <p:sldId id="292" r:id="rId8"/>
    <p:sldId id="300" r:id="rId9"/>
    <p:sldId id="302" r:id="rId10"/>
    <p:sldId id="30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2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4E80-C2B3-4300-B940-2FFD3709C718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CBCB63-9265-4C7D-81D7-386AF4E6A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05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645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6AE1-B532-4FD3-9258-AF186D3B9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7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7302-EF70-4BD9-B913-85834F268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4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8BBA-4764-4C3E-8C34-FF98457AB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62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F71F-151E-46DF-AFA6-88B2DC0B8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50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B7E24-0D5F-4778-AE59-382285AC6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3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43065-741D-4A6E-A4E4-C12F2142B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33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111A5-9D20-4745-8569-C305E58CC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7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97DE-3C3D-4DB7-BF24-1E03CFACC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7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9276D-412D-455E-8E77-824A90077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6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28E46-D87A-4A5C-9D36-56691DE52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2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8202F-8192-4E89-B3FF-31D2955E8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2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2C869-2BD6-465E-AE85-4B09DF0D2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63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53716-2822-4194-8287-C198D31F3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4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6EB77-F446-433E-9829-BF0FBEECC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94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48D3D-2C00-49E3-8882-DEF4358B5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49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013 h 2182"/>
                <a:gd name="T4" fmla="*/ 7284 w 4897"/>
                <a:gd name="T5" fmla="*/ 1013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351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51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EE65-6031-470E-90A4-2BBF1FC27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98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4D01-A9E4-45F0-A85F-4E65358B2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2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B883A-89B0-4BA8-B127-9AEC8EA6A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37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84C90-8A7D-4043-A3C3-3B9BA5E50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53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7E8C9-4C74-44DC-B206-569241694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60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B8A0A-5514-418F-BF1D-D9C1E49F4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59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415A9-310A-49A5-ACB0-74B5785AD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5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527BF-4CA5-4FEC-A5E5-45E56A2A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173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FF0F3-39F0-4A16-898B-3509C291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08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35768-C5A3-4F2E-A398-B12F0D833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83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0B3F9-1F16-4235-83B3-FE6C3C94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76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31854-6432-415D-AE67-D8E7AECBB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60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F4609-F0D3-4D15-8D26-72DE238411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4E4A5-66B2-4205-8E51-A4942B6506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806E15D6-79B3-4DEE-B1EA-B310516521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8280E-BA16-45D1-8CA1-0CBCD9158B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CD4C-AB0B-48F1-9536-3C2F8261BB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B12AC-DEFB-4A55-845D-CF129E6F2E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52078-11AC-4D01-9274-A80F92E45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58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4E53C-FB47-4367-A286-CD3FC3AB92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85160-F676-43E2-89EC-75DF7DB4B8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FEE40-1F85-409C-9F44-F145771480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C2FA6-B382-4FC6-8359-7C939E98A3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CF3BE-6615-4BFE-9C58-7374B56E2F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418D-515A-4AE7-803F-44C40DDFC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8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7C1F1-E50E-49B5-8F4F-6C2755894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6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C021B-9680-4508-A3EF-900E0494F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6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B2884-54AF-4A7B-B21C-2B7F43280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4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45AF4-056A-4D67-9F64-CED55EA80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4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6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6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634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CE19FDB-4BB9-4DA5-93C7-6E0429806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95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27B5513-2734-4F32-B2D6-9394FAE91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8200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0 h 2182"/>
                <a:gd name="T4" fmla="*/ 7284 w 4897"/>
                <a:gd name="T5" fmla="*/ 160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4 h 2182"/>
                <a:gd name="T4" fmla="*/ 7284 w 4897"/>
                <a:gd name="T5" fmla="*/ 144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41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41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41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41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34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023DF07-5792-43CB-9D6F-DBC463488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41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41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0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CE19FDB-4BB9-4DA5-93C7-6E0429806F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k1KsFDLZ3B4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://www.youtube.com/watch?v=uWSxzjyMNpU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Globalization and Change</a:t>
            </a:r>
            <a:endParaRPr lang="en-US" sz="3200" dirty="0" smtClean="0"/>
          </a:p>
        </p:txBody>
      </p:sp>
      <p:pic>
        <p:nvPicPr>
          <p:cNvPr id="2048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082" y="0"/>
            <a:ext cx="3054350" cy="688975"/>
          </a:xfrm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9363"/>
            <a:ext cx="8229600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1447800"/>
            <a:ext cx="1143000" cy="20574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62200" y="2362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2971800" y="22098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Post WW II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19200" y="3200400"/>
            <a:ext cx="2286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400" y="3124200"/>
            <a:ext cx="20574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3276600"/>
            <a:ext cx="19050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24000" y="3200400"/>
            <a:ext cx="4572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TextBox 15"/>
          <p:cNvSpPr txBox="1">
            <a:spLocks noChangeArrowheads="1"/>
          </p:cNvSpPr>
          <p:nvPr/>
        </p:nvSpPr>
        <p:spPr bwMode="auto">
          <a:xfrm>
            <a:off x="1180668" y="4435475"/>
            <a:ext cx="3352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Arial" pitchFamily="34" charset="0"/>
              </a:rPr>
              <a:t>New Players = Indonesia, Mexico, Turkey </a:t>
            </a:r>
          </a:p>
        </p:txBody>
      </p:sp>
      <p:sp>
        <p:nvSpPr>
          <p:cNvPr id="20493" name="TextBox 16"/>
          <p:cNvSpPr txBox="1">
            <a:spLocks noChangeArrowheads="1"/>
          </p:cNvSpPr>
          <p:nvPr/>
        </p:nvSpPr>
        <p:spPr bwMode="auto">
          <a:xfrm>
            <a:off x="4545012" y="4762500"/>
            <a:ext cx="3074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Arial" pitchFamily="34" charset="0"/>
              </a:rPr>
              <a:t>(China + India) = 3* US </a:t>
            </a:r>
            <a:endParaRPr lang="en-US" altLang="en-US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76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Big E or Little e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2057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 = 5* (</a:t>
            </a:r>
            <a:r>
              <a:rPr lang="en-US" dirty="0" err="1" smtClean="0">
                <a:solidFill>
                  <a:srgbClr val="FF0000"/>
                </a:solidFill>
              </a:rPr>
              <a:t>China+India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57651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Japan + Germany = 0.5*US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131832"/>
            <a:ext cx="304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Japan + Germany = 0.2*US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  <p:bldP spid="20493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The Consumptive Mandate Waveform: if you got more, consume even more:  Maintain BAU</a:t>
            </a: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848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514600" y="4724400"/>
            <a:ext cx="2667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81600" y="4540250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sustainability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410200" y="2819400"/>
            <a:ext cx="2057400" cy="1143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-1648891">
            <a:off x="5410200" y="31242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Greed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Accelerated Climate Change</a:t>
            </a:r>
          </a:p>
        </p:txBody>
      </p:sp>
      <p:pic>
        <p:nvPicPr>
          <p:cNvPr id="23555" name="Picture 6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6200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1524000" y="62484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CONSUMPTION </a:t>
            </a:r>
            <a:r>
              <a:rPr lang="en-US" altLang="en-US" sz="1800">
                <a:sym typeface="Wingdings" pitchFamily="2" charset="2"/>
              </a:rPr>
              <a:t>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Correct this </a:t>
            </a:r>
            <a:r>
              <a:rPr lang="en-US" smtClean="0">
                <a:sym typeface="Wingdings" pitchFamily="2" charset="2"/>
              </a:rPr>
              <a:t></a:t>
            </a: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505200"/>
            <a:ext cx="8229600" cy="2971800"/>
          </a:xfrm>
        </p:spPr>
        <p:txBody>
          <a:bodyPr/>
          <a:lstStyle/>
          <a:p>
            <a:pPr eaLnBrk="1" hangingPunct="1"/>
            <a:r>
              <a:rPr lang="en-US" altLang="en-US" smtClean="0"/>
              <a:t>Our view of the world as a resource to use up must change!</a:t>
            </a:r>
          </a:p>
          <a:p>
            <a:pPr eaLnBrk="1" hangingPunct="1"/>
            <a:r>
              <a:rPr lang="en-US" altLang="en-US" smtClean="0"/>
              <a:t>Profit vs Equity: Surplus </a:t>
            </a:r>
            <a:r>
              <a:rPr lang="en-US" altLang="en-US" smtClean="0">
                <a:sym typeface="Wingdings" pitchFamily="2" charset="2"/>
              </a:rPr>
              <a:t> Growth or Equity? </a:t>
            </a:r>
            <a:r>
              <a:rPr lang="en-US" altLang="en-US" smtClean="0">
                <a:sym typeface="Wingdings" pitchFamily="2" charset="2"/>
                <a:hlinkClick r:id="rId2"/>
              </a:rPr>
              <a:t>Growth or Prosperity?</a:t>
            </a:r>
            <a:endParaRPr lang="en-US" altLang="en-US" smtClean="0">
              <a:sym typeface="Wingdings" pitchFamily="2" charset="2"/>
            </a:endParaRP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This is your generations challenge:</a:t>
            </a:r>
            <a:endParaRPr lang="en-US" altLang="en-US" smtClean="0"/>
          </a:p>
        </p:txBody>
      </p:sp>
      <p:pic>
        <p:nvPicPr>
          <p:cNvPr id="38916" name="Picture 6" descr="consumption-inequality-2005-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52400"/>
            <a:ext cx="4762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hlinkClick r:id="rId2"/>
              </a:rPr>
              <a:t>What</a:t>
            </a:r>
            <a:r>
              <a:rPr lang="en-US" dirty="0" smtClean="0"/>
              <a:t> Inequity Looks Like</a:t>
            </a:r>
            <a:endParaRPr lang="en-US" dirty="0"/>
          </a:p>
        </p:txBody>
      </p:sp>
      <p:pic>
        <p:nvPicPr>
          <p:cNvPr id="3993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151730"/>
            <a:ext cx="5524500" cy="3152775"/>
          </a:xfrm>
        </p:spPr>
      </p:pic>
      <p:pic>
        <p:nvPicPr>
          <p:cNvPr id="3994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00727"/>
            <a:ext cx="2173287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62939"/>
            <a:ext cx="23812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18564"/>
            <a:ext cx="15621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4218564"/>
            <a:ext cx="1905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67" y="1600200"/>
            <a:ext cx="6225466" cy="4708525"/>
          </a:xfrm>
        </p:spPr>
      </p:pic>
      <p:pic>
        <p:nvPicPr>
          <p:cNvPr id="160770" name="Picture 2" descr="http://www.occupy.com/sites/default/files/medialibrary/inequality_grap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24852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199"/>
            <a:ext cx="7924800" cy="665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19812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There is some indication that this is starting to change slowly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5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again, the issue is not that inequity exists but rather that the amplitude of the inequity is enormous (and getting larger)</a:t>
            </a:r>
          </a:p>
          <a:p>
            <a:r>
              <a:rPr lang="en-US" dirty="0" smtClean="0"/>
              <a:t>The bias of GDB is that this situation is the end result of e continually trying to implement E in a social Darwinist manner</a:t>
            </a:r>
          </a:p>
          <a:p>
            <a:r>
              <a:rPr lang="en-US" dirty="0" smtClean="0"/>
              <a:t>However, bubble collapse now gives us a second chance to behave differently </a:t>
            </a:r>
            <a:r>
              <a:rPr lang="en-US" dirty="0" smtClean="0">
                <a:sym typeface="Wingdings" panose="05000000000000000000" pitchFamily="2" charset="2"/>
              </a:rPr>
              <a:t> which do we value more – personal wealth or global equity?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197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Wingdings</vt:lpstr>
      <vt:lpstr>Calibri</vt:lpstr>
      <vt:lpstr>Tahoma</vt:lpstr>
      <vt:lpstr>Times New Roman</vt:lpstr>
      <vt:lpstr>Arial Black</vt:lpstr>
      <vt:lpstr>Orbit</vt:lpstr>
      <vt:lpstr>Textured</vt:lpstr>
      <vt:lpstr>Glass Layers</vt:lpstr>
      <vt:lpstr>Apex</vt:lpstr>
      <vt:lpstr>Globalization and Change</vt:lpstr>
      <vt:lpstr>The Consumptive Mandate Waveform: if you got more, consume even more:  Maintain BAU</vt:lpstr>
      <vt:lpstr>Accelerated Climate Change</vt:lpstr>
      <vt:lpstr>Correct this </vt:lpstr>
      <vt:lpstr>What Inequity Looks Like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Overview</dc:title>
  <dc:creator>Greg Bothun</dc:creator>
  <cp:lastModifiedBy>Dr. Nuts</cp:lastModifiedBy>
  <cp:revision>63</cp:revision>
  <dcterms:created xsi:type="dcterms:W3CDTF">2006-03-13T18:06:09Z</dcterms:created>
  <dcterms:modified xsi:type="dcterms:W3CDTF">2014-03-12T19:30:17Z</dcterms:modified>
</cp:coreProperties>
</file>