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2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44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4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70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11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9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56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1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06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763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602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2A8C6-7FF4-463C-87E3-88182D444968}" type="datetimeFigureOut">
              <a:rPr lang="en-US" smtClean="0"/>
              <a:t>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6B67E-D67E-4822-913E-237F83C27D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8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On the Justification of Imperialism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l"/>
            <a:r>
              <a:rPr lang="en-US" i="1" dirty="0" smtClean="0"/>
              <a:t>Julien Ferry was twice prime minister of France, from [1880-1881, 1883-1885]. He is especially remembered for championing laws that </a:t>
            </a:r>
            <a:r>
              <a:rPr lang="en-US" b="1" i="1" dirty="0" smtClean="0"/>
              <a:t>removed Catholic influence from most of public education</a:t>
            </a:r>
            <a:r>
              <a:rPr lang="en-US" i="1" dirty="0" smtClean="0"/>
              <a:t> in France and for promoting a vast extension of the </a:t>
            </a:r>
            <a:r>
              <a:rPr lang="en-US" b="1" i="1" dirty="0" smtClean="0"/>
              <a:t>French colonial empire</a:t>
            </a:r>
            <a:r>
              <a:rPr lang="en-US" i="1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72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8" y="76200"/>
            <a:ext cx="8963722" cy="6248400"/>
          </a:xfrm>
        </p:spPr>
        <p:txBody>
          <a:bodyPr>
            <a:noAutofit/>
          </a:bodyPr>
          <a:lstStyle/>
          <a:p>
            <a:r>
              <a:rPr lang="en-US" sz="2200" i="1" dirty="0" smtClean="0"/>
              <a:t>The policy of colonial expansion is a political and economic system ... that can be connected to three sets of ideas: economic ideas; the most far-reaching ideas of civilization; and ideas of a political and patriotic sort. ... In the area of economics, I am placing before you, with the support of some statistics, the </a:t>
            </a:r>
            <a:r>
              <a:rPr lang="en-US" sz="2200" b="1" i="1" dirty="0" smtClean="0">
                <a:solidFill>
                  <a:srgbClr val="FF0000"/>
                </a:solidFill>
              </a:rPr>
              <a:t>considerations that justify the policy of colonial expansion</a:t>
            </a:r>
            <a:r>
              <a:rPr lang="en-US" sz="2200" i="1" dirty="0" smtClean="0"/>
              <a:t>, as seen from the perspective of a need, felt more and more urgently by the industrialized population of Europe and especially the people of our rich and hardworking country of France: the </a:t>
            </a:r>
            <a:r>
              <a:rPr lang="en-US" sz="2200" b="1" i="1" dirty="0" smtClean="0">
                <a:solidFill>
                  <a:srgbClr val="FF0000"/>
                </a:solidFill>
              </a:rPr>
              <a:t>need for outlets</a:t>
            </a:r>
            <a:r>
              <a:rPr lang="en-US" sz="2200" i="1" dirty="0" smtClean="0"/>
              <a:t> [for our exports]. ... Gentlemen, we must speak more loudly and more honestly! </a:t>
            </a:r>
            <a:r>
              <a:rPr lang="en-US" sz="2200" b="1" i="1" dirty="0" smtClean="0">
                <a:solidFill>
                  <a:srgbClr val="FF0000"/>
                </a:solidFill>
              </a:rPr>
              <a:t>We must say openly that indeed the higher races have a right over the lower race</a:t>
            </a:r>
            <a:r>
              <a:rPr lang="en-US" sz="2200" i="1" dirty="0" smtClean="0">
                <a:solidFill>
                  <a:srgbClr val="FF0000"/>
                </a:solidFill>
              </a:rPr>
              <a:t>s .... </a:t>
            </a:r>
            <a:r>
              <a:rPr lang="en-US" sz="2200" i="1" dirty="0" smtClean="0"/>
              <a:t>I repeat, that the superior races </a:t>
            </a:r>
            <a:r>
              <a:rPr lang="en-US" sz="2200" b="1" i="1" dirty="0" smtClean="0">
                <a:solidFill>
                  <a:srgbClr val="FF0000"/>
                </a:solidFill>
              </a:rPr>
              <a:t>have a right because they have a duty</a:t>
            </a:r>
            <a:r>
              <a:rPr lang="en-US" sz="2200" i="1" dirty="0" smtClean="0"/>
              <a:t>. They have the duty </a:t>
            </a:r>
            <a:r>
              <a:rPr lang="en-US" sz="2200" b="1" i="1" dirty="0" smtClean="0">
                <a:solidFill>
                  <a:srgbClr val="FF0000"/>
                </a:solidFill>
              </a:rPr>
              <a:t>to civilize the inferior races</a:t>
            </a:r>
            <a:r>
              <a:rPr lang="en-US" sz="2200" i="1" dirty="0" smtClean="0">
                <a:solidFill>
                  <a:srgbClr val="FF0000"/>
                </a:solidFill>
              </a:rPr>
              <a:t> </a:t>
            </a:r>
            <a:r>
              <a:rPr lang="en-US" sz="2200" i="1" dirty="0" smtClean="0"/>
              <a:t>.... In the history of earlier centuries these duties, gentlemen, have often been misunderstood; and certainly when the Spanish soldiers and explorers introduced slavery into Central America, they did not fulfill their duty as men of a higher race .... But, in our time, I maintain that European nations acquit themselves with generosity, with grandeur, and with </a:t>
            </a:r>
            <a:r>
              <a:rPr lang="en-US" sz="2200" b="1" i="1" dirty="0" smtClean="0">
                <a:solidFill>
                  <a:srgbClr val="FF0000"/>
                </a:solidFill>
              </a:rPr>
              <a:t>sincerity of this superior civilizing duty</a:t>
            </a:r>
            <a:r>
              <a:rPr lang="en-US" sz="2200" i="1" dirty="0" smtClean="0">
                <a:solidFill>
                  <a:srgbClr val="FF0000"/>
                </a:solidFill>
              </a:rPr>
              <a:t>.</a:t>
            </a:r>
            <a:endParaRPr lang="en-US" sz="2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14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Ferry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 smtClean="0"/>
              <a:t>In our </a:t>
            </a:r>
            <a:r>
              <a:rPr lang="en-US" sz="2400" i="1" dirty="0"/>
              <a:t>time, I maintain that European nations acquit themselves with </a:t>
            </a:r>
            <a:r>
              <a:rPr lang="en-US" sz="2400" i="1" dirty="0" smtClean="0"/>
              <a:t> generosity</a:t>
            </a:r>
            <a:r>
              <a:rPr lang="en-US" sz="2400" i="1" dirty="0"/>
              <a:t>, with grandeur, and with sincerity of this superior civilizing duty . . .</a:t>
            </a:r>
          </a:p>
          <a:p>
            <a:pPr marL="0" indent="0">
              <a:buNone/>
            </a:pPr>
            <a:r>
              <a:rPr lang="en-US" sz="2400" i="1" dirty="0"/>
              <a:t>At present, as you know, a warship, however perfect its design, cannot carry more than two weeks’ supply of coal; and a vessel without coal is a wreck on the </a:t>
            </a:r>
            <a:r>
              <a:rPr lang="en-US" sz="2400" i="1" dirty="0" smtClean="0"/>
              <a:t>high </a:t>
            </a:r>
            <a:r>
              <a:rPr lang="en-US" sz="2400" i="1" dirty="0"/>
              <a:t>seas, abandoned to the first occupier. </a:t>
            </a:r>
            <a:r>
              <a:rPr lang="en-US" sz="2400" b="1" i="1" dirty="0">
                <a:solidFill>
                  <a:srgbClr val="FF0000"/>
                </a:solidFill>
              </a:rPr>
              <a:t>Hence the need to have places </a:t>
            </a:r>
            <a:r>
              <a:rPr lang="en-US" sz="2400" b="1" i="1" dirty="0" smtClean="0">
                <a:solidFill>
                  <a:srgbClr val="FF0000"/>
                </a:solidFill>
              </a:rPr>
              <a:t>of </a:t>
            </a:r>
            <a:r>
              <a:rPr lang="en-US" sz="2400" b="1" i="1" dirty="0">
                <a:solidFill>
                  <a:srgbClr val="FF0000"/>
                </a:solidFill>
              </a:rPr>
              <a:t>supply, shelters, ports for defense and provisioning </a:t>
            </a:r>
            <a:r>
              <a:rPr lang="en-US" sz="2400" i="1" dirty="0"/>
              <a:t>. . . </a:t>
            </a:r>
            <a:endParaRPr lang="en-US" sz="2400" i="1" dirty="0" smtClean="0"/>
          </a:p>
          <a:p>
            <a:pPr marL="0" indent="0">
              <a:buNone/>
            </a:pPr>
            <a:r>
              <a:rPr lang="en-US" sz="2400" i="1" dirty="0" smtClean="0"/>
              <a:t>And </a:t>
            </a:r>
            <a:r>
              <a:rPr lang="en-US" sz="2400" i="1" dirty="0"/>
              <a:t>that is why we </a:t>
            </a:r>
            <a:r>
              <a:rPr lang="en-US" sz="2400" i="1" dirty="0" smtClean="0"/>
              <a:t>needed </a:t>
            </a:r>
            <a:r>
              <a:rPr lang="en-US" sz="2400" i="1" dirty="0"/>
              <a:t>Tunisia; that is why we needed Saigon and Indochina; that is why we need </a:t>
            </a:r>
            <a:r>
              <a:rPr lang="en-US" sz="2400" i="1" dirty="0"/>
              <a:t>Madagascar . . . and why we shall never leave them! .</a:t>
            </a:r>
            <a:endParaRPr lang="en-US" sz="2400" i="1" dirty="0"/>
          </a:p>
          <a:p>
            <a:pPr marL="0" indent="0">
              <a:buNone/>
            </a:pP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605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418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On the Justification of Imperialism</vt:lpstr>
      <vt:lpstr>PowerPoint Presentation</vt:lpstr>
      <vt:lpstr>Ferry Continued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Justification of Imperialism</dc:title>
  <dc:creator>Dr. Nuts</dc:creator>
  <cp:lastModifiedBy>Dr. Nuts</cp:lastModifiedBy>
  <cp:revision>2</cp:revision>
  <dcterms:created xsi:type="dcterms:W3CDTF">2015-02-18T19:56:03Z</dcterms:created>
  <dcterms:modified xsi:type="dcterms:W3CDTF">2015-02-18T20:17:41Z</dcterms:modified>
</cp:coreProperties>
</file>