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Lst>
  <p:sldIdLst>
    <p:sldId id="256" r:id="rId9"/>
    <p:sldId id="257" r:id="rId10"/>
    <p:sldId id="258" r:id="rId11"/>
    <p:sldId id="261" r:id="rId12"/>
    <p:sldId id="260" r:id="rId13"/>
    <p:sldId id="259" r:id="rId14"/>
    <p:sldId id="262" r:id="rId15"/>
    <p:sldId id="263" r:id="rId16"/>
    <p:sldId id="264" r:id="rId17"/>
    <p:sldId id="268" r:id="rId18"/>
    <p:sldId id="265" r:id="rId19"/>
    <p:sldId id="267" r:id="rId20"/>
    <p:sldId id="272" r:id="rId21"/>
    <p:sldId id="266" r:id="rId22"/>
    <p:sldId id="27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57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8DA5882-3662-447C-A55D-29DABD41E577}" type="datetimeFigureOut">
              <a:rPr lang="en-US" smtClean="0"/>
              <a:t>2/25/2016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E31927A-EC94-4930-8A54-8A711C2B0B4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8DA5882-3662-447C-A55D-29DABD41E577}" type="datetimeFigureOut">
              <a:rPr lang="en-US" smtClean="0"/>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8DA5882-3662-447C-A55D-29DABD41E577}" type="datetimeFigureOut">
              <a:rPr lang="en-US" smtClean="0"/>
              <a:t>2/25/2016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31927A-EC94-4930-8A54-8A711C2B0B4D}"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DA5882-3662-447C-A55D-29DABD41E577}" type="datetimeFigureOut">
              <a:rPr lang="en-US" smtClean="0"/>
              <a:t>2/25/2016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DA5882-3662-447C-A55D-29DABD41E577}" type="datetimeFigureOut">
              <a:rPr lang="en-US" smtClean="0"/>
              <a:t>2/25/2016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DA5882-3662-447C-A55D-29DABD41E577}" type="datetimeFigureOut">
              <a:rPr lang="en-US" smtClean="0"/>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1927A-EC94-4930-8A54-8A711C2B0B4D}"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DA5882-3662-447C-A55D-29DABD41E577}" type="datetimeFigureOut">
              <a:rPr lang="en-US" smtClean="0"/>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C8DA5882-3662-447C-A55D-29DABD41E577}" type="datetimeFigureOut">
              <a:rPr lang="en-US" smtClean="0"/>
              <a:t>2/25/2016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9E31927A-EC94-4930-8A54-8A711C2B0B4D}"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9E31927A-EC94-4930-8A54-8A711C2B0B4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DA5882-3662-447C-A55D-29DABD41E577}" type="datetimeFigureOut">
              <a:rPr lang="en-US" smtClean="0"/>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8DA5882-3662-447C-A55D-29DABD41E577}" type="datetimeFigureOut">
              <a:rPr lang="en-US" smtClean="0"/>
              <a:t>2/25/2016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8DA5882-3662-447C-A55D-29DABD41E577}" type="datetimeFigureOut">
              <a:rPr lang="en-US" smtClean="0"/>
              <a:t>2/25/2016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DA5882-3662-447C-A55D-29DABD41E577}" type="datetimeFigureOut">
              <a:rPr lang="en-US" smtClean="0"/>
              <a:t>2/25/2016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DA5882-3662-447C-A55D-29DABD41E577}" type="datetimeFigureOut">
              <a:rPr lang="en-US" smtClean="0"/>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8DA5882-3662-447C-A55D-29DABD41E577}" type="datetimeFigureOut">
              <a:rPr lang="en-US" smtClean="0"/>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C8DA5882-3662-447C-A55D-29DABD41E577}" type="datetimeFigureOut">
              <a:rPr lang="en-US" smtClean="0"/>
              <a:t>2/25/2016</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9E31927A-EC94-4930-8A54-8A711C2B0B4D}" type="slidenum">
              <a:rPr lang="en-US" smtClean="0"/>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9E31927A-EC94-4930-8A54-8A711C2B0B4D}" type="slidenum">
              <a:rPr lang="en-US" smtClean="0"/>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C8DA5882-3662-447C-A55D-29DABD41E577}" type="datetimeFigureOut">
              <a:rPr lang="en-US" smtClean="0"/>
              <a:t>2/25/2016</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9E31927A-EC94-4930-8A54-8A711C2B0B4D}" type="slidenum">
              <a:rPr lang="en-US" smtClean="0"/>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C8DA5882-3662-447C-A55D-29DABD41E577}" type="datetimeFigureOut">
              <a:rPr lang="en-US" smtClean="0"/>
              <a:t>2/25/2016</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9E31927A-EC94-4930-8A54-8A711C2B0B4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8DA5882-3662-447C-A55D-29DABD41E577}" type="datetimeFigureOut">
              <a:rPr lang="en-US" smtClean="0"/>
              <a:t>2/25/2016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DA5882-3662-447C-A55D-29DABD41E577}" type="datetimeFigureOut">
              <a:rPr lang="en-US" smtClean="0"/>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C8DA5882-3662-447C-A55D-29DABD41E577}" type="datetimeFigureOut">
              <a:rPr lang="en-US" smtClean="0"/>
              <a:t>2/25/2016</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9E31927A-EC94-4930-8A54-8A711C2B0B4D}" type="slidenum">
              <a:rPr lang="en-US" smtClean="0"/>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C8DA5882-3662-447C-A55D-29DABD41E577}" type="datetimeFigureOut">
              <a:rPr lang="en-US" smtClean="0"/>
              <a:t>2/25/2016</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9E31927A-EC94-4930-8A54-8A711C2B0B4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C8DA5882-3662-447C-A55D-29DABD41E577}" type="datetimeFigureOut">
              <a:rPr lang="en-US" smtClean="0"/>
              <a:t>2/25/2016</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9E31927A-EC94-4930-8A54-8A711C2B0B4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8DA5882-3662-447C-A55D-29DABD41E577}" type="datetimeFigureOut">
              <a:rPr lang="en-US" smtClean="0"/>
              <a:t>2/25/2016</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9E31927A-EC94-4930-8A54-8A711C2B0B4D}"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E31927A-EC94-4930-8A54-8A711C2B0B4D}" type="slidenum">
              <a:rPr lang="en-US" smtClean="0"/>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E31927A-EC94-4930-8A54-8A711C2B0B4D}"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8DA5882-3662-447C-A55D-29DABD41E577}" type="datetimeFigureOut">
              <a:rPr lang="en-US" smtClean="0"/>
              <a:t>2/25/2016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E31927A-EC94-4930-8A54-8A711C2B0B4D}" type="slidenum">
              <a:rPr lang="en-US" smtClean="0"/>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8DA5882-3662-447C-A55D-29DABD41E577}" type="datetimeFigureOut">
              <a:rPr lang="en-US" smtClean="0"/>
              <a:t>2/25/2016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E31927A-EC94-4930-8A54-8A711C2B0B4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8DA5882-3662-447C-A55D-29DABD41E577}" type="datetimeFigureOut">
              <a:rPr lang="en-US" smtClean="0"/>
              <a:t>2/25/2016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8DA5882-3662-447C-A55D-29DABD41E577}" type="datetimeFigureOut">
              <a:rPr lang="en-US" smtClean="0"/>
              <a:t>2/25/2016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E31927A-EC94-4930-8A54-8A711C2B0B4D}" type="slidenum">
              <a:rPr lang="en-US" smtClean="0"/>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8DA5882-3662-447C-A55D-29DABD41E577}" type="datetimeFigureOut">
              <a:rPr lang="en-US" smtClean="0"/>
              <a:t>2/25/2016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E31927A-EC94-4930-8A54-8A711C2B0B4D}"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8DA5882-3662-447C-A55D-29DABD41E577}" type="datetimeFigureOut">
              <a:rPr lang="en-US" smtClean="0"/>
              <a:t>2/25/2016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E31927A-EC94-4930-8A54-8A711C2B0B4D}" type="slidenum">
              <a:rPr lang="en-US" smtClean="0"/>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C8DA5882-3662-447C-A55D-29DABD41E577}" type="datetimeFigureOut">
              <a:rPr lang="en-US" smtClean="0"/>
              <a:t>2/25/2016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E31927A-EC94-4930-8A54-8A711C2B0B4D}"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E31927A-EC94-4930-8A54-8A711C2B0B4D}" type="slidenum">
              <a:rPr lang="en-US" smtClean="0"/>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E31927A-EC94-4930-8A54-8A711C2B0B4D}" type="slidenum">
              <a:rPr lang="en-US" smtClean="0"/>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8DA5882-3662-447C-A55D-29DABD41E577}" type="datetimeFigureOut">
              <a:rPr lang="en-US" smtClean="0"/>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8DA5882-3662-447C-A55D-29DABD41E577}" type="datetimeFigureOut">
              <a:rPr lang="en-US" smtClean="0"/>
              <a:t>2/25/2016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DA5882-3662-447C-A55D-29DABD41E577}" type="datetimeFigureOut">
              <a:rPr lang="en-US" smtClean="0"/>
              <a:t>2/25/2016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DA5882-3662-447C-A55D-29DABD41E577}" type="datetimeFigureOut">
              <a:rPr lang="en-US" smtClean="0"/>
              <a:t>2/25/2016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DA5882-3662-447C-A55D-29DABD41E577}" type="datetimeFigureOut">
              <a:rPr lang="en-US" smtClean="0"/>
              <a:t>2/25/2016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DA5882-3662-447C-A55D-29DABD41E577}" type="datetimeFigureOut">
              <a:rPr lang="en-US" smtClean="0"/>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1927A-EC94-4930-8A54-8A711C2B0B4D}"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C8DA5882-3662-447C-A55D-29DABD41E577}" type="datetimeFigureOut">
              <a:rPr lang="en-US" smtClean="0"/>
              <a:t>2/25/2016</a:t>
            </a:fld>
            <a:endParaRPr lang="en-US"/>
          </a:p>
        </p:txBody>
      </p:sp>
      <p:sp>
        <p:nvSpPr>
          <p:cNvPr id="9" name="Slide Number Placeholder 8"/>
          <p:cNvSpPr>
            <a:spLocks noGrp="1"/>
          </p:cNvSpPr>
          <p:nvPr>
            <p:ph type="sldNum" sz="quarter" idx="11"/>
          </p:nvPr>
        </p:nvSpPr>
        <p:spPr/>
        <p:txBody>
          <a:bodyPr/>
          <a:lstStyle/>
          <a:p>
            <a:fld id="{9E31927A-EC94-4930-8A54-8A711C2B0B4D}"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8DA5882-3662-447C-A55D-29DABD41E577}" type="datetimeFigureOut">
              <a:rPr lang="en-US" smtClean="0"/>
              <a:t>2/25/2016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9E31927A-EC94-4930-8A54-8A711C2B0B4D}"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9E31927A-EC94-4930-8A54-8A711C2B0B4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DA5882-3662-447C-A55D-29DABD41E577}" type="datetimeFigureOut">
              <a:rPr lang="en-US" smtClean="0"/>
              <a:t>2/25/2016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8DA5882-3662-447C-A55D-29DABD41E577}" type="datetimeFigureOut">
              <a:rPr lang="en-US" smtClean="0"/>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1927A-EC94-4930-8A54-8A711C2B0B4D}"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8DA5882-3662-447C-A55D-29DABD41E577}" type="datetimeFigureOut">
              <a:rPr lang="en-US" smtClean="0"/>
              <a:t>2/25/2016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31927A-EC94-4930-8A54-8A711C2B0B4D}"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8DA5882-3662-447C-A55D-29DABD41E577}" type="datetimeFigureOut">
              <a:rPr lang="en-US" smtClean="0"/>
              <a:t>2/25/2016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DA5882-3662-447C-A55D-29DABD41E577}" type="datetimeFigureOut">
              <a:rPr lang="en-US" smtClean="0"/>
              <a:t>2/25/2016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8DA5882-3662-447C-A55D-29DABD41E577}" type="datetimeFigureOut">
              <a:rPr lang="en-US" smtClean="0"/>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1927A-EC94-4930-8A54-8A711C2B0B4D}"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8DA5882-3662-447C-A55D-29DABD41E577}" type="datetimeFigureOut">
              <a:rPr lang="en-US" smtClean="0"/>
              <a:t>2/25/2016</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9E31927A-EC94-4930-8A54-8A711C2B0B4D}"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8DA5882-3662-447C-A55D-29DABD41E577}" type="datetimeFigureOut">
              <a:rPr lang="en-US" smtClean="0"/>
              <a:t>2/25/2016</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9E31927A-EC94-4930-8A54-8A711C2B0B4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E31927A-EC94-4930-8A54-8A711C2B0B4D}"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DA5882-3662-447C-A55D-29DABD41E577}" type="datetimeFigureOut">
              <a:rPr lang="en-US" smtClean="0"/>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8DA5882-3662-447C-A55D-29DABD41E577}" type="datetimeFigureOut">
              <a:rPr lang="en-US" smtClean="0"/>
              <a:t>2/25/2016</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E31927A-EC94-4930-8A54-8A711C2B0B4D}"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8DA5882-3662-447C-A55D-29DABD41E577}" type="datetimeFigureOut">
              <a:rPr lang="en-US" smtClean="0"/>
              <a:t>2/25/2016</a:t>
            </a:fld>
            <a:endParaRPr lang="en-US"/>
          </a:p>
        </p:txBody>
      </p:sp>
      <p:sp>
        <p:nvSpPr>
          <p:cNvPr id="10" name="Slide Number Placeholder 9"/>
          <p:cNvSpPr>
            <a:spLocks noGrp="1"/>
          </p:cNvSpPr>
          <p:nvPr>
            <p:ph type="sldNum" sz="quarter" idx="16"/>
          </p:nvPr>
        </p:nvSpPr>
        <p:spPr/>
        <p:txBody>
          <a:bodyPr rtlCol="0"/>
          <a:lstStyle/>
          <a:p>
            <a:fld id="{9E31927A-EC94-4930-8A54-8A711C2B0B4D}"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C8DA5882-3662-447C-A55D-29DABD41E577}" type="datetimeFigureOut">
              <a:rPr lang="en-US" smtClean="0"/>
              <a:t>2/25/2016</a:t>
            </a:fld>
            <a:endParaRPr lang="en-US"/>
          </a:p>
        </p:txBody>
      </p:sp>
      <p:sp>
        <p:nvSpPr>
          <p:cNvPr id="12" name="Slide Number Placeholder 11"/>
          <p:cNvSpPr>
            <a:spLocks noGrp="1"/>
          </p:cNvSpPr>
          <p:nvPr>
            <p:ph type="sldNum" sz="quarter" idx="16"/>
          </p:nvPr>
        </p:nvSpPr>
        <p:spPr/>
        <p:txBody>
          <a:bodyPr rtlCol="0"/>
          <a:lstStyle/>
          <a:p>
            <a:fld id="{9E31927A-EC94-4930-8A54-8A711C2B0B4D}"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8DA5882-3662-447C-A55D-29DABD41E577}" type="datetimeFigureOut">
              <a:rPr lang="en-US" smtClean="0"/>
              <a:t>2/25/2016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9E31927A-EC94-4930-8A54-8A711C2B0B4D}" type="slidenum">
              <a:rPr lang="en-US" smtClean="0"/>
              <a:t>‹#›</a:t>
            </a:fld>
            <a:endParaRPr lang="en-US"/>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DA5882-3662-447C-A55D-29DABD41E577}" type="datetimeFigureOut">
              <a:rPr lang="en-US" smtClean="0"/>
              <a:t>2/25/2016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9E31927A-EC94-4930-8A54-8A711C2B0B4D}" type="slidenum">
              <a:rPr lang="en-US" smtClean="0"/>
              <a:t>‹#›</a:t>
            </a:fld>
            <a:endParaRPr lang="en-US"/>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8DA5882-3662-447C-A55D-29DABD41E577}" type="datetimeFigureOut">
              <a:rPr lang="en-US" smtClean="0"/>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9E31927A-EC94-4930-8A54-8A711C2B0B4D}"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8DA5882-3662-447C-A55D-29DABD41E577}" type="datetimeFigureOut">
              <a:rPr lang="en-US" smtClean="0"/>
              <a:t>2/25/2016</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9E31927A-EC94-4930-8A54-8A711C2B0B4D}"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1927A-EC94-4930-8A54-8A711C2B0B4D}" type="slidenum">
              <a:rPr lang="en-US" smtClean="0"/>
              <a:t>‹#›</a:t>
            </a:fld>
            <a:endParaRPr lang="en-US"/>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8DA5882-3662-447C-A55D-29DABD41E577}" type="datetimeFigureOut">
              <a:rPr lang="en-US" smtClean="0"/>
              <a:t>2/25/2016</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9E31927A-EC94-4930-8A54-8A711C2B0B4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8DA5882-3662-447C-A55D-29DABD41E577}" type="datetimeFigureOut">
              <a:rPr lang="en-US" smtClean="0"/>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E31927A-EC94-4930-8A54-8A711C2B0B4D}"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8DA5882-3662-447C-A55D-29DABD41E577}" type="datetimeFigureOut">
              <a:rPr lang="en-US" smtClean="0"/>
              <a:t>2/25/2016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E31927A-EC94-4930-8A54-8A711C2B0B4D}"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C8DA5882-3662-447C-A55D-29DABD41E577}" type="datetimeFigureOut">
              <a:rPr lang="en-US" smtClean="0"/>
              <a:t>2/25/2016</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9E31927A-EC94-4930-8A54-8A711C2B0B4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8DA5882-3662-447C-A55D-29DABD41E577}" type="datetimeFigureOut">
              <a:rPr lang="en-US" smtClean="0"/>
              <a:t>2/25/2016</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E31927A-EC94-4930-8A54-8A711C2B0B4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8DA5882-3662-447C-A55D-29DABD41E577}" type="datetimeFigureOut">
              <a:rPr lang="en-US" smtClean="0"/>
              <a:t>2/25/2016</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9E31927A-EC94-4930-8A54-8A711C2B0B4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8DA5882-3662-447C-A55D-29DABD41E577}" type="datetimeFigureOut">
              <a:rPr lang="en-US" smtClean="0"/>
              <a:t>2/25/2016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E31927A-EC94-4930-8A54-8A711C2B0B4D}"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E31927A-EC94-4930-8A54-8A711C2B0B4D}"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8DA5882-3662-447C-A55D-29DABD41E577}" type="datetimeFigureOut">
              <a:rPr lang="en-US" smtClean="0"/>
              <a:t>2/25/2016</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8DA5882-3662-447C-A55D-29DABD41E577}" type="datetimeFigureOut">
              <a:rPr lang="en-US" smtClean="0"/>
              <a:t>2/25/2016</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E31927A-EC94-4930-8A54-8A711C2B0B4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8DA5882-3662-447C-A55D-29DABD41E577}" type="datetimeFigureOut">
              <a:rPr lang="en-US" smtClean="0"/>
              <a:t>2/25/2016</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E31927A-EC94-4930-8A54-8A711C2B0B4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2" Type="http://schemas.openxmlformats.org/officeDocument/2006/relationships/hyperlink" Target="http://abyss.uoregon.edu/~js/glossary/catastrophism.html" TargetMode="External"/><Relationship Id="rId1" Type="http://schemas.openxmlformats.org/officeDocument/2006/relationships/slideLayout" Target="../slideLayouts/slideLayout5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13.xml.rels><?xml version="1.0" encoding="UTF-8" standalone="yes"?>
<Relationships xmlns="http://schemas.openxmlformats.org/package/2006/relationships"><Relationship Id="rId2" Type="http://schemas.openxmlformats.org/officeDocument/2006/relationships/hyperlink" Target="http://abyss.uoregon.edu/~js/glossary/uniformitarianism.html" TargetMode="External"/><Relationship Id="rId1" Type="http://schemas.openxmlformats.org/officeDocument/2006/relationships/slideLayout" Target="../slideLayouts/slideLayout84.xml"/></Relationships>
</file>

<file path=ppt/slides/_rels/slide14.xml.rels><?xml version="1.0" encoding="UTF-8" standalone="yes"?>
<Relationships xmlns="http://schemas.openxmlformats.org/package/2006/relationships"><Relationship Id="rId2" Type="http://schemas.openxmlformats.org/officeDocument/2006/relationships/hyperlink" Target="http://abyss.uoregon.edu/~js/glossary/gradualism.html" TargetMode="External"/><Relationship Id="rId1" Type="http://schemas.openxmlformats.org/officeDocument/2006/relationships/slideLayout" Target="../slideLayouts/slideLayout6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Development of Geology</a:t>
            </a:r>
            <a:endParaRPr lang="en-US" dirty="0"/>
          </a:p>
        </p:txBody>
      </p:sp>
      <p:sp>
        <p:nvSpPr>
          <p:cNvPr id="3" name="Subtitle 2"/>
          <p:cNvSpPr>
            <a:spLocks noGrp="1"/>
          </p:cNvSpPr>
          <p:nvPr>
            <p:ph type="subTitle" idx="1"/>
          </p:nvPr>
        </p:nvSpPr>
        <p:spPr/>
        <p:txBody>
          <a:bodyPr>
            <a:normAutofit lnSpcReduction="10000"/>
          </a:bodyPr>
          <a:lstStyle/>
          <a:p>
            <a:pPr algn="l"/>
            <a:r>
              <a:rPr lang="en-US" dirty="0" smtClean="0"/>
              <a:t>Where the Hell do Rocks come From?</a:t>
            </a:r>
          </a:p>
          <a:p>
            <a:pPr algn="l"/>
            <a:r>
              <a:rPr lang="en-US" dirty="0" smtClean="0"/>
              <a:t>Why do streams continually flow? </a:t>
            </a:r>
          </a:p>
          <a:p>
            <a:pPr algn="l"/>
            <a:r>
              <a:rPr lang="en-US" dirty="0" smtClean="0"/>
              <a:t>The Ancient Greeks know about Lava and Volcanoes and Caves</a:t>
            </a:r>
            <a:endParaRPr lang="en-US" dirty="0"/>
          </a:p>
        </p:txBody>
      </p:sp>
    </p:spTree>
    <p:extLst>
      <p:ext uri="{BB962C8B-B14F-4D97-AF65-F5344CB8AC3E}">
        <p14:creationId xmlns:p14="http://schemas.microsoft.com/office/powerpoint/2010/main" val="39162433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Cuvier:</a:t>
            </a:r>
            <a:endParaRPr lang="en-US" dirty="0"/>
          </a:p>
        </p:txBody>
      </p:sp>
      <p:sp>
        <p:nvSpPr>
          <p:cNvPr id="3" name="Content Placeholder 2"/>
          <p:cNvSpPr>
            <a:spLocks noGrp="1"/>
          </p:cNvSpPr>
          <p:nvPr>
            <p:ph idx="1"/>
          </p:nvPr>
        </p:nvSpPr>
        <p:spPr/>
        <p:txBody>
          <a:bodyPr>
            <a:normAutofit fontScale="92500" lnSpcReduction="10000"/>
          </a:bodyPr>
          <a:lstStyle/>
          <a:p>
            <a:r>
              <a:rPr lang="en-US" sz="2400" b="1" i="1" dirty="0" smtClean="0"/>
              <a:t>“We have monuments taken from the bosom of the Earth, especially from the bottom of coal and slate mines, that demonstrate to us that some of the fish and plants that these materials contain do not belong to species currently existing</a:t>
            </a:r>
            <a:r>
              <a:rPr lang="en-US" b="1" dirty="0" smtClean="0"/>
              <a:t>." </a:t>
            </a:r>
          </a:p>
          <a:p>
            <a:r>
              <a:rPr lang="en-US" b="1" dirty="0" smtClean="0"/>
              <a:t>Follows Descartes approach to Science:</a:t>
            </a:r>
          </a:p>
          <a:p>
            <a:r>
              <a:rPr lang="en-US" sz="2400" b="1" dirty="0" smtClean="0"/>
              <a:t>. .. </a:t>
            </a:r>
            <a:r>
              <a:rPr lang="en-US" sz="2400" b="1" i="1" dirty="0" smtClean="0"/>
              <a:t>the component parts of each must be so arranged as to render possible the whole living being, not only with regard to itself, but to its surrounding relations, and the analysis of these conditions frequently leads to general laws, as demonstrable as those which are derived from calculation or experiment.</a:t>
            </a:r>
            <a:endParaRPr lang="en-US" sz="2400" b="1" dirty="0" smtClean="0"/>
          </a:p>
          <a:p>
            <a:endParaRPr lang="en-US" b="1" dirty="0" smtClean="0"/>
          </a:p>
          <a:p>
            <a:endParaRPr lang="en-US" dirty="0"/>
          </a:p>
        </p:txBody>
      </p:sp>
    </p:spTree>
    <p:extLst>
      <p:ext uri="{BB962C8B-B14F-4D97-AF65-F5344CB8AC3E}">
        <p14:creationId xmlns:p14="http://schemas.microsoft.com/office/powerpoint/2010/main" val="8950448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066800" y="762000"/>
            <a:ext cx="6477000" cy="5410200"/>
          </a:xfrm>
        </p:spPr>
        <p:txBody>
          <a:bodyPr>
            <a:normAutofit fontScale="62500" lnSpcReduction="20000"/>
          </a:bodyPr>
          <a:lstStyle/>
          <a:p>
            <a:r>
              <a:rPr lang="en-US" b="1" dirty="0" smtClean="0"/>
              <a:t>Cuvier believed that the Earth was immensely old, and that for most of its history conditions had been more or less like those of the present. However, periodic "revolutions", or catastrophes (a word which Cuvier avoided because of its quasi-supernatural overtones) had befallen the Earth; each one wiped out a number of species. Cuvier regarded these "revolutions" as events with natural causes, and considered their causes and natures to be an important geological problem. This led to the theory of </a:t>
            </a:r>
            <a:r>
              <a:rPr lang="en-US" b="1" dirty="0" smtClean="0">
                <a:hlinkClick r:id="rId2"/>
              </a:rPr>
              <a:t>catastrophism</a:t>
            </a:r>
            <a:r>
              <a:rPr lang="en-US" b="1" dirty="0" smtClean="0"/>
              <a:t>, that the Earth was shaped by series of giant disasters. </a:t>
            </a:r>
          </a:p>
          <a:p>
            <a:pPr marL="82296" indent="0">
              <a:buNone/>
            </a:pPr>
            <a:endParaRPr lang="en-US" b="1" dirty="0" smtClean="0"/>
          </a:p>
          <a:p>
            <a:r>
              <a:rPr lang="en-US" b="1" dirty="0" smtClean="0"/>
              <a:t>If the Earth is young and species go extinct then many of these disasters have to fit into a short time scale. In general, this idea of catastrophism will be discarded as Junk Science, not applicable to what the Earth really does. </a:t>
            </a:r>
          </a:p>
          <a:p>
            <a:endParaRPr lang="en-US" dirty="0"/>
          </a:p>
        </p:txBody>
      </p:sp>
    </p:spTree>
    <p:extLst>
      <p:ext uri="{BB962C8B-B14F-4D97-AF65-F5344CB8AC3E}">
        <p14:creationId xmlns:p14="http://schemas.microsoft.com/office/powerpoint/2010/main" val="12061292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381000"/>
            <a:ext cx="8153400" cy="5262979"/>
          </a:xfrm>
          <a:prstGeom prst="rect">
            <a:avLst/>
          </a:prstGeom>
        </p:spPr>
        <p:txBody>
          <a:bodyPr wrap="square">
            <a:spAutoFit/>
          </a:bodyPr>
          <a:lstStyle/>
          <a:p>
            <a:r>
              <a:rPr lang="en-US" sz="2400" b="1" dirty="0" smtClean="0"/>
              <a:t>James Hutton, Father of Geology (Scotland, 1726-1797) published `Theory of the Earth' in 1785. -Demonstrated that Hadrian's Wall was built by Romans and that after 1500 years there was no change. Thus, he suspected that Earth was much older than 6000 years.  </a:t>
            </a:r>
          </a:p>
          <a:p>
            <a:endParaRPr lang="en-US" sz="2400" b="1" dirty="0"/>
          </a:p>
          <a:p>
            <a:r>
              <a:rPr lang="en-US" sz="2400" b="1" dirty="0" smtClean="0"/>
              <a:t> Also </a:t>
            </a:r>
            <a:r>
              <a:rPr lang="en-US" sz="2400" b="1" dirty="0" smtClean="0"/>
              <a:t>writes:  </a:t>
            </a:r>
            <a:r>
              <a:rPr lang="en-US" sz="2400" b="1" dirty="0" smtClean="0"/>
              <a:t>“…</a:t>
            </a:r>
            <a:r>
              <a:rPr lang="en-US" sz="2400" b="1" i="1" dirty="0" smtClean="0">
                <a:solidFill>
                  <a:srgbClr val="FF0000"/>
                </a:solidFill>
              </a:rPr>
              <a:t>the earth functions as a machine whose purpose is to sustain life</a:t>
            </a:r>
            <a:r>
              <a:rPr lang="en-US" sz="2400" b="1" i="1" dirty="0" smtClean="0">
                <a:solidFill>
                  <a:srgbClr val="FF0000"/>
                </a:solidFill>
              </a:rPr>
              <a:t>” </a:t>
            </a:r>
            <a:r>
              <a:rPr lang="en-US" sz="2400" b="1" i="1" dirty="0" smtClean="0">
                <a:solidFill>
                  <a:schemeClr val="bg2">
                    <a:lumMod val="50000"/>
                  </a:schemeClr>
                </a:solidFill>
              </a:rPr>
              <a:t>(have we seen this before?)</a:t>
            </a:r>
            <a:endParaRPr lang="en-US" sz="2400" b="1" dirty="0" smtClean="0">
              <a:solidFill>
                <a:schemeClr val="bg2">
                  <a:lumMod val="50000"/>
                </a:schemeClr>
              </a:solidFill>
            </a:endParaRPr>
          </a:p>
          <a:p>
            <a:endParaRPr lang="en-US" sz="2400" b="1" dirty="0" smtClean="0"/>
          </a:p>
          <a:p>
            <a:r>
              <a:rPr lang="en-US" sz="2400" b="1" dirty="0" smtClean="0"/>
              <a:t>Hutton </a:t>
            </a:r>
            <a:r>
              <a:rPr lang="en-US" sz="2400" b="1" dirty="0" smtClean="0"/>
              <a:t>also </a:t>
            </a:r>
            <a:r>
              <a:rPr lang="en-US" sz="2400" b="1" dirty="0" smtClean="0"/>
              <a:t>explained that </a:t>
            </a:r>
            <a:r>
              <a:rPr lang="en-US" sz="2400" b="1" dirty="0" smtClean="0"/>
              <a:t>erratic </a:t>
            </a:r>
            <a:r>
              <a:rPr lang="en-US" sz="2400" b="1" dirty="0" smtClean="0"/>
              <a:t>boulders (big rocks in the middle of nowhere) resulted from the actions of glaciers in the </a:t>
            </a:r>
            <a:r>
              <a:rPr lang="en-US" sz="2400" b="1" dirty="0" smtClean="0"/>
              <a:t>Alps. In </a:t>
            </a:r>
            <a:r>
              <a:rPr lang="en-US" sz="2400" b="1" dirty="0" smtClean="0"/>
              <a:t>1818 the first large scale theory of recurring glaciation was published (by </a:t>
            </a:r>
            <a:r>
              <a:rPr lang="en-US" sz="2400" b="1" dirty="0" err="1" smtClean="0"/>
              <a:t>Wahlenberg</a:t>
            </a:r>
            <a:r>
              <a:rPr lang="en-US" sz="2400" b="1" dirty="0" smtClean="0"/>
              <a:t>).</a:t>
            </a:r>
          </a:p>
          <a:p>
            <a:endParaRPr lang="en-US" sz="2400" b="1" dirty="0"/>
          </a:p>
        </p:txBody>
      </p:sp>
    </p:spTree>
    <p:extLst>
      <p:ext uri="{BB962C8B-B14F-4D97-AF65-F5344CB8AC3E}">
        <p14:creationId xmlns:p14="http://schemas.microsoft.com/office/powerpoint/2010/main" val="18672476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381000"/>
            <a:ext cx="8153400" cy="4801314"/>
          </a:xfrm>
          <a:prstGeom prst="rect">
            <a:avLst/>
          </a:prstGeom>
        </p:spPr>
        <p:txBody>
          <a:bodyPr wrap="square">
            <a:spAutoFit/>
          </a:bodyPr>
          <a:lstStyle/>
          <a:p>
            <a:r>
              <a:rPr lang="en-US" b="1" dirty="0" smtClean="0"/>
              <a:t>Hutton’s theory of </a:t>
            </a:r>
            <a:r>
              <a:rPr lang="en-US" b="1" dirty="0" smtClean="0">
                <a:hlinkClick r:id="rId2"/>
              </a:rPr>
              <a:t>uniformitarianism</a:t>
            </a:r>
            <a:r>
              <a:rPr lang="en-US" b="1" dirty="0"/>
              <a:t> </a:t>
            </a:r>
            <a:r>
              <a:rPr lang="en-US" b="1" dirty="0" smtClean="0"/>
              <a:t>-slow but steady uniform processes shape the landforms on the Earth.  According to this theory, there were essentially three stages that form a complete cycle: </a:t>
            </a:r>
          </a:p>
          <a:p>
            <a:endParaRPr lang="en-US" b="1" dirty="0" smtClean="0"/>
          </a:p>
          <a:p>
            <a:pPr marL="342900" indent="-342900">
              <a:buFont typeface="+mj-lt"/>
              <a:buAutoNum type="arabicPeriod"/>
            </a:pPr>
            <a:r>
              <a:rPr lang="en-US" b="1" dirty="0" smtClean="0"/>
              <a:t>erosion of rocks produced sediment </a:t>
            </a:r>
          </a:p>
          <a:p>
            <a:pPr marL="342900" indent="-342900">
              <a:buFont typeface="+mj-lt"/>
              <a:buAutoNum type="arabicPeriod"/>
            </a:pPr>
            <a:r>
              <a:rPr lang="en-US" b="1" dirty="0" smtClean="0"/>
              <a:t>sediment builds up until eventually its weight generated enough heat to liquefy the bottom layers </a:t>
            </a:r>
          </a:p>
          <a:p>
            <a:pPr marL="342900" indent="-342900">
              <a:buFont typeface="+mj-lt"/>
              <a:buAutoNum type="arabicPeriod"/>
            </a:pPr>
            <a:r>
              <a:rPr lang="en-US" b="1" dirty="0" smtClean="0"/>
              <a:t>this molten rock forced its way back upwards, through the sediment, to reach the surface. </a:t>
            </a:r>
          </a:p>
          <a:p>
            <a:endParaRPr lang="en-US" b="1" dirty="0" smtClean="0"/>
          </a:p>
          <a:p>
            <a:r>
              <a:rPr lang="en-US" b="1" dirty="0" smtClean="0"/>
              <a:t>The process then started all over again, </a:t>
            </a:r>
            <a:r>
              <a:rPr lang="en-US" b="1" dirty="0" smtClean="0">
                <a:solidFill>
                  <a:srgbClr val="00B050"/>
                </a:solidFill>
              </a:rPr>
              <a:t>continuously regenerating </a:t>
            </a:r>
            <a:r>
              <a:rPr lang="en-US" b="1" dirty="0" smtClean="0"/>
              <a:t>the Earth's surface over countless ages, maintaining an environment capable of supporting living animals and plants </a:t>
            </a:r>
          </a:p>
          <a:p>
            <a:endParaRPr lang="en-US" b="1" dirty="0" smtClean="0"/>
          </a:p>
          <a:p>
            <a:r>
              <a:rPr lang="en-US" b="1" dirty="0" smtClean="0">
                <a:solidFill>
                  <a:srgbClr val="00B050"/>
                </a:solidFill>
              </a:rPr>
              <a:t>Is this original idea of continuous regeneration inconsistent with previous notions about the interaction between God and </a:t>
            </a:r>
            <a:r>
              <a:rPr lang="en-US" b="1" dirty="0" smtClean="0">
                <a:solidFill>
                  <a:srgbClr val="00B050"/>
                </a:solidFill>
              </a:rPr>
              <a:t>Nature? What about recurring Ice Ages?  What is the problem here?</a:t>
            </a:r>
            <a:endParaRPr lang="en-US" b="1" dirty="0"/>
          </a:p>
        </p:txBody>
      </p:sp>
    </p:spTree>
    <p:extLst>
      <p:ext uri="{BB962C8B-B14F-4D97-AF65-F5344CB8AC3E}">
        <p14:creationId xmlns:p14="http://schemas.microsoft.com/office/powerpoint/2010/main" val="2470734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Effect transition="in" filter="barn(inVertical)">
                                      <p:cBhvr>
                                        <p:cTn id="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7924800" cy="2585323"/>
          </a:xfrm>
          <a:prstGeom prst="rect">
            <a:avLst/>
          </a:prstGeom>
        </p:spPr>
        <p:txBody>
          <a:bodyPr wrap="square">
            <a:spAutoFit/>
          </a:bodyPr>
          <a:lstStyle/>
          <a:p>
            <a:r>
              <a:rPr lang="en-US" b="1" dirty="0" smtClean="0"/>
              <a:t>In the mid 1800's, Scottish geologist Sir Charles Lyell expanded on uniformitarianism to develop </a:t>
            </a:r>
            <a:r>
              <a:rPr lang="en-US" b="1" dirty="0" smtClean="0">
                <a:hlinkClick r:id="rId2"/>
              </a:rPr>
              <a:t>gradualism</a:t>
            </a:r>
            <a:r>
              <a:rPr lang="en-US" b="1" dirty="0" smtClean="0"/>
              <a:t>, the view that all features of the Earth's surface are produced by various physical, chemical, and biological processes through long periods of geological time.   These processes can change their impacts over time and do not operate at a uniform rate with time.</a:t>
            </a:r>
          </a:p>
          <a:p>
            <a:endParaRPr lang="en-US" b="1" dirty="0" smtClean="0"/>
          </a:p>
          <a:p>
            <a:pPr lvl="1"/>
            <a:r>
              <a:rPr lang="en-US" b="1" i="1" dirty="0" smtClean="0"/>
              <a:t>The Principles of Geology: Being an Attempt to Explain the Former Changes of the Earth's Surface, by Reference to Causes now in Operation (3 </a:t>
            </a:r>
            <a:r>
              <a:rPr lang="en-US" b="1" i="1" dirty="0" err="1" smtClean="0"/>
              <a:t>vols</a:t>
            </a:r>
            <a:r>
              <a:rPr lang="en-US" b="1" i="1" dirty="0" smtClean="0"/>
              <a:t> 1830-33). </a:t>
            </a:r>
            <a:endParaRPr lang="en-US" b="1" dirty="0"/>
          </a:p>
        </p:txBody>
      </p:sp>
      <p:sp>
        <p:nvSpPr>
          <p:cNvPr id="5" name="TextBox 4"/>
          <p:cNvSpPr txBox="1"/>
          <p:nvPr/>
        </p:nvSpPr>
        <p:spPr>
          <a:xfrm>
            <a:off x="533400" y="3276600"/>
            <a:ext cx="6553200" cy="3139321"/>
          </a:xfrm>
          <a:prstGeom prst="rect">
            <a:avLst/>
          </a:prstGeom>
          <a:noFill/>
        </p:spPr>
        <p:txBody>
          <a:bodyPr wrap="square" rtlCol="0">
            <a:spAutoFit/>
          </a:bodyPr>
          <a:lstStyle/>
          <a:p>
            <a:r>
              <a:rPr lang="en-US" b="1" dirty="0" smtClean="0"/>
              <a:t>His system was based on two propositions: </a:t>
            </a:r>
          </a:p>
          <a:p>
            <a:endParaRPr lang="en-US" b="1" dirty="0"/>
          </a:p>
          <a:p>
            <a:pPr marL="342900" indent="-342900">
              <a:buAutoNum type="arabicPeriod"/>
            </a:pPr>
            <a:r>
              <a:rPr lang="en-US" b="1" dirty="0" smtClean="0"/>
              <a:t>the causes of geologic change operating include all the causes that have acted from the earliest time</a:t>
            </a:r>
          </a:p>
          <a:p>
            <a:pPr marL="342900" indent="-342900">
              <a:buAutoNum type="arabicPeriod"/>
            </a:pPr>
            <a:r>
              <a:rPr lang="en-US" b="1" dirty="0" smtClean="0"/>
              <a:t>and these causes have always operated at the same average levels of energy.</a:t>
            </a:r>
          </a:p>
          <a:p>
            <a:endParaRPr lang="en-US" b="1" dirty="0"/>
          </a:p>
          <a:p>
            <a:r>
              <a:rPr lang="en-US" b="1" dirty="0" smtClean="0"/>
              <a:t>These two propositions add up to a "steady-state" theory of the Earth in which, at any time, the geological structure of the earth represents average conditions. </a:t>
            </a:r>
          </a:p>
          <a:p>
            <a:endParaRPr lang="en-US" dirty="0"/>
          </a:p>
        </p:txBody>
      </p:sp>
    </p:spTree>
    <p:extLst>
      <p:ext uri="{BB962C8B-B14F-4D97-AF65-F5344CB8AC3E}">
        <p14:creationId xmlns:p14="http://schemas.microsoft.com/office/powerpoint/2010/main" val="41530427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0" y="990600"/>
            <a:ext cx="6019800" cy="3416320"/>
          </a:xfrm>
          <a:prstGeom prst="rect">
            <a:avLst/>
          </a:prstGeom>
          <a:noFill/>
        </p:spPr>
        <p:txBody>
          <a:bodyPr wrap="square" rtlCol="0">
            <a:spAutoFit/>
          </a:bodyPr>
          <a:lstStyle/>
          <a:p>
            <a:r>
              <a:rPr lang="en-US" b="1" dirty="0" smtClean="0"/>
              <a:t>Lyell's position suggested that the world had always been (roughly) similar to its current state. In particular, Lyell believed that the species composition of the world remained unchanged, with at least some members of all classes of organisms existing throughout the history of the earth. </a:t>
            </a:r>
          </a:p>
          <a:p>
            <a:endParaRPr lang="en-US" b="1" dirty="0"/>
          </a:p>
          <a:p>
            <a:r>
              <a:rPr lang="en-US" b="1" dirty="0" smtClean="0"/>
              <a:t>Darwin read Lyell's Principles of Geology and came to accept Lyell's view that long-term geological processes were responsible for shaping the earth's surface in a gradual manner. </a:t>
            </a:r>
          </a:p>
          <a:p>
            <a:endParaRPr lang="en-US" b="1" dirty="0" smtClean="0"/>
          </a:p>
          <a:p>
            <a:endParaRPr lang="en-US" dirty="0"/>
          </a:p>
        </p:txBody>
      </p:sp>
      <p:sp>
        <p:nvSpPr>
          <p:cNvPr id="5" name="TextBox 4"/>
          <p:cNvSpPr txBox="1"/>
          <p:nvPr/>
        </p:nvSpPr>
        <p:spPr>
          <a:xfrm>
            <a:off x="990600" y="4406920"/>
            <a:ext cx="6781800" cy="923330"/>
          </a:xfrm>
          <a:prstGeom prst="rect">
            <a:avLst/>
          </a:prstGeom>
          <a:noFill/>
        </p:spPr>
        <p:txBody>
          <a:bodyPr wrap="square" rtlCol="0">
            <a:spAutoFit/>
          </a:bodyPr>
          <a:lstStyle/>
          <a:p>
            <a:r>
              <a:rPr lang="en-US" b="1" dirty="0" smtClean="0">
                <a:solidFill>
                  <a:srgbClr val="00B050"/>
                </a:solidFill>
              </a:rPr>
              <a:t>How does this help fortify or motivate Darwin's position on the Origin of Species? </a:t>
            </a:r>
          </a:p>
          <a:p>
            <a:endParaRPr lang="en-US" dirty="0"/>
          </a:p>
        </p:txBody>
      </p:sp>
    </p:spTree>
    <p:extLst>
      <p:ext uri="{BB962C8B-B14F-4D97-AF65-F5344CB8AC3E}">
        <p14:creationId xmlns:p14="http://schemas.microsoft.com/office/powerpoint/2010/main" val="3787401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Aristotle Pondered the Hydrological Cycle</a:t>
            </a:r>
            <a:endParaRPr lang="en-US" dirty="0"/>
          </a:p>
        </p:txBody>
      </p:sp>
      <p:sp>
        <p:nvSpPr>
          <p:cNvPr id="3" name="Content Placeholder 2"/>
          <p:cNvSpPr>
            <a:spLocks noGrp="1"/>
          </p:cNvSpPr>
          <p:nvPr>
            <p:ph idx="1"/>
          </p:nvPr>
        </p:nvSpPr>
        <p:spPr/>
        <p:txBody>
          <a:bodyPr>
            <a:normAutofit/>
          </a:bodyPr>
          <a:lstStyle/>
          <a:p>
            <a:r>
              <a:rPr lang="en-US" dirty="0" smtClean="0"/>
              <a:t>Plato thought a giant cavern inside the Earth replenishes flowing water.</a:t>
            </a:r>
          </a:p>
          <a:p>
            <a:r>
              <a:rPr lang="en-US" dirty="0" smtClean="0"/>
              <a:t>Aristotle rejects this</a:t>
            </a:r>
          </a:p>
          <a:p>
            <a:pPr marL="0" indent="0">
              <a:buNone/>
            </a:pPr>
            <a:endParaRPr lang="en-US" dirty="0" smtClean="0"/>
          </a:p>
          <a:p>
            <a:endParaRPr lang="en-US" dirty="0"/>
          </a:p>
          <a:p>
            <a:endParaRPr lang="en-US" dirty="0"/>
          </a:p>
        </p:txBody>
      </p:sp>
      <p:sp>
        <p:nvSpPr>
          <p:cNvPr id="5" name="TextBox 4"/>
          <p:cNvSpPr txBox="1"/>
          <p:nvPr/>
        </p:nvSpPr>
        <p:spPr>
          <a:xfrm>
            <a:off x="2743200" y="3733800"/>
            <a:ext cx="4953000" cy="2862322"/>
          </a:xfrm>
          <a:prstGeom prst="rect">
            <a:avLst/>
          </a:prstGeom>
          <a:noFill/>
        </p:spPr>
        <p:txBody>
          <a:bodyPr wrap="square" rtlCol="0">
            <a:spAutoFit/>
          </a:bodyPr>
          <a:lstStyle/>
          <a:p>
            <a:r>
              <a:rPr lang="en-US" i="1" dirty="0" smtClean="0"/>
              <a:t>If </a:t>
            </a:r>
            <a:r>
              <a:rPr lang="en-US" i="1" dirty="0"/>
              <a:t>any one will picture to himself a reservoir </a:t>
            </a:r>
            <a:r>
              <a:rPr lang="en-US" i="1" dirty="0" smtClean="0"/>
              <a:t>adequate to </a:t>
            </a:r>
            <a:r>
              <a:rPr lang="en-US" i="1" dirty="0"/>
              <a:t>the water that is continuously flowing day by </a:t>
            </a:r>
            <a:r>
              <a:rPr lang="en-US" i="1" dirty="0" smtClean="0"/>
              <a:t>day, and </a:t>
            </a:r>
            <a:r>
              <a:rPr lang="en-US" i="1" dirty="0"/>
              <a:t>consider the amount of water, it is obvious </a:t>
            </a:r>
            <a:r>
              <a:rPr lang="en-US" i="1" dirty="0" smtClean="0"/>
              <a:t>that a </a:t>
            </a:r>
            <a:r>
              <a:rPr lang="en-US" i="1" dirty="0"/>
              <a:t>receptacle that is to contain all the water that </a:t>
            </a:r>
            <a:r>
              <a:rPr lang="en-US" i="1" dirty="0" smtClean="0"/>
              <a:t>flows in </a:t>
            </a:r>
            <a:r>
              <a:rPr lang="en-US" i="1" dirty="0"/>
              <a:t>the year would be larger than the </a:t>
            </a:r>
            <a:r>
              <a:rPr lang="en-US" i="1" dirty="0" smtClean="0"/>
              <a:t>earth.   </a:t>
            </a:r>
            <a:r>
              <a:rPr lang="en-US" dirty="0" smtClean="0"/>
              <a:t> </a:t>
            </a:r>
            <a:r>
              <a:rPr lang="en-US" b="1" dirty="0" smtClean="0">
                <a:solidFill>
                  <a:srgbClr val="00B050"/>
                </a:solidFill>
              </a:rPr>
              <a:t>Note that neither the volume of the Earth </a:t>
            </a:r>
            <a:r>
              <a:rPr lang="en-US" b="1" dirty="0" smtClean="0">
                <a:solidFill>
                  <a:srgbClr val="00B050"/>
                </a:solidFill>
              </a:rPr>
              <a:t>or</a:t>
            </a:r>
            <a:r>
              <a:rPr lang="en-US" b="1" dirty="0" smtClean="0">
                <a:solidFill>
                  <a:srgbClr val="00B050"/>
                </a:solidFill>
              </a:rPr>
              <a:t> </a:t>
            </a:r>
            <a:r>
              <a:rPr lang="en-US" b="1" dirty="0" smtClean="0">
                <a:solidFill>
                  <a:srgbClr val="00B050"/>
                </a:solidFill>
              </a:rPr>
              <a:t>the volume of Earth’s water is known at this time.</a:t>
            </a:r>
            <a:endParaRPr lang="en-US" b="1" i="1" dirty="0">
              <a:solidFill>
                <a:srgbClr val="00B050"/>
              </a:solidFill>
            </a:endParaRPr>
          </a:p>
          <a:p>
            <a:endParaRPr lang="en-US" dirty="0"/>
          </a:p>
        </p:txBody>
      </p:sp>
    </p:spTree>
    <p:extLst>
      <p:ext uri="{BB962C8B-B14F-4D97-AF65-F5344CB8AC3E}">
        <p14:creationId xmlns:p14="http://schemas.microsoft.com/office/powerpoint/2010/main" val="2345626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mechanism that Aristotle invoked to explain the continuous resupply of rivers was condensation of atmospheric vapor inside caves.</a:t>
            </a:r>
          </a:p>
          <a:p>
            <a:endParaRPr lang="en-US" dirty="0"/>
          </a:p>
        </p:txBody>
      </p:sp>
      <p:sp>
        <p:nvSpPr>
          <p:cNvPr id="4" name="TextBox 3"/>
          <p:cNvSpPr txBox="1"/>
          <p:nvPr/>
        </p:nvSpPr>
        <p:spPr>
          <a:xfrm>
            <a:off x="1371600" y="3810000"/>
            <a:ext cx="6096000" cy="2585323"/>
          </a:xfrm>
          <a:prstGeom prst="rect">
            <a:avLst/>
          </a:prstGeom>
          <a:noFill/>
        </p:spPr>
        <p:txBody>
          <a:bodyPr wrap="square" rtlCol="0">
            <a:spAutoFit/>
          </a:bodyPr>
          <a:lstStyle/>
          <a:p>
            <a:r>
              <a:rPr lang="en-US" i="1" dirty="0"/>
              <a:t>It is unreasonable for any one to refuse to admit that</a:t>
            </a:r>
          </a:p>
          <a:p>
            <a:r>
              <a:rPr lang="en-US" i="1" dirty="0"/>
              <a:t>air becomes water in the earth for the same reason as</a:t>
            </a:r>
          </a:p>
          <a:p>
            <a:r>
              <a:rPr lang="en-US" i="1" dirty="0"/>
              <a:t>it does above it. If the cold causes the vaporous air to</a:t>
            </a:r>
          </a:p>
          <a:p>
            <a:r>
              <a:rPr lang="en-US" i="1" dirty="0"/>
              <a:t>condense into water above the earth we must suppose</a:t>
            </a:r>
          </a:p>
          <a:p>
            <a:r>
              <a:rPr lang="en-US" i="1" dirty="0"/>
              <a:t>the cold in the earth to produce this same effect, and</a:t>
            </a:r>
          </a:p>
          <a:p>
            <a:r>
              <a:rPr lang="en-US" i="1" dirty="0"/>
              <a:t>recognize that there not only exists in it and flows out</a:t>
            </a:r>
          </a:p>
          <a:p>
            <a:r>
              <a:rPr lang="en-US" i="1" dirty="0"/>
              <a:t>of it actually formed water, but that water is </a:t>
            </a:r>
            <a:r>
              <a:rPr lang="en-US" i="1" dirty="0" smtClean="0"/>
              <a:t>continually </a:t>
            </a:r>
            <a:r>
              <a:rPr lang="en-US" i="1" dirty="0"/>
              <a:t>forming in it too</a:t>
            </a:r>
          </a:p>
          <a:p>
            <a:endParaRPr lang="en-US" dirty="0"/>
          </a:p>
        </p:txBody>
      </p:sp>
    </p:spTree>
    <p:extLst>
      <p:ext uri="{BB962C8B-B14F-4D97-AF65-F5344CB8AC3E}">
        <p14:creationId xmlns:p14="http://schemas.microsoft.com/office/powerpoint/2010/main" val="41090205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Medieval Europe Theology</a:t>
            </a:r>
            <a:endParaRPr lang="en-US" dirty="0"/>
          </a:p>
        </p:txBody>
      </p:sp>
      <p:sp>
        <p:nvSpPr>
          <p:cNvPr id="3" name="Content Placeholder 2"/>
          <p:cNvSpPr>
            <a:spLocks noGrp="1"/>
          </p:cNvSpPr>
          <p:nvPr>
            <p:ph idx="1"/>
          </p:nvPr>
        </p:nvSpPr>
        <p:spPr/>
        <p:txBody>
          <a:bodyPr>
            <a:normAutofit/>
          </a:bodyPr>
          <a:lstStyle/>
          <a:p>
            <a:r>
              <a:rPr lang="en-US" dirty="0" smtClean="0"/>
              <a:t>Ecclesiastes:</a:t>
            </a:r>
            <a:endParaRPr lang="en-US" dirty="0"/>
          </a:p>
          <a:p>
            <a:pPr lvl="1"/>
            <a:r>
              <a:rPr lang="en-US" dirty="0"/>
              <a:t>described the </a:t>
            </a:r>
            <a:r>
              <a:rPr lang="en-US" dirty="0" smtClean="0"/>
              <a:t>sea as ‘‘</a:t>
            </a:r>
            <a:r>
              <a:rPr lang="en-US" i="1" dirty="0"/>
              <a:t>the place from which the </a:t>
            </a:r>
            <a:r>
              <a:rPr lang="en-US" i="1" dirty="0" smtClean="0"/>
              <a:t>rivers come</a:t>
            </a:r>
            <a:r>
              <a:rPr lang="en-US" dirty="0"/>
              <a:t>’’ </a:t>
            </a:r>
          </a:p>
          <a:p>
            <a:r>
              <a:rPr lang="en-US" sz="2400" dirty="0" smtClean="0"/>
              <a:t>This was interpreted </a:t>
            </a:r>
            <a:r>
              <a:rPr lang="en-US" sz="2400" dirty="0"/>
              <a:t>literally to mean there must </a:t>
            </a:r>
            <a:r>
              <a:rPr lang="en-US" sz="2400" dirty="0" smtClean="0"/>
              <a:t>be some </a:t>
            </a:r>
            <a:r>
              <a:rPr lang="en-US" sz="2400" dirty="0"/>
              <a:t>direct but unseen circulation from the sea to </a:t>
            </a:r>
            <a:r>
              <a:rPr lang="en-US" sz="2400" dirty="0" smtClean="0"/>
              <a:t>the land </a:t>
            </a:r>
          </a:p>
          <a:p>
            <a:r>
              <a:rPr lang="en-US" sz="2400" dirty="0" err="1" smtClean="0"/>
              <a:t>Kircher</a:t>
            </a:r>
            <a:r>
              <a:rPr lang="en-US" sz="2400" dirty="0" smtClean="0"/>
              <a:t> – 1665- Jesuit Scholar, disagrees with Aristotle and writes</a:t>
            </a:r>
            <a:endParaRPr lang="en-US" sz="2400" dirty="0"/>
          </a:p>
          <a:p>
            <a:endParaRPr lang="en-US" dirty="0"/>
          </a:p>
        </p:txBody>
      </p:sp>
      <p:sp>
        <p:nvSpPr>
          <p:cNvPr id="4" name="TextBox 3"/>
          <p:cNvSpPr txBox="1"/>
          <p:nvPr/>
        </p:nvSpPr>
        <p:spPr>
          <a:xfrm>
            <a:off x="3927088" y="4779123"/>
            <a:ext cx="4419600" cy="1477328"/>
          </a:xfrm>
          <a:prstGeom prst="rect">
            <a:avLst/>
          </a:prstGeom>
          <a:noFill/>
        </p:spPr>
        <p:txBody>
          <a:bodyPr wrap="square" rtlCol="0">
            <a:spAutoFit/>
          </a:bodyPr>
          <a:lstStyle/>
          <a:p>
            <a:r>
              <a:rPr lang="en-US" dirty="0" smtClean="0"/>
              <a:t>…</a:t>
            </a:r>
            <a:r>
              <a:rPr lang="en-US" i="1" dirty="0" smtClean="0"/>
              <a:t>supplies </a:t>
            </a:r>
            <a:r>
              <a:rPr lang="en-US" i="1" dirty="0"/>
              <a:t>of water from rain and the melting </a:t>
            </a:r>
            <a:r>
              <a:rPr lang="en-US" i="1" dirty="0" smtClean="0"/>
              <a:t>snow would </a:t>
            </a:r>
            <a:r>
              <a:rPr lang="en-US" i="1" dirty="0"/>
              <a:t>be intermittent and the flow of water to the </a:t>
            </a:r>
            <a:r>
              <a:rPr lang="en-US" i="1" dirty="0" smtClean="0"/>
              <a:t>rivers </a:t>
            </a:r>
            <a:r>
              <a:rPr lang="en-US" i="1" dirty="0"/>
              <a:t>would be irregular, which is not the case</a:t>
            </a:r>
          </a:p>
          <a:p>
            <a:endParaRPr lang="en-US" dirty="0"/>
          </a:p>
        </p:txBody>
      </p:sp>
    </p:spTree>
    <p:extLst>
      <p:ext uri="{BB962C8B-B14F-4D97-AF65-F5344CB8AC3E}">
        <p14:creationId xmlns:p14="http://schemas.microsoft.com/office/powerpoint/2010/main" val="2001314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Bernard </a:t>
            </a:r>
            <a:r>
              <a:rPr lang="en-US" dirty="0" err="1" smtClean="0"/>
              <a:t>Palissy</a:t>
            </a:r>
            <a:endParaRPr lang="en-US" dirty="0"/>
          </a:p>
        </p:txBody>
      </p:sp>
      <p:sp>
        <p:nvSpPr>
          <p:cNvPr id="3" name="Content Placeholder 2"/>
          <p:cNvSpPr>
            <a:spLocks noGrp="1"/>
          </p:cNvSpPr>
          <p:nvPr>
            <p:ph idx="1"/>
          </p:nvPr>
        </p:nvSpPr>
        <p:spPr/>
        <p:txBody>
          <a:bodyPr/>
          <a:lstStyle/>
          <a:p>
            <a:r>
              <a:rPr lang="en-US" dirty="0" smtClean="0"/>
              <a:t>1580 in </a:t>
            </a:r>
            <a:r>
              <a:rPr lang="en-US" i="1" dirty="0" smtClean="0"/>
              <a:t>Admirable Discourses </a:t>
            </a:r>
            <a:r>
              <a:rPr lang="en-US" dirty="0" smtClean="0"/>
              <a:t>publishes the correct (modern) version of the hydrological theory.  - “</a:t>
            </a:r>
            <a:r>
              <a:rPr lang="en-US" sz="2400" i="1" dirty="0" smtClean="0"/>
              <a:t>if the fountains and rivers came from the </a:t>
            </a:r>
            <a:r>
              <a:rPr lang="en-US" sz="2400" i="1" dirty="0" smtClean="0"/>
              <a:t>sea </a:t>
            </a:r>
            <a:r>
              <a:rPr lang="en-US" sz="2400" i="1" dirty="0" smtClean="0"/>
              <a:t>their waters would be salty</a:t>
            </a:r>
            <a:r>
              <a:rPr lang="en-US" dirty="0" smtClean="0"/>
              <a:t>” –”</a:t>
            </a:r>
            <a:r>
              <a:rPr lang="en-US" i="1" dirty="0" smtClean="0"/>
              <a:t>if the springs of fountains come for the sea, how could they dry out in the summer?”</a:t>
            </a:r>
            <a:endParaRPr lang="en-US" i="1" dirty="0"/>
          </a:p>
        </p:txBody>
      </p:sp>
      <p:sp>
        <p:nvSpPr>
          <p:cNvPr id="4" name="TextBox 3"/>
          <p:cNvSpPr txBox="1"/>
          <p:nvPr/>
        </p:nvSpPr>
        <p:spPr>
          <a:xfrm>
            <a:off x="4151971" y="3627566"/>
            <a:ext cx="4800600" cy="1477328"/>
          </a:xfrm>
          <a:prstGeom prst="rect">
            <a:avLst/>
          </a:prstGeom>
          <a:noFill/>
        </p:spPr>
        <p:txBody>
          <a:bodyPr wrap="square" rtlCol="0">
            <a:spAutoFit/>
          </a:bodyPr>
          <a:lstStyle/>
          <a:p>
            <a:r>
              <a:rPr lang="en-US" i="1" dirty="0"/>
              <a:t>When I had long and closely examined the source </a:t>
            </a:r>
            <a:r>
              <a:rPr lang="en-US" i="1" dirty="0" smtClean="0"/>
              <a:t>of the </a:t>
            </a:r>
            <a:r>
              <a:rPr lang="en-US" i="1" dirty="0"/>
              <a:t>springs of natural fountains, and the place </a:t>
            </a:r>
            <a:r>
              <a:rPr lang="en-US" i="1" dirty="0" smtClean="0"/>
              <a:t>whence they </a:t>
            </a:r>
            <a:r>
              <a:rPr lang="en-US" i="1" dirty="0"/>
              <a:t>could come, I finally understood that they </a:t>
            </a:r>
            <a:r>
              <a:rPr lang="en-US" i="1" dirty="0" smtClean="0"/>
              <a:t>could not </a:t>
            </a:r>
            <a:r>
              <a:rPr lang="en-US" i="1" dirty="0"/>
              <a:t>come from or be produced by anything but rain</a:t>
            </a:r>
          </a:p>
        </p:txBody>
      </p:sp>
      <p:sp>
        <p:nvSpPr>
          <p:cNvPr id="5" name="TextBox 4"/>
          <p:cNvSpPr txBox="1"/>
          <p:nvPr/>
        </p:nvSpPr>
        <p:spPr>
          <a:xfrm>
            <a:off x="4075771" y="5106753"/>
            <a:ext cx="4953000" cy="1477328"/>
          </a:xfrm>
          <a:prstGeom prst="rect">
            <a:avLst/>
          </a:prstGeom>
          <a:noFill/>
        </p:spPr>
        <p:txBody>
          <a:bodyPr wrap="square" rtlCol="0">
            <a:spAutoFit/>
          </a:bodyPr>
          <a:lstStyle/>
          <a:p>
            <a:r>
              <a:rPr lang="en-US" i="1" dirty="0"/>
              <a:t>Rain water that falls on mountains, lands, and all </a:t>
            </a:r>
            <a:r>
              <a:rPr lang="en-US" i="1" dirty="0" smtClean="0"/>
              <a:t>places that </a:t>
            </a:r>
            <a:r>
              <a:rPr lang="en-US" i="1" dirty="0"/>
              <a:t>slope toward rivers or fountains, do not get to </a:t>
            </a:r>
            <a:r>
              <a:rPr lang="en-US" i="1" dirty="0" smtClean="0"/>
              <a:t>them so </a:t>
            </a:r>
            <a:r>
              <a:rPr lang="en-US" i="1" dirty="0"/>
              <a:t>very </a:t>
            </a:r>
            <a:r>
              <a:rPr lang="en-US" i="1" dirty="0" smtClean="0"/>
              <a:t>quickly [so</a:t>
            </a:r>
            <a:r>
              <a:rPr lang="en-US" i="1" dirty="0"/>
              <a:t>] all springs are fed from the </a:t>
            </a:r>
            <a:r>
              <a:rPr lang="en-US" i="1" dirty="0" smtClean="0"/>
              <a:t>end of </a:t>
            </a:r>
            <a:r>
              <a:rPr lang="en-US" i="1" dirty="0"/>
              <a:t>one winter to the next</a:t>
            </a:r>
            <a:r>
              <a:rPr lang="en-US" dirty="0"/>
              <a:t>.</a:t>
            </a:r>
          </a:p>
          <a:p>
            <a:endParaRPr lang="en-US" dirty="0"/>
          </a:p>
        </p:txBody>
      </p:sp>
      <p:sp>
        <p:nvSpPr>
          <p:cNvPr id="6" name="TextBox 5"/>
          <p:cNvSpPr txBox="1"/>
          <p:nvPr/>
        </p:nvSpPr>
        <p:spPr>
          <a:xfrm>
            <a:off x="838200" y="3581400"/>
            <a:ext cx="2209800" cy="3046988"/>
          </a:xfrm>
          <a:prstGeom prst="rect">
            <a:avLst/>
          </a:prstGeom>
          <a:noFill/>
        </p:spPr>
        <p:txBody>
          <a:bodyPr wrap="square" rtlCol="0">
            <a:spAutoFit/>
          </a:bodyPr>
          <a:lstStyle/>
          <a:p>
            <a:r>
              <a:rPr lang="en-US" sz="2400" b="1" dirty="0" smtClean="0">
                <a:solidFill>
                  <a:srgbClr val="FF0000"/>
                </a:solidFill>
              </a:rPr>
              <a:t>Nature has buffers snowpack, aquifers, ground water, that store the rain until it comes again.</a:t>
            </a:r>
            <a:endParaRPr lang="en-US" sz="2400" b="1" dirty="0">
              <a:solidFill>
                <a:srgbClr val="FF0000"/>
              </a:solidFill>
            </a:endParaRPr>
          </a:p>
        </p:txBody>
      </p:sp>
    </p:spTree>
    <p:extLst>
      <p:ext uri="{BB962C8B-B14F-4D97-AF65-F5344CB8AC3E}">
        <p14:creationId xmlns:p14="http://schemas.microsoft.com/office/powerpoint/2010/main" val="1682178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Age of the Earth</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1371600"/>
            <a:ext cx="7924799"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990600" y="2743200"/>
            <a:ext cx="6096000" cy="3139321"/>
          </a:xfrm>
          <a:prstGeom prst="rect">
            <a:avLst/>
          </a:prstGeom>
          <a:noFill/>
        </p:spPr>
        <p:txBody>
          <a:bodyPr wrap="square" rtlCol="0">
            <a:spAutoFit/>
          </a:bodyPr>
          <a:lstStyle/>
          <a:p>
            <a:r>
              <a:rPr lang="en-US" b="1" dirty="0" err="1" smtClean="0"/>
              <a:t>Palissy</a:t>
            </a:r>
            <a:r>
              <a:rPr lang="en-US" b="1" dirty="0" smtClean="0"/>
              <a:t> believed the Earth was much older based on his observations that rain, wind, and tides were the cause for much of the present-day appearance of the Earth. He wrote that, these forces could not work over such a short period of time to produce the changes. </a:t>
            </a:r>
          </a:p>
          <a:p>
            <a:endParaRPr lang="en-US" b="1" dirty="0" smtClean="0"/>
          </a:p>
          <a:p>
            <a:r>
              <a:rPr lang="en-US" b="1" dirty="0" err="1" smtClean="0"/>
              <a:t>Palissy</a:t>
            </a:r>
            <a:r>
              <a:rPr lang="en-US" b="1" dirty="0" smtClean="0"/>
              <a:t> also thought that fossils represented “lost species”.  </a:t>
            </a:r>
          </a:p>
          <a:p>
            <a:endParaRPr lang="en-US" b="1" dirty="0"/>
          </a:p>
          <a:p>
            <a:r>
              <a:rPr lang="en-US" b="1" dirty="0" smtClean="0"/>
              <a:t>Many others thought that fossils are inherent in the making of rocks and not the result of organic matter sealed into rocks at some time later.</a:t>
            </a:r>
            <a:endParaRPr lang="en-US" dirty="0"/>
          </a:p>
        </p:txBody>
      </p:sp>
    </p:spTree>
    <p:extLst>
      <p:ext uri="{BB962C8B-B14F-4D97-AF65-F5344CB8AC3E}">
        <p14:creationId xmlns:p14="http://schemas.microsoft.com/office/powerpoint/2010/main" val="375670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Abraham </a:t>
            </a:r>
            <a:r>
              <a:rPr lang="en-US" sz="3600" b="1" dirty="0" err="1" smtClean="0"/>
              <a:t>Gottlob</a:t>
            </a:r>
            <a:r>
              <a:rPr lang="en-US" sz="3600" b="1" dirty="0" smtClean="0"/>
              <a:t> Werner: (1750-1817) </a:t>
            </a:r>
            <a:br>
              <a:rPr lang="en-US" sz="3600" b="1" dirty="0" smtClean="0"/>
            </a:br>
            <a:endParaRPr lang="en-US" sz="3600" dirty="0"/>
          </a:p>
        </p:txBody>
      </p:sp>
      <p:sp>
        <p:nvSpPr>
          <p:cNvPr id="3" name="Content Placeholder 2"/>
          <p:cNvSpPr>
            <a:spLocks noGrp="1"/>
          </p:cNvSpPr>
          <p:nvPr>
            <p:ph idx="1"/>
          </p:nvPr>
        </p:nvSpPr>
        <p:spPr/>
        <p:txBody>
          <a:bodyPr>
            <a:normAutofit fontScale="70000" lnSpcReduction="20000"/>
          </a:bodyPr>
          <a:lstStyle/>
          <a:p>
            <a:r>
              <a:rPr lang="en-US" b="1" dirty="0" smtClean="0"/>
              <a:t>German geologist who founded the </a:t>
            </a:r>
            <a:r>
              <a:rPr lang="en-US" b="1" dirty="0" err="1" smtClean="0"/>
              <a:t>Neptunist</a:t>
            </a:r>
            <a:r>
              <a:rPr lang="en-US" b="1" dirty="0" smtClean="0"/>
              <a:t> school, which proclaimed the aqueous origin of all rocks, in opposition to the </a:t>
            </a:r>
            <a:r>
              <a:rPr lang="en-US" b="1" dirty="0" err="1" smtClean="0"/>
              <a:t>Plutonists</a:t>
            </a:r>
            <a:r>
              <a:rPr lang="en-US" b="1" dirty="0" smtClean="0"/>
              <a:t>, or </a:t>
            </a:r>
            <a:r>
              <a:rPr lang="en-US" b="1" dirty="0" err="1" smtClean="0"/>
              <a:t>Vulcanists</a:t>
            </a:r>
            <a:r>
              <a:rPr lang="en-US" b="1" dirty="0" smtClean="0"/>
              <a:t>, who argued that granite and many other rocks were of igneous origin. Note that centuries of observations showed that volcanoes issue forth "liquid rock" which cools and solidifies </a:t>
            </a:r>
          </a:p>
          <a:p>
            <a:endParaRPr lang="en-US" b="1" dirty="0" smtClean="0"/>
          </a:p>
          <a:p>
            <a:r>
              <a:rPr lang="en-US" b="1" dirty="0" smtClean="0"/>
              <a:t>In the 18th century, rocks were explained in terms of the biblical flood, and were classified into three categories: </a:t>
            </a:r>
          </a:p>
          <a:p>
            <a:endParaRPr lang="en-US" b="1" dirty="0" smtClean="0"/>
          </a:p>
          <a:p>
            <a:pPr lvl="1"/>
            <a:r>
              <a:rPr lang="en-US" b="1" dirty="0" smtClean="0"/>
              <a:t>"primary" for ancient rocks without fossils (believed to precede the flood) </a:t>
            </a:r>
          </a:p>
          <a:p>
            <a:pPr lvl="1"/>
            <a:r>
              <a:rPr lang="en-US" b="1" dirty="0" smtClean="0"/>
              <a:t>"secondary" for rocks containing fossils (often attributed to the flood itself) </a:t>
            </a:r>
          </a:p>
          <a:p>
            <a:pPr lvl="1"/>
            <a:r>
              <a:rPr lang="en-US" b="1" dirty="0" smtClean="0"/>
              <a:t>"tertiary" for superficial deposits believed to come after the flood. </a:t>
            </a:r>
          </a:p>
          <a:p>
            <a:pPr lvl="1"/>
            <a:endParaRPr lang="en-US" dirty="0"/>
          </a:p>
        </p:txBody>
      </p:sp>
    </p:spTree>
    <p:extLst>
      <p:ext uri="{BB962C8B-B14F-4D97-AF65-F5344CB8AC3E}">
        <p14:creationId xmlns:p14="http://schemas.microsoft.com/office/powerpoint/2010/main" val="21407121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Biblical Flood and the Origin of Rocks</a:t>
            </a:r>
            <a:endParaRPr lang="en-US" dirty="0"/>
          </a:p>
        </p:txBody>
      </p:sp>
      <p:sp>
        <p:nvSpPr>
          <p:cNvPr id="3" name="Content Placeholder 2"/>
          <p:cNvSpPr>
            <a:spLocks noGrp="1"/>
          </p:cNvSpPr>
          <p:nvPr>
            <p:ph idx="1"/>
          </p:nvPr>
        </p:nvSpPr>
        <p:spPr>
          <a:xfrm>
            <a:off x="838200" y="1600201"/>
            <a:ext cx="8229600" cy="3962400"/>
          </a:xfrm>
        </p:spPr>
        <p:txBody>
          <a:bodyPr>
            <a:normAutofit fontScale="77500" lnSpcReduction="20000"/>
          </a:bodyPr>
          <a:lstStyle/>
          <a:p>
            <a:r>
              <a:rPr lang="en-US" i="1" dirty="0" smtClean="0"/>
              <a:t>Scripture and Nature agree in this, that all things were covered with water; how and when this aspect began, and how long it lasted, Nature says not, Scripture relates. That there was a watery fluid, however, at a time when animals and plants were not yet to be found, and that the fluid covered all things, is proved by the strata of the higher mountains, free from all heterogeneous material. And the form of these strata bears witness to the presence of a fluid, while the substance bears witness to the absence of heterogeneous bodies. But the similarity of matter and form in the strata of mountains which are different and distant from each other, proves that the fluid was universal</a:t>
            </a:r>
            <a:endParaRPr lang="en-US" i="1" dirty="0"/>
          </a:p>
        </p:txBody>
      </p:sp>
      <p:sp>
        <p:nvSpPr>
          <p:cNvPr id="4" name="TextBox 3"/>
          <p:cNvSpPr txBox="1"/>
          <p:nvPr/>
        </p:nvSpPr>
        <p:spPr>
          <a:xfrm>
            <a:off x="3505200" y="5867400"/>
            <a:ext cx="4038600" cy="461665"/>
          </a:xfrm>
          <a:prstGeom prst="rect">
            <a:avLst/>
          </a:prstGeom>
          <a:noFill/>
        </p:spPr>
        <p:txBody>
          <a:bodyPr wrap="square" rtlCol="0">
            <a:spAutoFit/>
          </a:bodyPr>
          <a:lstStyle/>
          <a:p>
            <a:r>
              <a:rPr lang="en-US" sz="2400" b="1" dirty="0" smtClean="0">
                <a:solidFill>
                  <a:srgbClr val="FF0000"/>
                </a:solidFill>
              </a:rPr>
              <a:t>Nicolaus Steno  1669</a:t>
            </a:r>
            <a:endParaRPr lang="en-US" sz="2400" b="1" dirty="0">
              <a:solidFill>
                <a:srgbClr val="FF0000"/>
              </a:solidFill>
            </a:endParaRPr>
          </a:p>
        </p:txBody>
      </p:sp>
    </p:spTree>
    <p:extLst>
      <p:ext uri="{BB962C8B-B14F-4D97-AF65-F5344CB8AC3E}">
        <p14:creationId xmlns:p14="http://schemas.microsoft.com/office/powerpoint/2010/main" val="3676601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Georges Cuvier (1769-1832)</a:t>
            </a:r>
            <a:br>
              <a:rPr lang="en-US" b="1" dirty="0" smtClean="0"/>
            </a:b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498600" y="2409825"/>
            <a:ext cx="7372350" cy="287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859062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1" Type="http://schemas.openxmlformats.org/officeDocument/2006/relationships/image" Target="../media/image4.jpeg"/></Relationships>
</file>

<file path=ppt/theme/_rels/theme5.xml.rels><?xml version="1.0" encoding="UTF-8" standalone="yes"?>
<Relationships xmlns="http://schemas.openxmlformats.org/package/2006/relationships"><Relationship Id="rId1" Type="http://schemas.openxmlformats.org/officeDocument/2006/relationships/image" Target="../media/image5.jpeg"/></Relationships>
</file>

<file path=ppt/theme/_rels/theme6.xml.rels><?xml version="1.0" encoding="UTF-8" standalone="yes"?>
<Relationships xmlns="http://schemas.openxmlformats.org/package/2006/relationships"><Relationship Id="rId1" Type="http://schemas.openxmlformats.org/officeDocument/2006/relationships/image" Target="../media/image6.jpeg"/></Relationships>
</file>

<file path=ppt/theme/_rels/theme7.xml.rels><?xml version="1.0" encoding="UTF-8" standalone="yes"?>
<Relationships xmlns="http://schemas.openxmlformats.org/package/2006/relationships"><Relationship Id="rId1" Type="http://schemas.openxmlformats.org/officeDocument/2006/relationships/image" Target="../media/image7.jpeg"/></Relationships>
</file>

<file path=ppt/theme/_rels/them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image" Target="../media/image8.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4.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5.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6.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7.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8.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1603</Words>
  <Application>Microsoft Office PowerPoint</Application>
  <PresentationFormat>On-screen Show (4:3)</PresentationFormat>
  <Paragraphs>80</Paragraphs>
  <Slides>15</Slides>
  <Notes>0</Notes>
  <HiddenSlides>0</HiddenSlides>
  <MMClips>0</MMClips>
  <ScaleCrop>false</ScaleCrop>
  <HeadingPairs>
    <vt:vector size="4" baseType="variant">
      <vt:variant>
        <vt:lpstr>Theme</vt:lpstr>
      </vt:variant>
      <vt:variant>
        <vt:i4>8</vt:i4>
      </vt:variant>
      <vt:variant>
        <vt:lpstr>Slide Titles</vt:lpstr>
      </vt:variant>
      <vt:variant>
        <vt:i4>15</vt:i4>
      </vt:variant>
    </vt:vector>
  </HeadingPairs>
  <TitlesOfParts>
    <vt:vector size="23" baseType="lpstr">
      <vt:lpstr>Flow</vt:lpstr>
      <vt:lpstr>Clarity</vt:lpstr>
      <vt:lpstr>Apex</vt:lpstr>
      <vt:lpstr>Verve</vt:lpstr>
      <vt:lpstr>Solstice</vt:lpstr>
      <vt:lpstr>Adjacency</vt:lpstr>
      <vt:lpstr>Equity</vt:lpstr>
      <vt:lpstr>Median</vt:lpstr>
      <vt:lpstr>The Development of Geology</vt:lpstr>
      <vt:lpstr>Aristotle Pondered the Hydrological Cycle</vt:lpstr>
      <vt:lpstr>PowerPoint Presentation</vt:lpstr>
      <vt:lpstr> Medieval Europe Theology</vt:lpstr>
      <vt:lpstr>Bernard Palissy</vt:lpstr>
      <vt:lpstr>The Age of the Earth</vt:lpstr>
      <vt:lpstr>Abraham Gottlob Werner: (1750-1817)  </vt:lpstr>
      <vt:lpstr>The Biblical Flood and the Origin of Rocks</vt:lpstr>
      <vt:lpstr>Georges Cuvier (1769-1832) </vt:lpstr>
      <vt:lpstr>Cuvier:</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Development of Geology</dc:title>
  <dc:creator>Dr. Nuts</dc:creator>
  <cp:lastModifiedBy>Dr. Nuts</cp:lastModifiedBy>
  <cp:revision>11</cp:revision>
  <dcterms:created xsi:type="dcterms:W3CDTF">2015-02-23T20:02:28Z</dcterms:created>
  <dcterms:modified xsi:type="dcterms:W3CDTF">2016-02-25T19:50:20Z</dcterms:modified>
</cp:coreProperties>
</file>