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57" r:id="rId7"/>
    <p:sldId id="258" r:id="rId8"/>
    <p:sldId id="261" r:id="rId9"/>
    <p:sldId id="259" r:id="rId10"/>
    <p:sldId id="260"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DC689B0-0B2F-40FF-BDAF-61D9D489A2A5}" type="datetimeFigureOut">
              <a:rPr lang="en-US" smtClean="0"/>
              <a:t>2/16/2015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E87C5AC-0A40-49C8-BC97-EB57EC6A9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E87C5AC-0A40-49C8-BC97-EB57EC6A99E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DC689B0-0B2F-40FF-BDAF-61D9D489A2A5}" type="datetimeFigureOut">
              <a:rPr lang="en-US" smtClean="0"/>
              <a:t>2/16/2015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E87C5AC-0A40-49C8-BC97-EB57EC6A99E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DC689B0-0B2F-40FF-BDAF-61D9D489A2A5}" type="datetimeFigureOut">
              <a:rPr lang="en-US" smtClean="0"/>
              <a:t>2/16/2015</a:t>
            </a:fld>
            <a:endParaRPr lang="en-US"/>
          </a:p>
        </p:txBody>
      </p:sp>
      <p:sp>
        <p:nvSpPr>
          <p:cNvPr id="10" name="Slide Number Placeholder 9"/>
          <p:cNvSpPr>
            <a:spLocks noGrp="1"/>
          </p:cNvSpPr>
          <p:nvPr>
            <p:ph type="sldNum" sz="quarter" idx="16"/>
          </p:nvPr>
        </p:nvSpPr>
        <p:spPr/>
        <p:txBody>
          <a:bodyPr rtlCol="0"/>
          <a:lstStyle/>
          <a:p>
            <a:fld id="{4E87C5AC-0A40-49C8-BC97-EB57EC6A99E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DC689B0-0B2F-40FF-BDAF-61D9D489A2A5}" type="datetimeFigureOut">
              <a:rPr lang="en-US" smtClean="0"/>
              <a:t>2/16/2015</a:t>
            </a:fld>
            <a:endParaRPr lang="en-US"/>
          </a:p>
        </p:txBody>
      </p:sp>
      <p:sp>
        <p:nvSpPr>
          <p:cNvPr id="12" name="Slide Number Placeholder 11"/>
          <p:cNvSpPr>
            <a:spLocks noGrp="1"/>
          </p:cNvSpPr>
          <p:nvPr>
            <p:ph type="sldNum" sz="quarter" idx="16"/>
          </p:nvPr>
        </p:nvSpPr>
        <p:spPr/>
        <p:txBody>
          <a:bodyPr rtlCol="0"/>
          <a:lstStyle/>
          <a:p>
            <a:fld id="{4E87C5AC-0A40-49C8-BC97-EB57EC6A99E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C689B0-0B2F-40FF-BDAF-61D9D489A2A5}"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E87C5AC-0A40-49C8-BC97-EB57EC6A99E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E87C5AC-0A40-49C8-BC97-EB57EC6A99E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E87C5AC-0A40-49C8-BC97-EB57EC6A99E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DC689B0-0B2F-40FF-BDAF-61D9D489A2A5}" type="datetimeFigureOut">
              <a:rPr lang="en-US" smtClean="0"/>
              <a:t>2/16/2015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E87C5AC-0A40-49C8-BC97-EB57EC6A99E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E87C5AC-0A40-49C8-BC97-EB57EC6A99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E87C5AC-0A40-49C8-BC97-EB57EC6A99E6}"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689B0-0B2F-40FF-BDAF-61D9D489A2A5}"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DC689B0-0B2F-40FF-BDAF-61D9D489A2A5}"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DC689B0-0B2F-40FF-BDAF-61D9D489A2A5}" type="datetimeFigureOut">
              <a:rPr lang="en-US" smtClean="0"/>
              <a:t>2/16/2015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87C5AC-0A40-49C8-BC97-EB57EC6A9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C689B0-0B2F-40FF-BDAF-61D9D489A2A5}"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DC689B0-0B2F-40FF-BDAF-61D9D489A2A5}" type="datetimeFigureOut">
              <a:rPr lang="en-US" smtClean="0"/>
              <a:t>2/16/2015</a:t>
            </a:fld>
            <a:endParaRPr lang="en-US"/>
          </a:p>
        </p:txBody>
      </p:sp>
      <p:sp>
        <p:nvSpPr>
          <p:cNvPr id="8" name="Slide Number Placeholder 7"/>
          <p:cNvSpPr>
            <a:spLocks noGrp="1"/>
          </p:cNvSpPr>
          <p:nvPr>
            <p:ph type="sldNum" sz="quarter" idx="11"/>
          </p:nvPr>
        </p:nvSpPr>
        <p:spPr/>
        <p:txBody>
          <a:bodyPr/>
          <a:lstStyle/>
          <a:p>
            <a:fld id="{4E87C5AC-0A40-49C8-BC97-EB57EC6A99E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E87C5AC-0A40-49C8-BC97-EB57EC6A99E6}"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DC689B0-0B2F-40FF-BDAF-61D9D489A2A5}" type="datetimeFigureOut">
              <a:rPr lang="en-US" smtClean="0"/>
              <a:t>2/16/2015</a:t>
            </a:fld>
            <a:endParaRPr lang="en-US"/>
          </a:p>
        </p:txBody>
      </p:sp>
      <p:sp>
        <p:nvSpPr>
          <p:cNvPr id="17" name="Slide Number Placeholder 16"/>
          <p:cNvSpPr>
            <a:spLocks noGrp="1"/>
          </p:cNvSpPr>
          <p:nvPr>
            <p:ph type="sldNum" sz="quarter" idx="11"/>
          </p:nvPr>
        </p:nvSpPr>
        <p:spPr/>
        <p:txBody>
          <a:bodyPr/>
          <a:lstStyle/>
          <a:p>
            <a:fld id="{4E87C5AC-0A40-49C8-BC97-EB57EC6A99E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DC689B0-0B2F-40FF-BDAF-61D9D489A2A5}" type="datetimeFigureOut">
              <a:rPr lang="en-US" smtClean="0"/>
              <a:t>2/16/2015</a:t>
            </a:fld>
            <a:endParaRPr lang="en-US"/>
          </a:p>
        </p:txBody>
      </p:sp>
      <p:sp>
        <p:nvSpPr>
          <p:cNvPr id="12" name="Slide Number Placeholder 11"/>
          <p:cNvSpPr>
            <a:spLocks noGrp="1"/>
          </p:cNvSpPr>
          <p:nvPr>
            <p:ph type="sldNum" sz="quarter" idx="15"/>
          </p:nvPr>
        </p:nvSpPr>
        <p:spPr/>
        <p:txBody>
          <a:bodyPr/>
          <a:lstStyle/>
          <a:p>
            <a:fld id="{4E87C5AC-0A40-49C8-BC97-EB57EC6A99E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DC689B0-0B2F-40FF-BDAF-61D9D489A2A5}" type="datetimeFigureOut">
              <a:rPr lang="en-US" smtClean="0"/>
              <a:t>2/16/2015</a:t>
            </a:fld>
            <a:endParaRPr lang="en-US"/>
          </a:p>
        </p:txBody>
      </p:sp>
      <p:sp>
        <p:nvSpPr>
          <p:cNvPr id="14" name="Slide Number Placeholder 13"/>
          <p:cNvSpPr>
            <a:spLocks noGrp="1"/>
          </p:cNvSpPr>
          <p:nvPr>
            <p:ph type="sldNum" sz="quarter" idx="11"/>
          </p:nvPr>
        </p:nvSpPr>
        <p:spPr/>
        <p:txBody>
          <a:bodyPr/>
          <a:lstStyle/>
          <a:p>
            <a:fld id="{4E87C5AC-0A40-49C8-BC97-EB57EC6A99E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DC689B0-0B2F-40FF-BDAF-61D9D489A2A5}" type="datetimeFigureOut">
              <a:rPr lang="en-US" smtClean="0"/>
              <a:t>2/16/2015</a:t>
            </a:fld>
            <a:endParaRPr lang="en-US"/>
          </a:p>
        </p:txBody>
      </p:sp>
      <p:sp>
        <p:nvSpPr>
          <p:cNvPr id="12" name="Slide Number Placeholder 11"/>
          <p:cNvSpPr>
            <a:spLocks noGrp="1"/>
          </p:cNvSpPr>
          <p:nvPr>
            <p:ph type="sldNum" sz="quarter" idx="16"/>
          </p:nvPr>
        </p:nvSpPr>
        <p:spPr/>
        <p:txBody>
          <a:bodyPr/>
          <a:lstStyle/>
          <a:p>
            <a:fld id="{4E87C5AC-0A40-49C8-BC97-EB57EC6A99E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DC689B0-0B2F-40FF-BDAF-61D9D489A2A5}" type="datetimeFigureOut">
              <a:rPr lang="en-US" smtClean="0"/>
              <a:t>2/16/2015</a:t>
            </a:fld>
            <a:endParaRPr lang="en-US"/>
          </a:p>
        </p:txBody>
      </p:sp>
      <p:sp>
        <p:nvSpPr>
          <p:cNvPr id="12" name="Slide Number Placeholder 11"/>
          <p:cNvSpPr>
            <a:spLocks noGrp="1"/>
          </p:cNvSpPr>
          <p:nvPr>
            <p:ph type="sldNum" sz="quarter" idx="17"/>
          </p:nvPr>
        </p:nvSpPr>
        <p:spPr/>
        <p:txBody>
          <a:bodyPr/>
          <a:lstStyle/>
          <a:p>
            <a:fld id="{4E87C5AC-0A40-49C8-BC97-EB57EC6A99E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DC689B0-0B2F-40FF-BDAF-61D9D489A2A5}" type="datetimeFigureOut">
              <a:rPr lang="en-US" smtClean="0"/>
              <a:t>2/16/2015</a:t>
            </a:fld>
            <a:endParaRPr lang="en-US"/>
          </a:p>
        </p:txBody>
      </p:sp>
      <p:sp>
        <p:nvSpPr>
          <p:cNvPr id="16" name="Slide Number Placeholder 15"/>
          <p:cNvSpPr>
            <a:spLocks noGrp="1"/>
          </p:cNvSpPr>
          <p:nvPr>
            <p:ph type="sldNum" sz="quarter" idx="11"/>
          </p:nvPr>
        </p:nvSpPr>
        <p:spPr/>
        <p:txBody>
          <a:bodyPr/>
          <a:lstStyle/>
          <a:p>
            <a:fld id="{4E87C5AC-0A40-49C8-BC97-EB57EC6A99E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DC689B0-0B2F-40FF-BDAF-61D9D489A2A5}" type="datetimeFigureOut">
              <a:rPr lang="en-US" smtClean="0"/>
              <a:t>2/16/2015</a:t>
            </a:fld>
            <a:endParaRPr lang="en-US"/>
          </a:p>
        </p:txBody>
      </p:sp>
      <p:sp>
        <p:nvSpPr>
          <p:cNvPr id="8" name="Slide Number Placeholder 7"/>
          <p:cNvSpPr>
            <a:spLocks noGrp="1"/>
          </p:cNvSpPr>
          <p:nvPr>
            <p:ph type="sldNum" sz="quarter" idx="11"/>
          </p:nvPr>
        </p:nvSpPr>
        <p:spPr/>
        <p:txBody>
          <a:bodyPr/>
          <a:lstStyle/>
          <a:p>
            <a:fld id="{4E87C5AC-0A40-49C8-BC97-EB57EC6A99E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DC689B0-0B2F-40FF-BDAF-61D9D489A2A5}" type="datetimeFigureOut">
              <a:rPr lang="en-US" smtClean="0"/>
              <a:t>2/16/2015</a:t>
            </a:fld>
            <a:endParaRPr lang="en-US"/>
          </a:p>
        </p:txBody>
      </p:sp>
      <p:sp>
        <p:nvSpPr>
          <p:cNvPr id="19" name="Slide Number Placeholder 18"/>
          <p:cNvSpPr>
            <a:spLocks noGrp="1"/>
          </p:cNvSpPr>
          <p:nvPr>
            <p:ph type="sldNum" sz="quarter" idx="16"/>
          </p:nvPr>
        </p:nvSpPr>
        <p:spPr/>
        <p:txBody>
          <a:bodyPr/>
          <a:lstStyle/>
          <a:p>
            <a:fld id="{4E87C5AC-0A40-49C8-BC97-EB57EC6A99E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DC689B0-0B2F-40FF-BDAF-61D9D489A2A5}" type="datetimeFigureOut">
              <a:rPr lang="en-US" smtClean="0"/>
              <a:t>2/16/2015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4E87C5AC-0A40-49C8-BC97-EB57EC6A99E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689B0-0B2F-40FF-BDAF-61D9D489A2A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689B0-0B2F-40FF-BDAF-61D9D489A2A5}"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DC689B0-0B2F-40FF-BDAF-61D9D489A2A5}" type="datetimeFigureOut">
              <a:rPr lang="en-US" smtClean="0"/>
              <a:t>2/16/2015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E87C5AC-0A40-49C8-BC97-EB57EC6A99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DC689B0-0B2F-40FF-BDAF-61D9D489A2A5}" type="datetimeFigureOut">
              <a:rPr lang="en-US" smtClean="0"/>
              <a:t>2/16/2015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E87C5AC-0A40-49C8-BC97-EB57EC6A99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DC689B0-0B2F-40FF-BDAF-61D9D489A2A5}" type="datetimeFigureOut">
              <a:rPr lang="en-US" smtClean="0"/>
              <a:t>2/16/2015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E87C5AC-0A40-49C8-BC97-EB57EC6A99E6}"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DC689B0-0B2F-40FF-BDAF-61D9D489A2A5}" type="datetimeFigureOut">
              <a:rPr lang="en-US" smtClean="0"/>
              <a:t>2/16/2015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87C5AC-0A40-49C8-BC97-EB57EC6A99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DC689B0-0B2F-40FF-BDAF-61D9D489A2A5}" type="datetimeFigureOut">
              <a:rPr lang="en-US" smtClean="0"/>
              <a:t>2/16/2015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E87C5AC-0A40-49C8-BC97-EB57EC6A99E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25000" lnSpcReduction="20000"/>
          </a:bodyPr>
          <a:lstStyle/>
          <a:p>
            <a:pPr algn="l"/>
            <a:r>
              <a:rPr lang="en-US" sz="12800" dirty="0" smtClean="0"/>
              <a:t>1724-1804</a:t>
            </a:r>
            <a:r>
              <a:rPr lang="en-US" dirty="0" smtClean="0">
                <a:solidFill>
                  <a:schemeClr val="tx2">
                    <a:lumMod val="50000"/>
                  </a:schemeClr>
                </a:solidFill>
                <a:latin typeface="Aharoni" panose="02010803020104030203" pitchFamily="2" charset="-79"/>
                <a:cs typeface="Aharoni" panose="02010803020104030203" pitchFamily="2" charset="-79"/>
              </a:rPr>
              <a:t>:     </a:t>
            </a:r>
            <a:r>
              <a:rPr lang="en-US" sz="8000" b="1" dirty="0" smtClean="0">
                <a:solidFill>
                  <a:schemeClr val="tx2">
                    <a:lumMod val="50000"/>
                  </a:schemeClr>
                </a:solidFill>
                <a:latin typeface="Aharoni" panose="02010803020104030203" pitchFamily="2" charset="-79"/>
                <a:cs typeface="Aharoni" panose="02010803020104030203" pitchFamily="2" charset="-79"/>
              </a:rPr>
              <a:t>He made a very influential synthesis of rationalism and empiricism. Empiricists, such as Locke and Hume, argued that all our knowledge comes from experience, or from reflection on experience. Rationalists argued that empirical knowledge is uncertain and only reason can lead us to truth.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
            <a:ext cx="48196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3124200" cy="260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7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Rationalists vs Empiricists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There is a very big difference in which of these two approaches is adopted</a:t>
            </a:r>
          </a:p>
          <a:p>
            <a:pPr lvl="1"/>
            <a:r>
              <a:rPr lang="en-US" b="1" dirty="0" smtClean="0"/>
              <a:t>Empiricism: encourages collective humility (gee, I don't understand a damn thing!) </a:t>
            </a:r>
          </a:p>
          <a:p>
            <a:pPr lvl="1"/>
            <a:r>
              <a:rPr lang="en-US" b="1" dirty="0" smtClean="0"/>
              <a:t>Rationalism: encourages collective arrogance (we can understand everything; hell we do understand everything) </a:t>
            </a:r>
          </a:p>
          <a:p>
            <a:r>
              <a:rPr lang="en-US" b="1" dirty="0" smtClean="0"/>
              <a:t>Its quite clear that we have collectively chosen rationality as our means for certifying and ascertaining the Truth.  The Truth is NOT unimportant.</a:t>
            </a:r>
          </a:p>
          <a:p>
            <a:endParaRPr lang="en-US" dirty="0"/>
          </a:p>
        </p:txBody>
      </p:sp>
    </p:spTree>
    <p:extLst>
      <p:ext uri="{BB962C8B-B14F-4D97-AF65-F5344CB8AC3E}">
        <p14:creationId xmlns:p14="http://schemas.microsoft.com/office/powerpoint/2010/main" val="1423297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Kant Reinforces Rationality</a:t>
            </a:r>
            <a:endParaRPr lang="en-US" dirty="0"/>
          </a:p>
        </p:txBody>
      </p:sp>
      <p:sp>
        <p:nvSpPr>
          <p:cNvPr id="3" name="Content Placeholder 2"/>
          <p:cNvSpPr>
            <a:spLocks noGrp="1"/>
          </p:cNvSpPr>
          <p:nvPr>
            <p:ph sz="quarter" idx="1"/>
          </p:nvPr>
        </p:nvSpPr>
        <p:spPr/>
        <p:txBody>
          <a:bodyPr>
            <a:normAutofit fontScale="92500"/>
          </a:bodyPr>
          <a:lstStyle/>
          <a:p>
            <a:r>
              <a:rPr lang="en-US" b="1" i="1" dirty="0" smtClean="0"/>
              <a:t>All our knowledge begins with the senses, proceeds then to the understanding, and ends with reason. There is nothing higher than reason. </a:t>
            </a:r>
          </a:p>
          <a:p>
            <a:r>
              <a:rPr lang="en-US" b="1" i="1" dirty="0" smtClean="0"/>
              <a:t>But although all our knowledge begins with experience, it does not follow that it arises from experience. </a:t>
            </a:r>
          </a:p>
          <a:p>
            <a:r>
              <a:rPr lang="en-US" b="1" i="1" dirty="0" smtClean="0"/>
              <a:t>If man makes himself a worm he must not complain when he is trodden on.</a:t>
            </a:r>
            <a:r>
              <a:rPr lang="en-US" b="1" dirty="0" smtClean="0"/>
              <a:t> </a:t>
            </a:r>
          </a:p>
          <a:p>
            <a:r>
              <a:rPr lang="en-US" b="1" i="1" dirty="0" smtClean="0"/>
              <a:t>Seek not the favor of the multitude; it is seldom got by honest and lawful means. But seek the testimony of few; and number not voices, but weigh them.</a:t>
            </a:r>
            <a:r>
              <a:rPr lang="en-US" b="1" dirty="0" smtClean="0"/>
              <a:t> </a:t>
            </a:r>
          </a:p>
          <a:p>
            <a:endParaRPr lang="en-US" dirty="0"/>
          </a:p>
        </p:txBody>
      </p:sp>
    </p:spTree>
    <p:extLst>
      <p:ext uri="{BB962C8B-B14F-4D97-AF65-F5344CB8AC3E}">
        <p14:creationId xmlns:p14="http://schemas.microsoft.com/office/powerpoint/2010/main" val="364108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a:t>
            </a:r>
            <a:endParaRPr lang="en-US" dirty="0"/>
          </a:p>
        </p:txBody>
      </p:sp>
      <p:sp>
        <p:nvSpPr>
          <p:cNvPr id="3" name="Content Placeholder 2"/>
          <p:cNvSpPr>
            <a:spLocks noGrp="1"/>
          </p:cNvSpPr>
          <p:nvPr>
            <p:ph idx="1"/>
          </p:nvPr>
        </p:nvSpPr>
        <p:spPr/>
        <p:txBody>
          <a:bodyPr>
            <a:normAutofit/>
          </a:bodyPr>
          <a:lstStyle/>
          <a:p>
            <a:r>
              <a:rPr lang="en-US" b="1" dirty="0" smtClean="0"/>
              <a:t>After the Death of Newton, the scientific revolution continued to accelerate with more and more sophisticated experiments being done and methods of inquiry developed. With the development of Calculus, statistical methods could now also be developed.  The roots of most modern scientific disciplines can therefore be found in this period. Moreover, philosophy at this time was moving hand in hand with this Scientific Revolution: </a:t>
            </a:r>
          </a:p>
          <a:p>
            <a:endParaRPr lang="en-US" dirty="0"/>
          </a:p>
        </p:txBody>
      </p:sp>
    </p:spTree>
    <p:extLst>
      <p:ext uri="{BB962C8B-B14F-4D97-AF65-F5344CB8AC3E}">
        <p14:creationId xmlns:p14="http://schemas.microsoft.com/office/powerpoint/2010/main" val="4126213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Influence of Hume</a:t>
            </a:r>
            <a:endParaRPr lang="en-US" dirty="0"/>
          </a:p>
        </p:txBody>
      </p:sp>
      <p:sp>
        <p:nvSpPr>
          <p:cNvPr id="3" name="Content Placeholder 2"/>
          <p:cNvSpPr>
            <a:spLocks noGrp="1"/>
          </p:cNvSpPr>
          <p:nvPr>
            <p:ph sz="quarter" idx="1"/>
          </p:nvPr>
        </p:nvSpPr>
        <p:spPr/>
        <p:txBody>
          <a:bodyPr/>
          <a:lstStyle/>
          <a:p>
            <a:r>
              <a:rPr lang="en-US" altLang="en-US" dirty="0" smtClean="0"/>
              <a:t>Response to Hume</a:t>
            </a:r>
          </a:p>
          <a:p>
            <a:pPr lvl="1"/>
            <a:r>
              <a:rPr lang="en-US" altLang="en-US" dirty="0" smtClean="0"/>
              <a:t> Given his temperament, Kant was not the sort of man who could abide Hume’s suggestion that humans are emotional, not rational, beings.</a:t>
            </a:r>
          </a:p>
          <a:p>
            <a:pPr lvl="1"/>
            <a:r>
              <a:rPr lang="en-US" altLang="en-US" dirty="0" smtClean="0"/>
              <a:t> Nor could Kant abide Hume’s claim that, at best, science and philosophy are games people play to have fun, rather than ways of attaining truth.</a:t>
            </a:r>
            <a:endParaRPr lang="en-US" dirty="0"/>
          </a:p>
        </p:txBody>
      </p:sp>
    </p:spTree>
    <p:extLst>
      <p:ext uri="{BB962C8B-B14F-4D97-AF65-F5344CB8AC3E}">
        <p14:creationId xmlns:p14="http://schemas.microsoft.com/office/powerpoint/2010/main" val="121348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Kant’s Analysis of Perception</a:t>
            </a:r>
            <a:endParaRPr lang="en-US" dirty="0"/>
          </a:p>
        </p:txBody>
      </p:sp>
      <p:sp>
        <p:nvSpPr>
          <p:cNvPr id="3" name="Content Placeholder 2"/>
          <p:cNvSpPr>
            <a:spLocks noGrp="1"/>
          </p:cNvSpPr>
          <p:nvPr>
            <p:ph idx="1"/>
          </p:nvPr>
        </p:nvSpPr>
        <p:spPr/>
        <p:txBody>
          <a:bodyPr>
            <a:normAutofit lnSpcReduction="10000"/>
          </a:bodyPr>
          <a:lstStyle/>
          <a:p>
            <a:pPr lvl="1"/>
            <a:r>
              <a:rPr lang="en-US" altLang="en-US" dirty="0" smtClean="0"/>
              <a:t>Every perception is a two-fold reality:  </a:t>
            </a:r>
            <a:r>
              <a:rPr lang="en-US" altLang="en-US" dirty="0" err="1" smtClean="0"/>
              <a:t>i</a:t>
            </a:r>
            <a:r>
              <a:rPr lang="en-US" altLang="en-US" dirty="0" smtClean="0"/>
              <a:t>.) raw sense data and ii.) the organizing and structuring of that data by the mind.</a:t>
            </a:r>
          </a:p>
          <a:p>
            <a:pPr lvl="1"/>
            <a:r>
              <a:rPr lang="en-US" altLang="en-US" dirty="0" smtClean="0"/>
              <a:t> Sense data, by itself,  is a meaningless jumble.</a:t>
            </a:r>
          </a:p>
          <a:p>
            <a:pPr lvl="1"/>
            <a:r>
              <a:rPr lang="en-US" altLang="en-US" dirty="0" smtClean="0"/>
              <a:t> Sense data makes sense only after it has been organized and structured by the mind’s categories.</a:t>
            </a:r>
          </a:p>
          <a:p>
            <a:pPr lvl="1"/>
            <a:r>
              <a:rPr lang="en-US" altLang="en-US" dirty="0" smtClean="0"/>
              <a:t>A perception there occurs when the mind’s categories organize and structure this raw data</a:t>
            </a:r>
            <a:endParaRPr lang="en-US" altLang="en-US" dirty="0" smtClean="0"/>
          </a:p>
        </p:txBody>
      </p:sp>
    </p:spTree>
    <p:extLst>
      <p:ext uri="{BB962C8B-B14F-4D97-AF65-F5344CB8AC3E}">
        <p14:creationId xmlns:p14="http://schemas.microsoft.com/office/powerpoint/2010/main" val="331566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Kant’s Required Ordered Mind</a:t>
            </a:r>
            <a:endParaRPr lang="en-US" dirty="0"/>
          </a:p>
        </p:txBody>
      </p:sp>
      <p:sp>
        <p:nvSpPr>
          <p:cNvPr id="3" name="Content Placeholder 2"/>
          <p:cNvSpPr>
            <a:spLocks noGrp="1"/>
          </p:cNvSpPr>
          <p:nvPr>
            <p:ph idx="1"/>
          </p:nvPr>
        </p:nvSpPr>
        <p:spPr/>
        <p:txBody>
          <a:bodyPr/>
          <a:lstStyle/>
          <a:p>
            <a:r>
              <a:rPr lang="en-US" dirty="0" smtClean="0"/>
              <a:t>Humans can have no knowledge of “things in themselves”</a:t>
            </a:r>
          </a:p>
          <a:p>
            <a:r>
              <a:rPr lang="en-US" dirty="0" smtClean="0"/>
              <a:t>Order and structure do not exist “out there” in the </a:t>
            </a:r>
            <a:r>
              <a:rPr lang="en-US" dirty="0" err="1" smtClean="0"/>
              <a:t>noumenal</a:t>
            </a:r>
            <a:r>
              <a:rPr lang="en-US" dirty="0" smtClean="0"/>
              <a:t> world (the world of things)  </a:t>
            </a:r>
          </a:p>
          <a:p>
            <a:r>
              <a:rPr lang="en-US" dirty="0" smtClean="0"/>
              <a:t>Order and structure only exist in the phenomenal world of the human mind.</a:t>
            </a:r>
            <a:endParaRPr lang="en-US" dirty="0"/>
          </a:p>
        </p:txBody>
      </p:sp>
    </p:spTree>
    <p:extLst>
      <p:ext uri="{BB962C8B-B14F-4D97-AF65-F5344CB8AC3E}">
        <p14:creationId xmlns:p14="http://schemas.microsoft.com/office/powerpoint/2010/main" val="3849793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p:txBody>
      </p:sp>
      <p:sp>
        <p:nvSpPr>
          <p:cNvPr id="2" name="Title 1"/>
          <p:cNvSpPr>
            <a:spLocks noGrp="1"/>
          </p:cNvSpPr>
          <p:nvPr>
            <p:ph type="title"/>
          </p:nvPr>
        </p:nvSpPr>
        <p:spPr/>
        <p:txBody>
          <a:bodyPr/>
          <a:lstStyle/>
          <a:p>
            <a:r>
              <a:rPr lang="en-US" dirty="0" smtClean="0"/>
              <a:t>Kant’s Mechanistic Pathway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666875"/>
            <a:ext cx="7962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410200"/>
            <a:ext cx="8610600" cy="584775"/>
          </a:xfrm>
          <a:prstGeom prst="rect">
            <a:avLst/>
          </a:prstGeom>
          <a:noFill/>
        </p:spPr>
        <p:txBody>
          <a:bodyPr wrap="square" rtlCol="0">
            <a:spAutoFit/>
          </a:bodyPr>
          <a:lstStyle/>
          <a:p>
            <a:r>
              <a:rPr lang="en-US" sz="3200" b="1" dirty="0" smtClean="0">
                <a:solidFill>
                  <a:srgbClr val="00B050"/>
                </a:solidFill>
              </a:rPr>
              <a:t>   What does this mean and why is it dangerous?</a:t>
            </a:r>
          </a:p>
        </p:txBody>
      </p:sp>
    </p:spTree>
    <p:extLst>
      <p:ext uri="{BB962C8B-B14F-4D97-AF65-F5344CB8AC3E}">
        <p14:creationId xmlns:p14="http://schemas.microsoft.com/office/powerpoint/2010/main" val="9020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498</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Clarity</vt:lpstr>
      <vt:lpstr>Median</vt:lpstr>
      <vt:lpstr>Apothecary</vt:lpstr>
      <vt:lpstr>Technic</vt:lpstr>
      <vt:lpstr>BlackTie</vt:lpstr>
      <vt:lpstr>PowerPoint Presentation</vt:lpstr>
      <vt:lpstr>Rationalists vs Empiricists</vt:lpstr>
      <vt:lpstr>Kant Reinforces Rationality</vt:lpstr>
      <vt:lpstr>Some Context</vt:lpstr>
      <vt:lpstr>The Influence of Hume</vt:lpstr>
      <vt:lpstr>Kant’s Analysis of Perception</vt:lpstr>
      <vt:lpstr>Kant’s Required Ordered Mind</vt:lpstr>
      <vt:lpstr>Kant’s Mechanistic Pathway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Dr. Nuts</cp:lastModifiedBy>
  <cp:revision>4</cp:revision>
  <dcterms:created xsi:type="dcterms:W3CDTF">2015-02-16T17:54:28Z</dcterms:created>
  <dcterms:modified xsi:type="dcterms:W3CDTF">2015-02-16T18:30:37Z</dcterms:modified>
</cp:coreProperties>
</file>