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 id="2147483768" r:id="rId7"/>
    <p:sldMasterId id="2147483792" r:id="rId8"/>
    <p:sldMasterId id="2147483816" r:id="rId9"/>
  </p:sldMasterIdLst>
  <p:notesMasterIdLst>
    <p:notesMasterId r:id="rId25"/>
  </p:notesMasterIdLst>
  <p:sldIdLst>
    <p:sldId id="256" r:id="rId10"/>
    <p:sldId id="270" r:id="rId11"/>
    <p:sldId id="257" r:id="rId12"/>
    <p:sldId id="259" r:id="rId13"/>
    <p:sldId id="258" r:id="rId14"/>
    <p:sldId id="265" r:id="rId15"/>
    <p:sldId id="264" r:id="rId16"/>
    <p:sldId id="263" r:id="rId17"/>
    <p:sldId id="262" r:id="rId18"/>
    <p:sldId id="261" r:id="rId19"/>
    <p:sldId id="269" r:id="rId20"/>
    <p:sldId id="273" r:id="rId21"/>
    <p:sldId id="260" r:id="rId22"/>
    <p:sldId id="27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5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E28C5-B45D-4398-A541-D6C90616FF59}" type="datetimeFigureOut">
              <a:rPr lang="en-US" smtClean="0"/>
              <a:t>3/10/2016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3A403-EFE9-4184-99A7-AF8DB8917F3B}" type="slidenum">
              <a:rPr lang="en-US" smtClean="0"/>
              <a:t>‹#›</a:t>
            </a:fld>
            <a:endParaRPr lang="en-US"/>
          </a:p>
        </p:txBody>
      </p:sp>
    </p:spTree>
    <p:extLst>
      <p:ext uri="{BB962C8B-B14F-4D97-AF65-F5344CB8AC3E}">
        <p14:creationId xmlns:p14="http://schemas.microsoft.com/office/powerpoint/2010/main" val="87501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8A9A7-A732-409F-841B-E19431E547DF}" type="slidenum">
              <a:rPr lang="en-US" altLang="en-US"/>
              <a:pPr/>
              <a:t>12</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B5223C0-85AD-4F33-BC5F-1A5B7A492B74}" type="datetimeFigureOut">
              <a:rPr lang="en-US" smtClean="0"/>
              <a:t>3/10/2016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A7FB0FF-9B90-4099-BCD5-013237472C4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A7FB0FF-9B90-4099-BCD5-013237472C4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5223C0-85AD-4F33-BC5F-1A5B7A492B74}"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5223C0-85AD-4F33-BC5F-1A5B7A492B74}"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223C0-85AD-4F33-BC5F-1A5B7A492B74}"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B5223C0-85AD-4F33-BC5F-1A5B7A492B74}" type="datetimeFigureOut">
              <a:rPr lang="en-US" smtClean="0"/>
              <a:t>3/10/2016</a:t>
            </a:fld>
            <a:endParaRPr lang="en-US"/>
          </a:p>
        </p:txBody>
      </p:sp>
      <p:sp>
        <p:nvSpPr>
          <p:cNvPr id="9" name="Slide Number Placeholder 8"/>
          <p:cNvSpPr>
            <a:spLocks noGrp="1"/>
          </p:cNvSpPr>
          <p:nvPr>
            <p:ph type="sldNum" sz="quarter" idx="11"/>
          </p:nvPr>
        </p:nvSpPr>
        <p:spPr/>
        <p:txBody>
          <a:bodyPr/>
          <a:lstStyle/>
          <a:p>
            <a:fld id="{4A7FB0FF-9B90-4099-BCD5-013237472C4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B5223C0-85AD-4F33-BC5F-1A5B7A492B74}" type="datetimeFigureOut">
              <a:rPr lang="en-US" smtClean="0"/>
              <a:t>3/10/2016</a:t>
            </a:fld>
            <a:endParaRPr lang="en-US"/>
          </a:p>
        </p:txBody>
      </p:sp>
      <p:sp>
        <p:nvSpPr>
          <p:cNvPr id="8" name="Slide Number Placeholder 7"/>
          <p:cNvSpPr>
            <a:spLocks noGrp="1"/>
          </p:cNvSpPr>
          <p:nvPr>
            <p:ph type="sldNum" sz="quarter" idx="11"/>
          </p:nvPr>
        </p:nvSpPr>
        <p:spPr/>
        <p:txBody>
          <a:bodyPr/>
          <a:lstStyle/>
          <a:p>
            <a:fld id="{4A7FB0FF-9B90-4099-BCD5-013237472C4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B5223C0-85AD-4F33-BC5F-1A5B7A492B74}"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0FF-9B90-4099-BCD5-013237472C44}"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5223C0-85AD-4F33-BC5F-1A5B7A492B74}"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223C0-85AD-4F33-BC5F-1A5B7A492B74}"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B5223C0-85AD-4F33-BC5F-1A5B7A492B74}" type="datetimeFigureOut">
              <a:rPr lang="en-US" smtClean="0"/>
              <a:t>3/10/2016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A7FB0FF-9B90-4099-BCD5-013237472C4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5223C0-85AD-4F33-BC5F-1A5B7A492B74}"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0FF-9B90-4099-BCD5-013237472C4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5223C0-85AD-4F33-BC5F-1A5B7A492B74}"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223C0-85AD-4F33-BC5F-1A5B7A492B74}"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A7FB0FF-9B90-4099-BCD5-013237472C44}"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5223C0-85AD-4F33-BC5F-1A5B7A492B74}"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0FF-9B90-4099-BCD5-013237472C44}"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5223C0-85AD-4F33-BC5F-1A5B7A492B74}"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0FF-9B90-4099-BCD5-013237472C4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5223C0-85AD-4F33-BC5F-1A5B7A492B74}"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0FF-9B90-4099-BCD5-013237472C44}"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223C0-85AD-4F33-BC5F-1A5B7A492B74}"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BB5223C0-85AD-4F33-BC5F-1A5B7A492B74}" type="datetimeFigureOut">
              <a:rPr lang="en-US" smtClean="0"/>
              <a:t>3/10/2016</a:t>
            </a:fld>
            <a:endParaRPr lang="en-US"/>
          </a:p>
        </p:txBody>
      </p:sp>
      <p:sp>
        <p:nvSpPr>
          <p:cNvPr id="16" name="Slide Number Placeholder 15"/>
          <p:cNvSpPr>
            <a:spLocks noGrp="1"/>
          </p:cNvSpPr>
          <p:nvPr>
            <p:ph type="sldNum" sz="quarter" idx="11"/>
          </p:nvPr>
        </p:nvSpPr>
        <p:spPr/>
        <p:txBody>
          <a:bodyPr/>
          <a:lstStyle/>
          <a:p>
            <a:fld id="{4A7FB0FF-9B90-4099-BCD5-013237472C4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BB5223C0-85AD-4F33-BC5F-1A5B7A492B74}" type="datetimeFigureOut">
              <a:rPr lang="en-US" smtClean="0"/>
              <a:t>3/10/2016</a:t>
            </a:fld>
            <a:endParaRPr lang="en-US"/>
          </a:p>
        </p:txBody>
      </p:sp>
      <p:sp>
        <p:nvSpPr>
          <p:cNvPr id="15" name="Slide Number Placeholder 14"/>
          <p:cNvSpPr>
            <a:spLocks noGrp="1"/>
          </p:cNvSpPr>
          <p:nvPr>
            <p:ph type="sldNum" sz="quarter" idx="11"/>
          </p:nvPr>
        </p:nvSpPr>
        <p:spPr/>
        <p:txBody>
          <a:bodyPr/>
          <a:lstStyle/>
          <a:p>
            <a:fld id="{4A7FB0FF-9B90-4099-BCD5-013237472C4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B5223C0-85AD-4F33-BC5F-1A5B7A492B74}" type="datetimeFigureOut">
              <a:rPr lang="en-US" smtClean="0"/>
              <a:t>3/10/2016</a:t>
            </a:fld>
            <a:endParaRPr lang="en-US"/>
          </a:p>
        </p:txBody>
      </p:sp>
      <p:sp>
        <p:nvSpPr>
          <p:cNvPr id="13" name="Slide Number Placeholder 12"/>
          <p:cNvSpPr>
            <a:spLocks noGrp="1"/>
          </p:cNvSpPr>
          <p:nvPr>
            <p:ph type="sldNum" sz="quarter" idx="11"/>
          </p:nvPr>
        </p:nvSpPr>
        <p:spPr/>
        <p:txBody>
          <a:bodyPr/>
          <a:lstStyle/>
          <a:p>
            <a:fld id="{4A7FB0FF-9B90-4099-BCD5-013237472C4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B5223C0-85AD-4F33-BC5F-1A5B7A492B74}" type="datetimeFigureOut">
              <a:rPr lang="en-US" smtClean="0"/>
              <a:t>3/10/2016</a:t>
            </a:fld>
            <a:endParaRPr lang="en-US"/>
          </a:p>
        </p:txBody>
      </p:sp>
      <p:sp>
        <p:nvSpPr>
          <p:cNvPr id="9" name="Slide Number Placeholder 8"/>
          <p:cNvSpPr>
            <a:spLocks noGrp="1"/>
          </p:cNvSpPr>
          <p:nvPr>
            <p:ph type="sldNum" sz="quarter" idx="11"/>
          </p:nvPr>
        </p:nvSpPr>
        <p:spPr/>
        <p:txBody>
          <a:bodyPr/>
          <a:lstStyle/>
          <a:p>
            <a:fld id="{4A7FB0FF-9B90-4099-BCD5-013237472C4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223C0-85AD-4F33-BC5F-1A5B7A492B74}"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0FF-9B90-4099-BCD5-013237472C44}"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BB5223C0-85AD-4F33-BC5F-1A5B7A492B74}" type="datetimeFigureOut">
              <a:rPr lang="en-US" smtClean="0"/>
              <a:t>3/10/2016</a:t>
            </a:fld>
            <a:endParaRPr lang="en-US"/>
          </a:p>
        </p:txBody>
      </p:sp>
      <p:sp>
        <p:nvSpPr>
          <p:cNvPr id="15" name="Slide Number Placeholder 14"/>
          <p:cNvSpPr>
            <a:spLocks noGrp="1"/>
          </p:cNvSpPr>
          <p:nvPr>
            <p:ph type="sldNum" sz="quarter" idx="11"/>
          </p:nvPr>
        </p:nvSpPr>
        <p:spPr/>
        <p:txBody>
          <a:bodyPr/>
          <a:lstStyle/>
          <a:p>
            <a:fld id="{4A7FB0FF-9B90-4099-BCD5-013237472C4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BB5223C0-85AD-4F33-BC5F-1A5B7A492B74}" type="datetimeFigureOut">
              <a:rPr lang="en-US" smtClean="0"/>
              <a:t>3/10/2016</a:t>
            </a:fld>
            <a:endParaRPr lang="en-US"/>
          </a:p>
        </p:txBody>
      </p:sp>
      <p:sp>
        <p:nvSpPr>
          <p:cNvPr id="8" name="Slide Number Placeholder 7"/>
          <p:cNvSpPr>
            <a:spLocks noGrp="1"/>
          </p:cNvSpPr>
          <p:nvPr>
            <p:ph type="sldNum" sz="quarter" idx="11"/>
          </p:nvPr>
        </p:nvSpPr>
        <p:spPr/>
        <p:txBody>
          <a:bodyPr/>
          <a:lstStyle/>
          <a:p>
            <a:fld id="{4A7FB0FF-9B90-4099-BCD5-013237472C4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Slide Number Placeholder 5"/>
          <p:cNvSpPr>
            <a:spLocks noGrp="1"/>
          </p:cNvSpPr>
          <p:nvPr>
            <p:ph type="sldNum" sz="quarter" idx="11"/>
          </p:nvPr>
        </p:nvSpPr>
        <p:spPr/>
        <p:txBody>
          <a:bodyPr/>
          <a:lstStyle/>
          <a:p>
            <a:fld id="{4A7FB0FF-9B90-4099-BCD5-013237472C44}"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B5223C0-85AD-4F33-BC5F-1A5B7A492B74}" type="datetimeFigureOut">
              <a:rPr lang="en-US" smtClean="0"/>
              <a:t>3/10/2016</a:t>
            </a:fld>
            <a:endParaRPr lang="en-US"/>
          </a:p>
        </p:txBody>
      </p:sp>
      <p:sp>
        <p:nvSpPr>
          <p:cNvPr id="16" name="Slide Number Placeholder 15"/>
          <p:cNvSpPr>
            <a:spLocks noGrp="1"/>
          </p:cNvSpPr>
          <p:nvPr>
            <p:ph type="sldNum" sz="quarter" idx="11"/>
          </p:nvPr>
        </p:nvSpPr>
        <p:spPr/>
        <p:txBody>
          <a:bodyPr/>
          <a:lstStyle/>
          <a:p>
            <a:fld id="{4A7FB0FF-9B90-4099-BCD5-013237472C4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BB5223C0-85AD-4F33-BC5F-1A5B7A492B74}" type="datetimeFigureOut">
              <a:rPr lang="en-US" smtClean="0"/>
              <a:t>3/10/2016</a:t>
            </a:fld>
            <a:endParaRPr lang="en-US"/>
          </a:p>
        </p:txBody>
      </p:sp>
      <p:sp>
        <p:nvSpPr>
          <p:cNvPr id="14" name="Slide Number Placeholder 13"/>
          <p:cNvSpPr>
            <a:spLocks noGrp="1"/>
          </p:cNvSpPr>
          <p:nvPr>
            <p:ph type="sldNum" sz="quarter" idx="11"/>
          </p:nvPr>
        </p:nvSpPr>
        <p:spPr/>
        <p:txBody>
          <a:bodyPr/>
          <a:lstStyle/>
          <a:p>
            <a:fld id="{4A7FB0FF-9B90-4099-BCD5-013237472C4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BB5223C0-85AD-4F33-BC5F-1A5B7A492B74}" type="datetimeFigureOut">
              <a:rPr lang="en-US" smtClean="0"/>
              <a:t>3/10/2016</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A7FB0FF-9B90-4099-BCD5-013237472C44}"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BB5223C0-85AD-4F33-BC5F-1A5B7A492B74}" type="datetimeFigureOut">
              <a:rPr lang="en-US" smtClean="0"/>
              <a:t>3/10/2016</a:t>
            </a:fld>
            <a:endParaRPr lang="en-US"/>
          </a:p>
        </p:txBody>
      </p:sp>
      <p:sp>
        <p:nvSpPr>
          <p:cNvPr id="11" name="Slide Number Placeholder 10"/>
          <p:cNvSpPr>
            <a:spLocks noGrp="1"/>
          </p:cNvSpPr>
          <p:nvPr>
            <p:ph type="sldNum" sz="quarter" idx="11"/>
          </p:nvPr>
        </p:nvSpPr>
        <p:spPr/>
        <p:txBody>
          <a:bodyPr/>
          <a:lstStyle/>
          <a:p>
            <a:fld id="{4A7FB0FF-9B90-4099-BCD5-013237472C44}"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B5223C0-85AD-4F33-BC5F-1A5B7A492B74}" type="datetimeFigureOut">
              <a:rPr lang="en-US" smtClean="0"/>
              <a:t>3/10/2016</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4A7FB0FF-9B90-4099-BCD5-013237472C44}"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B5223C0-85AD-4F33-BC5F-1A5B7A492B74}"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BB5223C0-85AD-4F33-BC5F-1A5B7A492B74}" type="datetimeFigureOut">
              <a:rPr lang="en-US" smtClean="0"/>
              <a:t>3/10/2016</a:t>
            </a:fld>
            <a:endParaRPr lang="en-US"/>
          </a:p>
        </p:txBody>
      </p:sp>
      <p:sp>
        <p:nvSpPr>
          <p:cNvPr id="13" name="Slide Number Placeholder 12"/>
          <p:cNvSpPr>
            <a:spLocks noGrp="1"/>
          </p:cNvSpPr>
          <p:nvPr>
            <p:ph type="sldNum" sz="quarter" idx="11"/>
          </p:nvPr>
        </p:nvSpPr>
        <p:spPr/>
        <p:txBody>
          <a:bodyPr/>
          <a:lstStyle/>
          <a:p>
            <a:fld id="{4A7FB0FF-9B90-4099-BCD5-013237472C4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BB5223C0-85AD-4F33-BC5F-1A5B7A492B74}" type="datetimeFigureOut">
              <a:rPr lang="en-US" smtClean="0"/>
              <a:t>3/10/2016</a:t>
            </a:fld>
            <a:endParaRPr lang="en-US"/>
          </a:p>
        </p:txBody>
      </p:sp>
      <p:sp>
        <p:nvSpPr>
          <p:cNvPr id="14" name="Slide Number Placeholder 13"/>
          <p:cNvSpPr>
            <a:spLocks noGrp="1"/>
          </p:cNvSpPr>
          <p:nvPr>
            <p:ph type="sldNum" sz="quarter" idx="11"/>
          </p:nvPr>
        </p:nvSpPr>
        <p:spPr/>
        <p:txBody>
          <a:bodyPr/>
          <a:lstStyle/>
          <a:p>
            <a:fld id="{4A7FB0FF-9B90-4099-BCD5-013237472C44}"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BB5223C0-85AD-4F33-BC5F-1A5B7A492B74}" type="datetimeFigureOut">
              <a:rPr lang="en-US" smtClean="0"/>
              <a:t>3/10/2016</a:t>
            </a:fld>
            <a:endParaRPr lang="en-US"/>
          </a:p>
        </p:txBody>
      </p:sp>
      <p:sp>
        <p:nvSpPr>
          <p:cNvPr id="10" name="Slide Number Placeholder 9"/>
          <p:cNvSpPr>
            <a:spLocks noGrp="1"/>
          </p:cNvSpPr>
          <p:nvPr>
            <p:ph type="sldNum" sz="quarter" idx="11"/>
          </p:nvPr>
        </p:nvSpPr>
        <p:spPr/>
        <p:txBody>
          <a:bodyPr/>
          <a:lstStyle/>
          <a:p>
            <a:fld id="{4A7FB0FF-9B90-4099-BCD5-013237472C44}"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B5223C0-85AD-4F33-BC5F-1A5B7A492B74}" type="datetimeFigureOut">
              <a:rPr lang="en-US" smtClean="0"/>
              <a:t>3/10/2016</a:t>
            </a:fld>
            <a:endParaRPr lang="en-US"/>
          </a:p>
        </p:txBody>
      </p:sp>
      <p:sp>
        <p:nvSpPr>
          <p:cNvPr id="9" name="Slide Number Placeholder 8"/>
          <p:cNvSpPr>
            <a:spLocks noGrp="1"/>
          </p:cNvSpPr>
          <p:nvPr>
            <p:ph type="sldNum" sz="quarter" idx="11"/>
          </p:nvPr>
        </p:nvSpPr>
        <p:spPr/>
        <p:txBody>
          <a:bodyPr/>
          <a:lstStyle/>
          <a:p>
            <a:fld id="{4A7FB0FF-9B90-4099-BCD5-013237472C4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B5223C0-85AD-4F33-BC5F-1A5B7A492B74}" type="datetimeFigureOut">
              <a:rPr lang="en-US" smtClean="0"/>
              <a:t>3/10/2016</a:t>
            </a:fld>
            <a:endParaRPr lang="en-US"/>
          </a:p>
        </p:txBody>
      </p:sp>
      <p:sp>
        <p:nvSpPr>
          <p:cNvPr id="16" name="Slide Number Placeholder 15"/>
          <p:cNvSpPr>
            <a:spLocks noGrp="1"/>
          </p:cNvSpPr>
          <p:nvPr>
            <p:ph type="sldNum" sz="quarter" idx="11"/>
          </p:nvPr>
        </p:nvSpPr>
        <p:spPr/>
        <p:txBody>
          <a:bodyPr/>
          <a:lstStyle/>
          <a:p>
            <a:fld id="{4A7FB0FF-9B90-4099-BCD5-013237472C4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BB5223C0-85AD-4F33-BC5F-1A5B7A492B74}" type="datetimeFigureOut">
              <a:rPr lang="en-US" smtClean="0"/>
              <a:t>3/10/2016</a:t>
            </a:fld>
            <a:endParaRPr lang="en-US"/>
          </a:p>
        </p:txBody>
      </p:sp>
      <p:sp>
        <p:nvSpPr>
          <p:cNvPr id="17" name="Slide Number Placeholder 16"/>
          <p:cNvSpPr>
            <a:spLocks noGrp="1"/>
          </p:cNvSpPr>
          <p:nvPr>
            <p:ph type="sldNum" sz="quarter" idx="11"/>
          </p:nvPr>
        </p:nvSpPr>
        <p:spPr/>
        <p:txBody>
          <a:bodyPr/>
          <a:lstStyle/>
          <a:p>
            <a:fld id="{4A7FB0FF-9B90-4099-BCD5-013237472C44}"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B5223C0-85AD-4F33-BC5F-1A5B7A492B74}" type="datetimeFigureOut">
              <a:rPr lang="en-US" smtClean="0"/>
              <a:t>3/10/2016</a:t>
            </a:fld>
            <a:endParaRPr lang="en-US"/>
          </a:p>
        </p:txBody>
      </p:sp>
      <p:sp>
        <p:nvSpPr>
          <p:cNvPr id="14" name="Slide Number Placeholder 13"/>
          <p:cNvSpPr>
            <a:spLocks noGrp="1"/>
          </p:cNvSpPr>
          <p:nvPr>
            <p:ph type="sldNum" sz="quarter" idx="11"/>
          </p:nvPr>
        </p:nvSpPr>
        <p:spPr/>
        <p:txBody>
          <a:bodyPr/>
          <a:lstStyle/>
          <a:p>
            <a:fld id="{4A7FB0FF-9B90-4099-BCD5-013237472C4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B5223C0-85AD-4F33-BC5F-1A5B7A492B74}" type="datetimeFigureOut">
              <a:rPr lang="en-US" smtClean="0"/>
              <a:t>3/10/2016</a:t>
            </a:fld>
            <a:endParaRPr lang="en-US"/>
          </a:p>
        </p:txBody>
      </p:sp>
      <p:sp>
        <p:nvSpPr>
          <p:cNvPr id="14" name="Slide Number Placeholder 13"/>
          <p:cNvSpPr>
            <a:spLocks noGrp="1"/>
          </p:cNvSpPr>
          <p:nvPr>
            <p:ph type="sldNum" sz="quarter" idx="11"/>
          </p:nvPr>
        </p:nvSpPr>
        <p:spPr/>
        <p:txBody>
          <a:bodyPr/>
          <a:lstStyle/>
          <a:p>
            <a:fld id="{4A7FB0FF-9B90-4099-BCD5-013237472C44}"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A7FB0FF-9B90-4099-BCD5-013237472C44}"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B5223C0-85AD-4F33-BC5F-1A5B7A492B74}"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B5223C0-85AD-4F33-BC5F-1A5B7A492B74}"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223C0-85AD-4F33-BC5F-1A5B7A492B74}"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B5223C0-85AD-4F33-BC5F-1A5B7A492B74}" type="datetimeFigureOut">
              <a:rPr lang="en-US" smtClean="0"/>
              <a:t>3/10/2016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A7FB0FF-9B90-4099-BCD5-013237472C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B5223C0-85AD-4F33-BC5F-1A5B7A492B74}" type="datetimeFigureOut">
              <a:rPr lang="en-US" smtClean="0"/>
              <a:t>3/10/2016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A7FB0FF-9B90-4099-BCD5-013237472C4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B5223C0-85AD-4F33-BC5F-1A5B7A492B74}" type="datetimeFigureOut">
              <a:rPr lang="en-US" smtClean="0"/>
              <a:t>3/10/2016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A7FB0FF-9B90-4099-BCD5-013237472C4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5223C0-85AD-4F33-BC5F-1A5B7A492B74}"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FB0FF-9B90-4099-BCD5-013237472C4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223C0-85AD-4F33-BC5F-1A5B7A492B74}"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FB0FF-9B90-4099-BCD5-013237472C44}"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B5223C0-85AD-4F33-BC5F-1A5B7A492B74}"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A7FB0FF-9B90-4099-BCD5-013237472C44}"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223C0-85AD-4F33-BC5F-1A5B7A492B74}"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FB0FF-9B90-4099-BCD5-013237472C44}"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FB0FF-9B90-4099-BCD5-013237472C44}"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5223C0-85AD-4F33-BC5F-1A5B7A492B74}"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A7FB0FF-9B90-4099-BCD5-013237472C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B5223C0-85AD-4F33-BC5F-1A5B7A492B74}" type="datetimeFigureOut">
              <a:rPr lang="en-US" smtClean="0"/>
              <a:t>3/10/2016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A7FB0FF-9B90-4099-BCD5-013237472C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A7FB0FF-9B90-4099-BCD5-013237472C4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5223C0-85AD-4F33-BC5F-1A5B7A492B74}" type="datetimeFigureOut">
              <a:rPr lang="en-US" smtClean="0"/>
              <a:t>3/10/2016</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B5223C0-85AD-4F33-BC5F-1A5B7A492B74}" type="datetimeFigureOut">
              <a:rPr lang="en-US" smtClean="0"/>
              <a:t>3/10/2016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7FB0FF-9B90-4099-BCD5-013237472C44}"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B5223C0-85AD-4F33-BC5F-1A5B7A492B74}" type="datetimeFigureOut">
              <a:rPr lang="en-US" smtClean="0"/>
              <a:t>3/10/2016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7FB0FF-9B90-4099-BCD5-013237472C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B5223C0-85AD-4F33-BC5F-1A5B7A492B74}" type="datetimeFigureOut">
              <a:rPr lang="en-US" smtClean="0"/>
              <a:t>3/10/2016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A7FB0FF-9B90-4099-BCD5-013237472C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B5223C0-85AD-4F33-BC5F-1A5B7A492B74}" type="datetimeFigureOut">
              <a:rPr lang="en-US" smtClean="0"/>
              <a:t>3/10/2016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A7FB0FF-9B90-4099-BCD5-013237472C4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A7FB0FF-9B90-4099-BCD5-013237472C44}"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BB5223C0-85AD-4F33-BC5F-1A5B7A492B74}" type="datetimeFigureOut">
              <a:rPr lang="en-US" smtClean="0"/>
              <a:t>3/10/2016</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B5223C0-85AD-4F33-BC5F-1A5B7A492B74}" type="datetimeFigureOut">
              <a:rPr lang="en-US" smtClean="0"/>
              <a:t>3/10/2016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A7FB0FF-9B90-4099-BCD5-013237472C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B5223C0-85AD-4F33-BC5F-1A5B7A492B74}" type="datetimeFigureOut">
              <a:rPr lang="en-US" smtClean="0"/>
              <a:t>3/10/2016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A7FB0FF-9B90-4099-BCD5-013237472C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9.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Resistance to Cultural Change</a:t>
            </a:r>
            <a:endParaRPr lang="en-US" dirty="0"/>
          </a:p>
        </p:txBody>
      </p:sp>
      <p:sp>
        <p:nvSpPr>
          <p:cNvPr id="3" name="Subtitle 2"/>
          <p:cNvSpPr>
            <a:spLocks noGrp="1"/>
          </p:cNvSpPr>
          <p:nvPr>
            <p:ph type="subTitle" idx="1"/>
          </p:nvPr>
        </p:nvSpPr>
        <p:spPr/>
        <p:txBody>
          <a:bodyPr/>
          <a:lstStyle/>
          <a:p>
            <a:r>
              <a:rPr lang="en-US" dirty="0" smtClean="0"/>
              <a:t>Is Profound!</a:t>
            </a:r>
            <a:endParaRPr lang="en-US" dirty="0"/>
          </a:p>
        </p:txBody>
      </p:sp>
      <p:sp>
        <p:nvSpPr>
          <p:cNvPr id="4" name="TextBox 3"/>
          <p:cNvSpPr txBox="1"/>
          <p:nvPr/>
        </p:nvSpPr>
        <p:spPr>
          <a:xfrm>
            <a:off x="838200" y="4343400"/>
            <a:ext cx="7315200" cy="1846659"/>
          </a:xfrm>
          <a:prstGeom prst="rect">
            <a:avLst/>
          </a:prstGeom>
          <a:noFill/>
        </p:spPr>
        <p:txBody>
          <a:bodyPr wrap="square" rtlCol="0">
            <a:spAutoFit/>
          </a:bodyPr>
          <a:lstStyle/>
          <a:p>
            <a:r>
              <a:rPr lang="en-US" b="1" dirty="0" smtClean="0"/>
              <a:t>Remember the bias of Bothun:  Inequity and climate change in the world are driven by increasing per capita consumption because that is how prosperity and progress are defined and that has determined out value system.   We are driven to that value system due to little e coercion combined with the Social Darwin Mantra of penalizing the UNFIT</a:t>
            </a:r>
            <a:r>
              <a:rPr lang="en-US" b="1" dirty="0" smtClean="0">
                <a:solidFill>
                  <a:srgbClr val="FF0000"/>
                </a:solidFill>
              </a:rPr>
              <a:t>.   </a:t>
            </a:r>
            <a:r>
              <a:rPr lang="en-US" sz="2400" b="1" dirty="0" smtClean="0">
                <a:solidFill>
                  <a:srgbClr val="FF0000"/>
                </a:solidFill>
              </a:rPr>
              <a:t>Three Cheers for Trump!</a:t>
            </a:r>
            <a:endParaRPr lang="en-US" sz="2400" b="1" dirty="0">
              <a:solidFill>
                <a:srgbClr val="FF0000"/>
              </a:solidFill>
            </a:endParaRPr>
          </a:p>
        </p:txBody>
      </p:sp>
    </p:spTree>
    <p:extLst>
      <p:ext uri="{BB962C8B-B14F-4D97-AF65-F5344CB8AC3E}">
        <p14:creationId xmlns:p14="http://schemas.microsoft.com/office/powerpoint/2010/main" val="200704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Autofit/>
          </a:bodyPr>
          <a:lstStyle/>
          <a:p>
            <a:pPr algn="l"/>
            <a:r>
              <a:rPr lang="en-US" sz="3200" b="1" dirty="0" smtClean="0"/>
              <a:t>7. The </a:t>
            </a:r>
            <a:r>
              <a:rPr lang="en-US" sz="3200" b="1" dirty="0"/>
              <a:t>change is inconsistent with their values</a:t>
            </a:r>
          </a:p>
        </p:txBody>
      </p:sp>
      <p:sp>
        <p:nvSpPr>
          <p:cNvPr id="5" name="TextBox 4"/>
          <p:cNvSpPr txBox="1"/>
          <p:nvPr/>
        </p:nvSpPr>
        <p:spPr>
          <a:xfrm>
            <a:off x="1447800" y="2667000"/>
            <a:ext cx="6477000" cy="3046988"/>
          </a:xfrm>
          <a:prstGeom prst="rect">
            <a:avLst/>
          </a:prstGeom>
          <a:noFill/>
        </p:spPr>
        <p:txBody>
          <a:bodyPr wrap="square" rtlCol="0">
            <a:spAutoFit/>
          </a:bodyPr>
          <a:lstStyle/>
          <a:p>
            <a:r>
              <a:rPr lang="en-US" sz="2400" b="1" dirty="0" smtClean="0"/>
              <a:t>Of course it is!</a:t>
            </a:r>
          </a:p>
          <a:p>
            <a:endParaRPr lang="en-US" sz="2400" b="1" dirty="0"/>
          </a:p>
          <a:p>
            <a:r>
              <a:rPr lang="en-US" sz="2400" b="1" dirty="0" smtClean="0"/>
              <a:t>We </a:t>
            </a:r>
            <a:r>
              <a:rPr lang="en-US" sz="2400" b="1" dirty="0"/>
              <a:t>are not part of nature; we control nature; nature does not control </a:t>
            </a:r>
            <a:r>
              <a:rPr lang="en-US" sz="2400" b="1" dirty="0" smtClean="0"/>
              <a:t>us.  We are not in partnership with nature.   The Aboriginal world view is bullshit.   The perfect, precise, logical, and ordered view of the Universe is correct and Humans are Special.</a:t>
            </a:r>
            <a:endParaRPr lang="en-US" sz="2400" dirty="0"/>
          </a:p>
        </p:txBody>
      </p:sp>
    </p:spTree>
    <p:extLst>
      <p:ext uri="{BB962C8B-B14F-4D97-AF65-F5344CB8AC3E}">
        <p14:creationId xmlns:p14="http://schemas.microsoft.com/office/powerpoint/2010/main" val="352827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543426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Consumption Driven Increased </a:t>
            </a:r>
            <a:r>
              <a:rPr lang="en-US" dirty="0" smtClean="0"/>
              <a:t>inequity since we are all so fucking special</a:t>
            </a:r>
            <a:endParaRPr lang="en-US" dirty="0"/>
          </a:p>
        </p:txBody>
      </p:sp>
      <p:sp>
        <p:nvSpPr>
          <p:cNvPr id="3" name="TextBox 2"/>
          <p:cNvSpPr txBox="1"/>
          <p:nvPr/>
        </p:nvSpPr>
        <p:spPr>
          <a:xfrm>
            <a:off x="6248400" y="2438400"/>
            <a:ext cx="2590800" cy="1754326"/>
          </a:xfrm>
          <a:prstGeom prst="rect">
            <a:avLst/>
          </a:prstGeom>
          <a:noFill/>
        </p:spPr>
        <p:txBody>
          <a:bodyPr wrap="square" rtlCol="0">
            <a:spAutoFit/>
          </a:bodyPr>
          <a:lstStyle/>
          <a:p>
            <a:r>
              <a:rPr lang="en-US" sz="3600" b="1" dirty="0" smtClean="0">
                <a:solidFill>
                  <a:srgbClr val="FF0000"/>
                </a:solidFill>
              </a:rPr>
              <a:t>Business</a:t>
            </a:r>
            <a:r>
              <a:rPr lang="en-US" b="1" dirty="0" smtClean="0">
                <a:solidFill>
                  <a:srgbClr val="FF0000"/>
                </a:solidFill>
              </a:rPr>
              <a:t>  </a:t>
            </a:r>
            <a:r>
              <a:rPr lang="en-US" sz="3600" b="1" dirty="0" smtClean="0">
                <a:solidFill>
                  <a:srgbClr val="FF0000"/>
                </a:solidFill>
              </a:rPr>
              <a:t>as Usual </a:t>
            </a:r>
          </a:p>
          <a:p>
            <a:r>
              <a:rPr lang="en-US" sz="3600" b="1" dirty="0" smtClean="0">
                <a:solidFill>
                  <a:srgbClr val="FF0000"/>
                </a:solidFill>
              </a:rPr>
              <a:t>Is our GOD</a:t>
            </a:r>
            <a:endParaRPr lang="en-US" sz="3600" b="1" dirty="0">
              <a:solidFill>
                <a:srgbClr val="FF0000"/>
              </a:solidFill>
            </a:endParaRPr>
          </a:p>
        </p:txBody>
      </p:sp>
    </p:spTree>
    <p:extLst>
      <p:ext uri="{BB962C8B-B14F-4D97-AF65-F5344CB8AC3E}">
        <p14:creationId xmlns:p14="http://schemas.microsoft.com/office/powerpoint/2010/main" val="28791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3"/>
          <p:cNvGrpSpPr>
            <a:grpSpLocks/>
          </p:cNvGrpSpPr>
          <p:nvPr/>
        </p:nvGrpSpPr>
        <p:grpSpPr bwMode="auto">
          <a:xfrm>
            <a:off x="0" y="0"/>
            <a:ext cx="5943600" cy="4448175"/>
            <a:chOff x="521" y="432"/>
            <a:chExt cx="4831" cy="2988"/>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432"/>
              <a:ext cx="4824" cy="74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1153"/>
              <a:ext cx="4824" cy="74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 y="1872"/>
              <a:ext cx="4824" cy="742"/>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2592"/>
              <a:ext cx="4824" cy="828"/>
            </a:xfrm>
            <a:prstGeom prst="rect">
              <a:avLst/>
            </a:prstGeom>
            <a:noFill/>
            <a:extLst>
              <a:ext uri="{909E8E84-426E-40DD-AFC4-6F175D3DCCD1}">
                <a14:hiddenFill xmlns:a14="http://schemas.microsoft.com/office/drawing/2010/main">
                  <a:solidFill>
                    <a:srgbClr val="FFFFFF"/>
                  </a:solidFill>
                </a14:hiddenFill>
              </a:ext>
            </a:extLst>
          </p:spPr>
        </p:pic>
      </p:grpSp>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743200"/>
            <a:ext cx="5410200" cy="4057650"/>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sp>
        <p:nvSpPr>
          <p:cNvPr id="9224" name="Text Box 8"/>
          <p:cNvSpPr txBox="1">
            <a:spLocks noChangeArrowheads="1"/>
          </p:cNvSpPr>
          <p:nvPr/>
        </p:nvSpPr>
        <p:spPr bwMode="auto">
          <a:xfrm>
            <a:off x="381000" y="5181600"/>
            <a:ext cx="4038600" cy="1554163"/>
          </a:xfrm>
          <a:prstGeom prst="rect">
            <a:avLst/>
          </a:prstGeom>
          <a:solidFill>
            <a:schemeClr val="bg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solidFill>
                  <a:srgbClr val="0000CC"/>
                </a:solidFill>
                <a:latin typeface="Arial" charset="0"/>
              </a:rPr>
              <a:t>Physical, economic water scarcity..&amp; freedom</a:t>
            </a:r>
          </a:p>
        </p:txBody>
      </p:sp>
      <p:sp>
        <p:nvSpPr>
          <p:cNvPr id="2" name="TextBox 1"/>
          <p:cNvSpPr txBox="1"/>
          <p:nvPr/>
        </p:nvSpPr>
        <p:spPr>
          <a:xfrm>
            <a:off x="5943600" y="334674"/>
            <a:ext cx="3048000" cy="1477328"/>
          </a:xfrm>
          <a:prstGeom prst="rect">
            <a:avLst/>
          </a:prstGeom>
          <a:noFill/>
        </p:spPr>
        <p:txBody>
          <a:bodyPr wrap="square" rtlCol="0">
            <a:spAutoFit/>
          </a:bodyPr>
          <a:lstStyle/>
          <a:p>
            <a:r>
              <a:rPr lang="en-US" dirty="0" smtClean="0"/>
              <a:t>When the world has gotten to the point where access to freshwater is not equitably distributed – well then, the elite have WON!</a:t>
            </a:r>
            <a:endParaRPr lang="en-US" dirty="0"/>
          </a:p>
        </p:txBody>
      </p:sp>
    </p:spTree>
    <p:extLst>
      <p:ext uri="{BB962C8B-B14F-4D97-AF65-F5344CB8AC3E}">
        <p14:creationId xmlns:p14="http://schemas.microsoft.com/office/powerpoint/2010/main" val="10108527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additive="base">
                                        <p:cTn id="7" dur="500" fill="hold"/>
                                        <p:tgtEl>
                                          <p:spTgt spid="9225"/>
                                        </p:tgtEl>
                                        <p:attrNameLst>
                                          <p:attrName>ppt_x</p:attrName>
                                        </p:attrNameLst>
                                      </p:cBhvr>
                                      <p:tavLst>
                                        <p:tav tm="0">
                                          <p:val>
                                            <p:strVal val="0-#ppt_w/2"/>
                                          </p:val>
                                        </p:tav>
                                        <p:tav tm="100000">
                                          <p:val>
                                            <p:strVal val="#ppt_x"/>
                                          </p:val>
                                        </p:tav>
                                      </p:tavLst>
                                    </p:anim>
                                    <p:anim calcmode="lin" valueType="num">
                                      <p:cBhvr additive="base">
                                        <p:cTn id="8" dur="500" fill="hold"/>
                                        <p:tgtEl>
                                          <p:spTgt spid="9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BAU Future</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51174" y="1774825"/>
            <a:ext cx="6241652"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703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685800" y="1752600"/>
            <a:ext cx="7772400" cy="3581400"/>
          </a:xfrm>
        </p:spPr>
        <p:txBody>
          <a:bodyPr>
            <a:normAutofit fontScale="92500"/>
          </a:bodyPr>
          <a:lstStyle/>
          <a:p>
            <a:pPr eaLnBrk="1" hangingPunct="1">
              <a:lnSpc>
                <a:spcPct val="90000"/>
              </a:lnSpc>
            </a:pPr>
            <a:r>
              <a:rPr lang="en-US" altLang="en-US" sz="3200" dirty="0" smtClean="0"/>
              <a:t>Change can occur when consumers are properly informed.</a:t>
            </a:r>
          </a:p>
          <a:p>
            <a:pPr eaLnBrk="1" hangingPunct="1">
              <a:lnSpc>
                <a:spcPct val="90000"/>
              </a:lnSpc>
            </a:pPr>
            <a:r>
              <a:rPr lang="en-US" altLang="en-US" sz="3200" dirty="0" smtClean="0"/>
              <a:t>Technological solutions exist to make significant impact if deployed now</a:t>
            </a:r>
          </a:p>
          <a:p>
            <a:pPr eaLnBrk="1" hangingPunct="1">
              <a:lnSpc>
                <a:spcPct val="90000"/>
              </a:lnSpc>
            </a:pPr>
            <a:r>
              <a:rPr lang="en-US" altLang="en-US" sz="3200" dirty="0" smtClean="0"/>
              <a:t>Consume Less</a:t>
            </a:r>
          </a:p>
          <a:p>
            <a:pPr eaLnBrk="1" hangingPunct="1">
              <a:lnSpc>
                <a:spcPct val="90000"/>
              </a:lnSpc>
            </a:pPr>
            <a:r>
              <a:rPr lang="en-US" altLang="en-US" sz="3200" dirty="0" smtClean="0"/>
              <a:t>Technology is rapidly improving</a:t>
            </a:r>
          </a:p>
          <a:p>
            <a:pPr eaLnBrk="1" hangingPunct="1">
              <a:lnSpc>
                <a:spcPct val="90000"/>
              </a:lnSpc>
            </a:pPr>
            <a:r>
              <a:rPr lang="en-US" altLang="en-US" sz="3200" dirty="0" smtClean="0"/>
              <a:t>We are probably NOT Terminally Stupid</a:t>
            </a:r>
          </a:p>
          <a:p>
            <a:pPr eaLnBrk="1" hangingPunct="1">
              <a:lnSpc>
                <a:spcPct val="90000"/>
              </a:lnSpc>
            </a:pPr>
            <a:endParaRPr lang="en-US" altLang="en-US" dirty="0" smtClean="0"/>
          </a:p>
        </p:txBody>
      </p:sp>
      <p:sp>
        <p:nvSpPr>
          <p:cNvPr id="46082" name="Rectangle 2"/>
          <p:cNvSpPr>
            <a:spLocks noGrp="1" noChangeArrowheads="1"/>
          </p:cNvSpPr>
          <p:nvPr>
            <p:ph type="title"/>
          </p:nvPr>
        </p:nvSpPr>
        <p:spPr/>
        <p:txBody>
          <a:bodyPr/>
          <a:lstStyle/>
          <a:p>
            <a:pPr eaLnBrk="1" hangingPunct="1">
              <a:defRPr/>
            </a:pPr>
            <a:r>
              <a:rPr lang="en-US" dirty="0" smtClean="0"/>
              <a:t>What can you do as an individual: Be </a:t>
            </a:r>
            <a:r>
              <a:rPr lang="en-US" dirty="0" smtClean="0"/>
              <a:t>Optimistic and </a:t>
            </a:r>
            <a:r>
              <a:rPr lang="en-US" dirty="0" smtClean="0"/>
              <a:t>Proactive</a:t>
            </a:r>
            <a:endParaRPr lang="en-US" dirty="0" smtClean="0"/>
          </a:p>
        </p:txBody>
      </p:sp>
    </p:spTree>
    <p:extLst>
      <p:ext uri="{BB962C8B-B14F-4D97-AF65-F5344CB8AC3E}">
        <p14:creationId xmlns:p14="http://schemas.microsoft.com/office/powerpoint/2010/main" val="3429986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Effect transition="in" filter="fade">
                                      <p:cBhvr>
                                        <p:cTn id="14" dur="1000"/>
                                        <p:tgtEl>
                                          <p:spTgt spid="46083">
                                            <p:txEl>
                                              <p:pRg st="1" end="1"/>
                                            </p:txEl>
                                          </p:spTgt>
                                        </p:tgtEl>
                                      </p:cBhvr>
                                    </p:animEffect>
                                    <p:anim calcmode="lin" valueType="num">
                                      <p:cBhvr>
                                        <p:cTn id="15"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083">
                                            <p:txEl>
                                              <p:pRg st="2" end="2"/>
                                            </p:txEl>
                                          </p:spTgt>
                                        </p:tgtEl>
                                        <p:attrNameLst>
                                          <p:attrName>style.visibility</p:attrName>
                                        </p:attrNameLst>
                                      </p:cBhvr>
                                      <p:to>
                                        <p:strVal val="visible"/>
                                      </p:to>
                                    </p:set>
                                    <p:animEffect transition="in" filter="fade">
                                      <p:cBhvr>
                                        <p:cTn id="21" dur="1000"/>
                                        <p:tgtEl>
                                          <p:spTgt spid="46083">
                                            <p:txEl>
                                              <p:pRg st="2" end="2"/>
                                            </p:txEl>
                                          </p:spTgt>
                                        </p:tgtEl>
                                      </p:cBhvr>
                                    </p:animEffect>
                                    <p:anim calcmode="lin" valueType="num">
                                      <p:cBhvr>
                                        <p:cTn id="22"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6083">
                                            <p:txEl>
                                              <p:pRg st="3" end="3"/>
                                            </p:txEl>
                                          </p:spTgt>
                                        </p:tgtEl>
                                        <p:attrNameLst>
                                          <p:attrName>style.visibility</p:attrName>
                                        </p:attrNameLst>
                                      </p:cBhvr>
                                      <p:to>
                                        <p:strVal val="visible"/>
                                      </p:to>
                                    </p:set>
                                    <p:animEffect transition="in" filter="fade">
                                      <p:cBhvr>
                                        <p:cTn id="28" dur="1000"/>
                                        <p:tgtEl>
                                          <p:spTgt spid="46083">
                                            <p:txEl>
                                              <p:pRg st="3" end="3"/>
                                            </p:txEl>
                                          </p:spTgt>
                                        </p:tgtEl>
                                      </p:cBhvr>
                                    </p:animEffect>
                                    <p:anim calcmode="lin" valueType="num">
                                      <p:cBhvr>
                                        <p:cTn id="29"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60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6083">
                                            <p:txEl>
                                              <p:pRg st="4" end="4"/>
                                            </p:txEl>
                                          </p:spTgt>
                                        </p:tgtEl>
                                        <p:attrNameLst>
                                          <p:attrName>style.visibility</p:attrName>
                                        </p:attrNameLst>
                                      </p:cBhvr>
                                      <p:to>
                                        <p:strVal val="visible"/>
                                      </p:to>
                                    </p:set>
                                    <p:animEffect transition="in" filter="fade">
                                      <p:cBhvr>
                                        <p:cTn id="35" dur="1000"/>
                                        <p:tgtEl>
                                          <p:spTgt spid="46083">
                                            <p:txEl>
                                              <p:pRg st="4" end="4"/>
                                            </p:txEl>
                                          </p:spTgt>
                                        </p:tgtEl>
                                      </p:cBhvr>
                                    </p:animEffect>
                                    <p:anim calcmode="lin" valueType="num">
                                      <p:cBhvr>
                                        <p:cTn id="36"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608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12775" y="228600"/>
            <a:ext cx="8153400" cy="990600"/>
          </a:xfrm>
        </p:spPr>
        <p:txBody>
          <a:bodyPr rtlCol="0">
            <a:normAutofit fontScale="90000"/>
          </a:bodyPr>
          <a:lstStyle/>
          <a:p>
            <a:pPr eaLnBrk="1" fontAlgn="auto" hangingPunct="1">
              <a:spcAft>
                <a:spcPts val="0"/>
              </a:spcAft>
              <a:defRPr/>
            </a:pPr>
            <a:r>
              <a:rPr lang="en-US" dirty="0" smtClean="0"/>
              <a:t>You have three choices:  </a:t>
            </a:r>
            <a:br>
              <a:rPr lang="en-US" dirty="0" smtClean="0"/>
            </a:br>
            <a:endParaRPr lang="en-US" dirty="0" smtClean="0"/>
          </a:p>
        </p:txBody>
      </p:sp>
      <p:sp>
        <p:nvSpPr>
          <p:cNvPr id="55299" name="Rectangle 3"/>
          <p:cNvSpPr>
            <a:spLocks noGrp="1" noChangeArrowheads="1"/>
          </p:cNvSpPr>
          <p:nvPr>
            <p:ph idx="1"/>
          </p:nvPr>
        </p:nvSpPr>
        <p:spPr>
          <a:xfrm>
            <a:off x="612775" y="1600200"/>
            <a:ext cx="8153400" cy="4495800"/>
          </a:xfrm>
        </p:spPr>
        <p:txBody>
          <a:bodyPr/>
          <a:lstStyle/>
          <a:p>
            <a:pPr eaLnBrk="1" hangingPunct="1"/>
            <a:endParaRPr lang="en-US" altLang="en-US" smtClean="0"/>
          </a:p>
        </p:txBody>
      </p:sp>
      <p:pic>
        <p:nvPicPr>
          <p:cNvPr id="152580" name="Picture 4" descr="7774~I-Just-Don-t-Give-A-Fuck-Anymore-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600" y="2246313"/>
            <a:ext cx="3040063"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Picture 5" descr="i-want-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2165350"/>
            <a:ext cx="33337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6" descr="CorporateM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2133600"/>
            <a:ext cx="304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990600" y="16764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Practice BAU</a:t>
            </a:r>
          </a:p>
        </p:txBody>
      </p:sp>
      <p:sp>
        <p:nvSpPr>
          <p:cNvPr id="3" name="TextBox 2"/>
          <p:cNvSpPr txBox="1">
            <a:spLocks noChangeArrowheads="1"/>
          </p:cNvSpPr>
          <p:nvPr/>
        </p:nvSpPr>
        <p:spPr bwMode="auto">
          <a:xfrm>
            <a:off x="3581400" y="16764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Give UP</a:t>
            </a:r>
          </a:p>
        </p:txBody>
      </p:sp>
      <p:sp>
        <p:nvSpPr>
          <p:cNvPr id="4" name="TextBox 3"/>
          <p:cNvSpPr txBox="1">
            <a:spLocks noChangeArrowheads="1"/>
          </p:cNvSpPr>
          <p:nvPr/>
        </p:nvSpPr>
        <p:spPr bwMode="auto">
          <a:xfrm>
            <a:off x="5943600" y="16764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t>Proactive: Educate your Peers</a:t>
            </a:r>
          </a:p>
        </p:txBody>
      </p:sp>
      <p:sp>
        <p:nvSpPr>
          <p:cNvPr id="5" name="TextBox 4"/>
          <p:cNvSpPr txBox="1">
            <a:spLocks noChangeArrowheads="1"/>
          </p:cNvSpPr>
          <p:nvPr/>
        </p:nvSpPr>
        <p:spPr bwMode="auto">
          <a:xfrm>
            <a:off x="6021388" y="2286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000" b="1">
                <a:solidFill>
                  <a:srgbClr val="FF0000"/>
                </a:solidFill>
                <a:latin typeface="Goudy Stout" pitchFamily="18" charset="0"/>
              </a:rPr>
              <a:t>Make the Wise Choice</a:t>
            </a:r>
          </a:p>
        </p:txBody>
      </p:sp>
    </p:spTree>
    <p:extLst>
      <p:ext uri="{BB962C8B-B14F-4D97-AF65-F5344CB8AC3E}">
        <p14:creationId xmlns:p14="http://schemas.microsoft.com/office/powerpoint/2010/main" val="1691923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2582"/>
                                        </p:tgtEl>
                                        <p:attrNameLst>
                                          <p:attrName>style.visibility</p:attrName>
                                        </p:attrNameLst>
                                      </p:cBhvr>
                                      <p:to>
                                        <p:strVal val="visible"/>
                                      </p:to>
                                    </p:set>
                                    <p:animEffect transition="in" filter="blinds(horizontal)">
                                      <p:cBhvr>
                                        <p:cTn id="12" dur="500"/>
                                        <p:tgtEl>
                                          <p:spTgt spid="152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52580"/>
                                        </p:tgtEl>
                                        <p:attrNameLst>
                                          <p:attrName>style.visibility</p:attrName>
                                        </p:attrNameLst>
                                      </p:cBhvr>
                                      <p:to>
                                        <p:strVal val="visible"/>
                                      </p:to>
                                    </p:set>
                                    <p:anim calcmode="lin" valueType="num">
                                      <p:cBhvr additive="base">
                                        <p:cTn id="22" dur="500" fill="hold"/>
                                        <p:tgtEl>
                                          <p:spTgt spid="152580"/>
                                        </p:tgtEl>
                                        <p:attrNameLst>
                                          <p:attrName>ppt_x</p:attrName>
                                        </p:attrNameLst>
                                      </p:cBhvr>
                                      <p:tavLst>
                                        <p:tav tm="0">
                                          <p:val>
                                            <p:strVal val="#ppt_x"/>
                                          </p:val>
                                        </p:tav>
                                        <p:tav tm="100000">
                                          <p:val>
                                            <p:strVal val="#ppt_x"/>
                                          </p:val>
                                        </p:tav>
                                      </p:tavLst>
                                    </p:anim>
                                    <p:anim calcmode="lin" valueType="num">
                                      <p:cBhvr additive="base">
                                        <p:cTn id="23" dur="500" fill="hold"/>
                                        <p:tgtEl>
                                          <p:spTgt spid="15258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6" fill="hold" nodeType="clickEffect">
                                  <p:stCondLst>
                                    <p:cond delay="0"/>
                                  </p:stCondLst>
                                  <p:childTnLst>
                                    <p:set>
                                      <p:cBhvr>
                                        <p:cTn id="34" dur="1" fill="hold">
                                          <p:stCondLst>
                                            <p:cond delay="0"/>
                                          </p:stCondLst>
                                        </p:cTn>
                                        <p:tgtEl>
                                          <p:spTgt spid="152581"/>
                                        </p:tgtEl>
                                        <p:attrNameLst>
                                          <p:attrName>style.visibility</p:attrName>
                                        </p:attrNameLst>
                                      </p:cBhvr>
                                      <p:to>
                                        <p:strVal val="visible"/>
                                      </p:to>
                                    </p:set>
                                    <p:animEffect transition="in" filter="barn(inHorizontal)">
                                      <p:cBhvr>
                                        <p:cTn id="35" dur="500"/>
                                        <p:tgtEl>
                                          <p:spTgt spid="15258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486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23900" y="5334000"/>
            <a:ext cx="7543800" cy="914400"/>
          </a:xfrm>
        </p:spPr>
        <p:txBody>
          <a:bodyPr/>
          <a:lstStyle/>
          <a:p>
            <a:pPr algn="ctr"/>
            <a:r>
              <a:rPr lang="en-US" sz="2400" dirty="0" smtClean="0"/>
              <a:t>One </a:t>
            </a:r>
            <a:r>
              <a:rPr lang="en-US" sz="2400" dirty="0" smtClean="0"/>
              <a:t>Earth Resources  </a:t>
            </a:r>
            <a:r>
              <a:rPr lang="en-US" sz="2400" dirty="0" smtClean="0"/>
              <a:t>Equal For All</a:t>
            </a:r>
            <a:endParaRPr lang="en-US" sz="2400" dirty="0"/>
          </a:p>
        </p:txBody>
      </p:sp>
      <p:sp>
        <p:nvSpPr>
          <p:cNvPr id="3" name="TextBox 2"/>
          <p:cNvSpPr txBox="1"/>
          <p:nvPr/>
        </p:nvSpPr>
        <p:spPr>
          <a:xfrm>
            <a:off x="1872343" y="4572000"/>
            <a:ext cx="5105400" cy="646331"/>
          </a:xfrm>
          <a:prstGeom prst="rect">
            <a:avLst/>
          </a:prstGeom>
          <a:noFill/>
        </p:spPr>
        <p:txBody>
          <a:bodyPr wrap="square" rtlCol="0">
            <a:spAutoFit/>
          </a:bodyPr>
          <a:lstStyle/>
          <a:p>
            <a:r>
              <a:rPr lang="en-US" b="1" dirty="0" smtClean="0"/>
              <a:t>The Moral Perspective of Planetary Management</a:t>
            </a:r>
            <a:endParaRPr lang="en-US" b="1" dirty="0"/>
          </a:p>
        </p:txBody>
      </p:sp>
    </p:spTree>
    <p:extLst>
      <p:ext uri="{BB962C8B-B14F-4D97-AF65-F5344CB8AC3E}">
        <p14:creationId xmlns:p14="http://schemas.microsoft.com/office/powerpoint/2010/main" val="1199165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The </a:t>
            </a:r>
            <a:r>
              <a:rPr lang="en-US" b="1" dirty="0" smtClean="0"/>
              <a:t>7 </a:t>
            </a:r>
            <a:r>
              <a:rPr lang="en-US" b="1" dirty="0"/>
              <a:t>reasons </a:t>
            </a:r>
            <a:r>
              <a:rPr lang="en-US" b="1" dirty="0" smtClean="0"/>
              <a:t>that (business) </a:t>
            </a:r>
            <a:r>
              <a:rPr lang="en-US" b="1" dirty="0"/>
              <a:t>culture resists change </a:t>
            </a:r>
            <a:br>
              <a:rPr lang="en-US" b="1" dirty="0"/>
            </a:br>
            <a:endParaRPr lang="en-US" b="1" dirty="0" smtClean="0"/>
          </a:p>
          <a:p>
            <a:pPr marL="514350" indent="-514350">
              <a:buFont typeface="+mj-lt"/>
              <a:buAutoNum type="arabicPeriod"/>
            </a:pPr>
            <a:r>
              <a:rPr lang="en-US" b="1" dirty="0" smtClean="0"/>
              <a:t>There </a:t>
            </a:r>
            <a:r>
              <a:rPr lang="en-US" b="1" dirty="0"/>
              <a:t>isn't any real need for the change</a:t>
            </a:r>
          </a:p>
          <a:p>
            <a:pPr marL="514350" indent="-514350">
              <a:buFont typeface="+mj-lt"/>
              <a:buAutoNum type="arabicPeriod"/>
            </a:pPr>
            <a:r>
              <a:rPr lang="en-US" b="1" dirty="0"/>
              <a:t>The change is going to make it harder for them to meet their needs</a:t>
            </a:r>
          </a:p>
          <a:p>
            <a:pPr marL="514350" indent="-514350">
              <a:buFont typeface="+mj-lt"/>
              <a:buAutoNum type="arabicPeriod"/>
            </a:pPr>
            <a:r>
              <a:rPr lang="en-US" b="1" dirty="0"/>
              <a:t>The risks seem to outweigh the benefits</a:t>
            </a:r>
          </a:p>
          <a:p>
            <a:pPr marL="514350" indent="-514350">
              <a:buFont typeface="+mj-lt"/>
              <a:buAutoNum type="arabicPeriod"/>
            </a:pPr>
            <a:r>
              <a:rPr lang="en-US" b="1" dirty="0"/>
              <a:t>They don't think they have the ability to make the change</a:t>
            </a:r>
          </a:p>
          <a:p>
            <a:pPr marL="514350" indent="-514350">
              <a:buFont typeface="+mj-lt"/>
              <a:buAutoNum type="arabicPeriod"/>
            </a:pPr>
            <a:r>
              <a:rPr lang="en-US" b="1" dirty="0"/>
              <a:t>They believe the change will fail</a:t>
            </a:r>
          </a:p>
          <a:p>
            <a:pPr marL="514350" indent="-514350">
              <a:buFont typeface="+mj-lt"/>
              <a:buAutoNum type="arabicPeriod"/>
            </a:pPr>
            <a:r>
              <a:rPr lang="en-US" b="1" dirty="0"/>
              <a:t>Change process is being handled improperly by management</a:t>
            </a:r>
          </a:p>
          <a:p>
            <a:pPr marL="514350" indent="-514350">
              <a:buFont typeface="+mj-lt"/>
              <a:buAutoNum type="arabicPeriod"/>
            </a:pPr>
            <a:r>
              <a:rPr lang="en-US" b="1" dirty="0"/>
              <a:t>The change is inconsistent with their values</a:t>
            </a:r>
          </a:p>
          <a:p>
            <a:endParaRPr lang="en-US" dirty="0"/>
          </a:p>
        </p:txBody>
      </p:sp>
      <p:sp>
        <p:nvSpPr>
          <p:cNvPr id="2" name="Title 1"/>
          <p:cNvSpPr>
            <a:spLocks noGrp="1"/>
          </p:cNvSpPr>
          <p:nvPr>
            <p:ph type="title"/>
          </p:nvPr>
        </p:nvSpPr>
        <p:spPr/>
        <p:txBody>
          <a:bodyPr/>
          <a:lstStyle/>
          <a:p>
            <a:r>
              <a:rPr lang="en-US" dirty="0" smtClean="0"/>
              <a:t>Business world analogy</a:t>
            </a:r>
            <a:endParaRPr lang="en-US" dirty="0"/>
          </a:p>
        </p:txBody>
      </p:sp>
    </p:spTree>
    <p:extLst>
      <p:ext uri="{BB962C8B-B14F-4D97-AF65-F5344CB8AC3E}">
        <p14:creationId xmlns:p14="http://schemas.microsoft.com/office/powerpoint/2010/main" val="3337579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Mapping on to changing our cultural consumption habits</a:t>
            </a:r>
            <a:endParaRPr lang="en-US" sz="3200" dirty="0"/>
          </a:p>
        </p:txBody>
      </p:sp>
      <p:sp>
        <p:nvSpPr>
          <p:cNvPr id="3" name="Content Placeholder 2"/>
          <p:cNvSpPr>
            <a:spLocks noGrp="1"/>
          </p:cNvSpPr>
          <p:nvPr>
            <p:ph idx="1"/>
          </p:nvPr>
        </p:nvSpPr>
        <p:spPr/>
        <p:txBody>
          <a:bodyPr/>
          <a:lstStyle/>
          <a:p>
            <a:r>
              <a:rPr lang="en-US" dirty="0" smtClean="0"/>
              <a:t>1.  There isn’t any real need for change</a:t>
            </a:r>
            <a:endParaRPr lang="en-US" dirty="0"/>
          </a:p>
        </p:txBody>
      </p:sp>
      <p:sp>
        <p:nvSpPr>
          <p:cNvPr id="4" name="TextBox 3"/>
          <p:cNvSpPr txBox="1"/>
          <p:nvPr/>
        </p:nvSpPr>
        <p:spPr>
          <a:xfrm>
            <a:off x="914400" y="2819400"/>
            <a:ext cx="6934200" cy="2677656"/>
          </a:xfrm>
          <a:prstGeom prst="rect">
            <a:avLst/>
          </a:prstGeom>
          <a:noFill/>
        </p:spPr>
        <p:txBody>
          <a:bodyPr wrap="square" rtlCol="0">
            <a:spAutoFit/>
          </a:bodyPr>
          <a:lstStyle/>
          <a:p>
            <a:r>
              <a:rPr lang="en-US" sz="2800" dirty="0" smtClean="0">
                <a:solidFill>
                  <a:srgbClr val="FF0000"/>
                </a:solidFill>
                <a:latin typeface="Arial Black" panose="020B0A04020102020204" pitchFamily="34" charset="0"/>
              </a:rPr>
              <a:t>There is no evidence that suggests our current consumption habits are damaging in any way;  consumption produces a better standard of living – why change that?</a:t>
            </a:r>
            <a:r>
              <a:rPr lang="en-US" dirty="0" smtClean="0"/>
              <a:t>  </a:t>
            </a:r>
            <a:endParaRPr lang="en-US" dirty="0"/>
          </a:p>
        </p:txBody>
      </p:sp>
    </p:spTree>
    <p:extLst>
      <p:ext uri="{BB962C8B-B14F-4D97-AF65-F5344CB8AC3E}">
        <p14:creationId xmlns:p14="http://schemas.microsoft.com/office/powerpoint/2010/main" val="23350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2.  The change is going to make it harder for them to meet their needs</a:t>
            </a:r>
            <a:endParaRPr lang="en-US" dirty="0"/>
          </a:p>
        </p:txBody>
      </p:sp>
      <p:sp>
        <p:nvSpPr>
          <p:cNvPr id="4" name="TextBox 3"/>
          <p:cNvSpPr txBox="1"/>
          <p:nvPr/>
        </p:nvSpPr>
        <p:spPr>
          <a:xfrm>
            <a:off x="1447800" y="2895600"/>
            <a:ext cx="6705600" cy="2677656"/>
          </a:xfrm>
          <a:prstGeom prst="rect">
            <a:avLst/>
          </a:prstGeom>
          <a:noFill/>
        </p:spPr>
        <p:txBody>
          <a:bodyPr wrap="square" rtlCol="0">
            <a:spAutoFit/>
          </a:bodyPr>
          <a:lstStyle/>
          <a:p>
            <a:r>
              <a:rPr lang="en-US" sz="2800" dirty="0" smtClean="0"/>
              <a:t>Reducing consumption and consumption fossil fuel based energy is too hard to do and will significantly compromise my current lifestyle.  Furthermore, since there is not evidence that compels me to make such a change, Fuck it </a:t>
            </a:r>
            <a:r>
              <a:rPr lang="en-US" dirty="0" smtClean="0"/>
              <a:t>…</a:t>
            </a:r>
            <a:endParaRPr lang="en-US" dirty="0"/>
          </a:p>
        </p:txBody>
      </p:sp>
    </p:spTree>
    <p:extLst>
      <p:ext uri="{BB962C8B-B14F-4D97-AF65-F5344CB8AC3E}">
        <p14:creationId xmlns:p14="http://schemas.microsoft.com/office/powerpoint/2010/main" val="163367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85" y="274638"/>
            <a:ext cx="8229600" cy="1143000"/>
          </a:xfrm>
        </p:spPr>
        <p:txBody>
          <a:bodyPr>
            <a:normAutofit fontScale="90000"/>
          </a:bodyPr>
          <a:lstStyle/>
          <a:p>
            <a:r>
              <a:rPr lang="en-US" sz="4000" dirty="0" smtClean="0"/>
              <a:t>3. </a:t>
            </a:r>
            <a:r>
              <a:rPr lang="en-US" sz="4000" b="1" dirty="0"/>
              <a:t>The risks seem to outweigh the benefits</a:t>
            </a:r>
            <a:r>
              <a:rPr lang="en-US" b="1" dirty="0"/>
              <a:t/>
            </a:r>
            <a:br>
              <a:rPr lang="en-US" b="1" dirty="0"/>
            </a:b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524000" y="2492188"/>
            <a:ext cx="5867400" cy="2062103"/>
          </a:xfrm>
          <a:prstGeom prst="rect">
            <a:avLst/>
          </a:prstGeom>
          <a:noFill/>
        </p:spPr>
        <p:txBody>
          <a:bodyPr wrap="square" rtlCol="0">
            <a:spAutoFit/>
          </a:bodyPr>
          <a:lstStyle/>
          <a:p>
            <a:r>
              <a:rPr lang="en-US" sz="3200" b="1" dirty="0"/>
              <a:t>My short term economic security is far more important than long term benefit for the planetary ecosystem</a:t>
            </a:r>
            <a:endParaRPr lang="en-US" sz="3200" dirty="0"/>
          </a:p>
        </p:txBody>
      </p:sp>
    </p:spTree>
    <p:extLst>
      <p:ext uri="{BB962C8B-B14F-4D97-AF65-F5344CB8AC3E}">
        <p14:creationId xmlns:p14="http://schemas.microsoft.com/office/powerpoint/2010/main" val="41112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1143000"/>
          </a:xfrm>
        </p:spPr>
        <p:txBody>
          <a:bodyPr>
            <a:normAutofit fontScale="90000"/>
          </a:bodyPr>
          <a:lstStyle/>
          <a:p>
            <a:pPr algn="l"/>
            <a:r>
              <a:rPr lang="en-US" sz="3600" b="1" dirty="0" smtClean="0"/>
              <a:t>4. They </a:t>
            </a:r>
            <a:r>
              <a:rPr lang="en-US" sz="3600" b="1" dirty="0"/>
              <a:t>don't think they have the ability to make the change</a:t>
            </a:r>
            <a:r>
              <a:rPr lang="en-US" b="1" dirty="0"/>
              <a:t/>
            </a:r>
            <a:br>
              <a:rPr lang="en-US" b="1" dirty="0"/>
            </a:b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057400" y="2286000"/>
            <a:ext cx="5334000" cy="1846659"/>
          </a:xfrm>
          <a:prstGeom prst="rect">
            <a:avLst/>
          </a:prstGeom>
          <a:noFill/>
        </p:spPr>
        <p:txBody>
          <a:bodyPr wrap="square" rtlCol="0">
            <a:spAutoFit/>
          </a:bodyPr>
          <a:lstStyle/>
          <a:p>
            <a:r>
              <a:rPr lang="en-US" sz="3200" b="1" dirty="0"/>
              <a:t>I am an individual, what can I </a:t>
            </a:r>
            <a:r>
              <a:rPr lang="en-US" sz="3200" b="1" dirty="0" smtClean="0"/>
              <a:t>do that will actually make any impact</a:t>
            </a:r>
            <a:r>
              <a:rPr lang="en-US" b="1" dirty="0" smtClean="0"/>
              <a:t>?  (see last slide for your impact!)</a:t>
            </a:r>
            <a:endParaRPr lang="en-US" dirty="0"/>
          </a:p>
        </p:txBody>
      </p:sp>
    </p:spTree>
    <p:extLst>
      <p:ext uri="{BB962C8B-B14F-4D97-AF65-F5344CB8AC3E}">
        <p14:creationId xmlns:p14="http://schemas.microsoft.com/office/powerpoint/2010/main" val="411896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a:t>
            </a:r>
            <a:r>
              <a:rPr lang="en-US" sz="3600" b="1" dirty="0" smtClean="0"/>
              <a:t>. They </a:t>
            </a:r>
            <a:r>
              <a:rPr lang="en-US" sz="3600" b="1" dirty="0"/>
              <a:t>believe the change will fail</a:t>
            </a:r>
            <a:endParaRPr lang="en-US" sz="3600"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2590800"/>
            <a:ext cx="6477000" cy="3046988"/>
          </a:xfrm>
          <a:prstGeom prst="rect">
            <a:avLst/>
          </a:prstGeom>
          <a:noFill/>
        </p:spPr>
        <p:txBody>
          <a:bodyPr wrap="square" rtlCol="0">
            <a:spAutoFit/>
          </a:bodyPr>
          <a:lstStyle/>
          <a:p>
            <a:r>
              <a:rPr lang="en-US" sz="3200" dirty="0" smtClean="0"/>
              <a:t>Since there is no evidence that changing our consumption habits will have any positive effect then any such mandate to change will surely fail and have significant negative consequences.</a:t>
            </a:r>
            <a:endParaRPr lang="en-US" sz="3200" dirty="0"/>
          </a:p>
        </p:txBody>
      </p:sp>
    </p:spTree>
    <p:extLst>
      <p:ext uri="{BB962C8B-B14F-4D97-AF65-F5344CB8AC3E}">
        <p14:creationId xmlns:p14="http://schemas.microsoft.com/office/powerpoint/2010/main" val="203713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dirty="0" smtClean="0"/>
              <a:t>6. Change </a:t>
            </a:r>
            <a:r>
              <a:rPr lang="en-US" sz="3600" b="1" dirty="0"/>
              <a:t>process is being handled improperly by management</a:t>
            </a:r>
            <a:r>
              <a:rPr lang="en-US" b="1" dirty="0"/>
              <a:t/>
            </a:r>
            <a:br>
              <a:rPr lang="en-US" b="1" dirty="0"/>
            </a:b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219200" y="2362200"/>
            <a:ext cx="6858000" cy="3970318"/>
          </a:xfrm>
          <a:prstGeom prst="rect">
            <a:avLst/>
          </a:prstGeom>
          <a:noFill/>
        </p:spPr>
        <p:txBody>
          <a:bodyPr wrap="square" rtlCol="0">
            <a:spAutoFit/>
          </a:bodyPr>
          <a:lstStyle/>
          <a:p>
            <a:r>
              <a:rPr lang="en-US" sz="2800" b="1" dirty="0">
                <a:solidFill>
                  <a:srgbClr val="FF0000"/>
                </a:solidFill>
              </a:rPr>
              <a:t>We don't trust our government to make a fair set of </a:t>
            </a:r>
            <a:r>
              <a:rPr lang="en-US" sz="2800" b="1" dirty="0" smtClean="0">
                <a:solidFill>
                  <a:srgbClr val="FF0000"/>
                </a:solidFill>
              </a:rPr>
              <a:t>regulations.  We don’t trust scientific advisors to the government to be unbiased.  All policy recommendations serve only self-interests.  Little e will continue to screw us worms and passing shadows, just like it has always been.</a:t>
            </a:r>
            <a:endParaRPr lang="en-US" sz="2800" b="1" dirty="0">
              <a:solidFill>
                <a:srgbClr val="FF0000"/>
              </a:solidFill>
            </a:endParaRPr>
          </a:p>
          <a:p>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Tree>
    <p:extLst>
      <p:ext uri="{BB962C8B-B14F-4D97-AF65-F5344CB8AC3E}">
        <p14:creationId xmlns:p14="http://schemas.microsoft.com/office/powerpoint/2010/main" val="38761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7.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8.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9.xml><?xml version="1.0" encoding="utf-8"?>
<a:theme xmlns:a="http://schemas.openxmlformats.org/drawingml/2006/main" name="1_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TotalTime>
  <Words>540</Words>
  <Application>Microsoft Office PowerPoint</Application>
  <PresentationFormat>On-screen Show (4:3)</PresentationFormat>
  <Paragraphs>50</Paragraphs>
  <Slides>15</Slides>
  <Notes>1</Notes>
  <HiddenSlides>0</HiddenSlides>
  <MMClips>0</MMClips>
  <ScaleCrop>false</ScaleCrop>
  <HeadingPairs>
    <vt:vector size="4" baseType="variant">
      <vt:variant>
        <vt:lpstr>Theme</vt:lpstr>
      </vt:variant>
      <vt:variant>
        <vt:i4>9</vt:i4>
      </vt:variant>
      <vt:variant>
        <vt:lpstr>Slide Titles</vt:lpstr>
      </vt:variant>
      <vt:variant>
        <vt:i4>15</vt:i4>
      </vt:variant>
    </vt:vector>
  </HeadingPairs>
  <TitlesOfParts>
    <vt:vector size="24" baseType="lpstr">
      <vt:lpstr>Grid</vt:lpstr>
      <vt:lpstr>Adjacency</vt:lpstr>
      <vt:lpstr>Executive</vt:lpstr>
      <vt:lpstr>Clarity</vt:lpstr>
      <vt:lpstr>Hardcover</vt:lpstr>
      <vt:lpstr>Elemental</vt:lpstr>
      <vt:lpstr>Composite</vt:lpstr>
      <vt:lpstr>Module</vt:lpstr>
      <vt:lpstr>1_Grid</vt:lpstr>
      <vt:lpstr>Resistance to Cultural Change</vt:lpstr>
      <vt:lpstr>One Earth Resources  Equal For All</vt:lpstr>
      <vt:lpstr>Business world analogy</vt:lpstr>
      <vt:lpstr>Mapping on to changing our cultural consumption habits</vt:lpstr>
      <vt:lpstr>2.  The change is going to make it harder for them to meet their needs</vt:lpstr>
      <vt:lpstr>3. The risks seem to outweigh the benefits </vt:lpstr>
      <vt:lpstr>4. They don't think they have the ability to make the change </vt:lpstr>
      <vt:lpstr>5. They believe the change will fail</vt:lpstr>
      <vt:lpstr>6. Change process is being handled improperly by management </vt:lpstr>
      <vt:lpstr>7. The change is inconsistent with their values</vt:lpstr>
      <vt:lpstr>Consumption Driven Increased inequity since we are all so fucking special</vt:lpstr>
      <vt:lpstr>PowerPoint Presentation</vt:lpstr>
      <vt:lpstr>Your BAU Future</vt:lpstr>
      <vt:lpstr>What can you do as an individual: Be Optimistic and Proactive</vt:lpstr>
      <vt:lpstr>You have three choices: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Resistance to Cultural Change</dc:title>
  <dc:creator>Dr. Nuts</dc:creator>
  <cp:lastModifiedBy>Dr. Nuts</cp:lastModifiedBy>
  <cp:revision>8</cp:revision>
  <dcterms:created xsi:type="dcterms:W3CDTF">2015-03-11T17:13:40Z</dcterms:created>
  <dcterms:modified xsi:type="dcterms:W3CDTF">2016-03-10T18:58:25Z</dcterms:modified>
</cp:coreProperties>
</file>