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5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0" r:id="rId3"/>
    <p:sldMasterId id="2147483708" r:id="rId4"/>
    <p:sldMasterId id="2147483726" r:id="rId5"/>
    <p:sldMasterId id="2147483744" r:id="rId6"/>
  </p:sldMasterIdLst>
  <p:sldIdLst>
    <p:sldId id="257" r:id="rId7"/>
    <p:sldId id="260" r:id="rId8"/>
    <p:sldId id="265" r:id="rId9"/>
    <p:sldId id="259" r:id="rId10"/>
    <p:sldId id="261" r:id="rId11"/>
    <p:sldId id="262" r:id="rId12"/>
    <p:sldId id="263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0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040C-CCF8-4063-873F-1B2163173EB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2DAD-8E4E-404E-98EA-41C84B3E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318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040C-CCF8-4063-873F-1B2163173EB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2DAD-8E4E-404E-98EA-41C84B3E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08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040C-CCF8-4063-873F-1B2163173EB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2DAD-8E4E-404E-98EA-41C84B3E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482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040C-CCF8-4063-873F-1B2163173EB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2DAD-8E4E-404E-98EA-41C84B3E505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9693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040C-CCF8-4063-873F-1B2163173EB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2DAD-8E4E-404E-98EA-41C84B3E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338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040C-CCF8-4063-873F-1B2163173EB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2DAD-8E4E-404E-98EA-41C84B3E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522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040C-CCF8-4063-873F-1B2163173EB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2DAD-8E4E-404E-98EA-41C84B3E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03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040C-CCF8-4063-873F-1B2163173EB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2DAD-8E4E-404E-98EA-41C84B3E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802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040C-CCF8-4063-873F-1B2163173EB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2DAD-8E4E-404E-98EA-41C84B3E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795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040C-CCF8-4063-873F-1B2163173EB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2DAD-8E4E-404E-98EA-41C84B3E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571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040C-CCF8-4063-873F-1B2163173EB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2DAD-8E4E-404E-98EA-41C84B3E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77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040C-CCF8-4063-873F-1B2163173EB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2DAD-8E4E-404E-98EA-41C84B3E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6961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040C-CCF8-4063-873F-1B2163173EB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2DAD-8E4E-404E-98EA-41C84B3E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128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040C-CCF8-4063-873F-1B2163173EB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2DAD-8E4E-404E-98EA-41C84B3E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67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040C-CCF8-4063-873F-1B2163173EB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2DAD-8E4E-404E-98EA-41C84B3E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209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040C-CCF8-4063-873F-1B2163173EB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2DAD-8E4E-404E-98EA-41C84B3E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003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040C-CCF8-4063-873F-1B2163173EB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2DAD-8E4E-404E-98EA-41C84B3E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241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040C-CCF8-4063-873F-1B2163173EB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2DAD-8E4E-404E-98EA-41C84B3E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4944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040C-CCF8-4063-873F-1B2163173EB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2DAD-8E4E-404E-98EA-41C84B3E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5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040C-CCF8-4063-873F-1B2163173EB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2DAD-8E4E-404E-98EA-41C84B3E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447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040C-CCF8-4063-873F-1B2163173EB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2DAD-8E4E-404E-98EA-41C84B3E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033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040C-CCF8-4063-873F-1B2163173EB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2DAD-8E4E-404E-98EA-41C84B3E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770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040C-CCF8-4063-873F-1B2163173EB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2DAD-8E4E-404E-98EA-41C84B3E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1255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040C-CCF8-4063-873F-1B2163173EB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2DAD-8E4E-404E-98EA-41C84B3E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6525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040C-CCF8-4063-873F-1B2163173EB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2DAD-8E4E-404E-98EA-41C84B3E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91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040C-CCF8-4063-873F-1B2163173EB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2DAD-8E4E-404E-98EA-41C84B3E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4041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040C-CCF8-4063-873F-1B2163173EB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2DAD-8E4E-404E-98EA-41C84B3E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7962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040C-CCF8-4063-873F-1B2163173EB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2DAD-8E4E-404E-98EA-41C84B3E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524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040C-CCF8-4063-873F-1B2163173EB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2DAD-8E4E-404E-98EA-41C84B3E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369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040C-CCF8-4063-873F-1B2163173EB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2DAD-8E4E-404E-98EA-41C84B3E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6989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040C-CCF8-4063-873F-1B2163173EB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2DAD-8E4E-404E-98EA-41C84B3E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91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040C-CCF8-4063-873F-1B2163173EB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2DAD-8E4E-404E-98EA-41C84B3E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5833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040C-CCF8-4063-873F-1B2163173EB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2DAD-8E4E-404E-98EA-41C84B3E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41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040C-CCF8-4063-873F-1B2163173EB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2DAD-8E4E-404E-98EA-41C84B3E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303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040C-CCF8-4063-873F-1B2163173EB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2DAD-8E4E-404E-98EA-41C84B3E505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37121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040C-CCF8-4063-873F-1B2163173EB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2DAD-8E4E-404E-98EA-41C84B3E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3070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040C-CCF8-4063-873F-1B2163173EB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2DAD-8E4E-404E-98EA-41C84B3E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8122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040C-CCF8-4063-873F-1B2163173EB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2DAD-8E4E-404E-98EA-41C84B3E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364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040C-CCF8-4063-873F-1B2163173EB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2DAD-8E4E-404E-98EA-41C84B3E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5786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040C-CCF8-4063-873F-1B2163173EB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2DAD-8E4E-404E-98EA-41C84B3E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1909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040C-CCF8-4063-873F-1B2163173EB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12CF2DAD-8E4E-404E-98EA-41C84B3E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4522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040C-CCF8-4063-873F-1B2163173EB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2DAD-8E4E-404E-98EA-41C84B3E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210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040C-CCF8-4063-873F-1B2163173EB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12CF2DAD-8E4E-404E-98EA-41C84B3E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710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040C-CCF8-4063-873F-1B2163173EB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2DAD-8E4E-404E-98EA-41C84B3E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287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040C-CCF8-4063-873F-1B2163173EB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2DAD-8E4E-404E-98EA-41C84B3E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342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040C-CCF8-4063-873F-1B2163173EB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2DAD-8E4E-404E-98EA-41C84B3E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677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040C-CCF8-4063-873F-1B2163173EB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2DAD-8E4E-404E-98EA-41C84B3E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8093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040C-CCF8-4063-873F-1B2163173EB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2DAD-8E4E-404E-98EA-41C84B3E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1973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040C-CCF8-4063-873F-1B2163173EB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2DAD-8E4E-404E-98EA-41C84B3E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4750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040C-CCF8-4063-873F-1B2163173EB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2DAD-8E4E-404E-98EA-41C84B3E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9417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040C-CCF8-4063-873F-1B2163173EB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12CF2DAD-8E4E-404E-98EA-41C84B3E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6516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040C-CCF8-4063-873F-1B2163173EB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12CF2DAD-8E4E-404E-98EA-41C84B3E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183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040C-CCF8-4063-873F-1B2163173EB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12CF2DAD-8E4E-404E-98EA-41C84B3E5054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29258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040C-CCF8-4063-873F-1B2163173EB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12CF2DAD-8E4E-404E-98EA-41C84B3E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789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040C-CCF8-4063-873F-1B2163173EB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2DAD-8E4E-404E-98EA-41C84B3E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17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040C-CCF8-4063-873F-1B2163173EB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2DAD-8E4E-404E-98EA-41C84B3E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33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040C-CCF8-4063-873F-1B2163173EB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2DAD-8E4E-404E-98EA-41C84B3E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788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040C-CCF8-4063-873F-1B2163173EB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2DAD-8E4E-404E-98EA-41C84B3E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415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A5DE040C-CCF8-4063-873F-1B2163173EB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12CF2DAD-8E4E-404E-98EA-41C84B3E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836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040C-CCF8-4063-873F-1B2163173EB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2DAD-8E4E-404E-98EA-41C84B3E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300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040C-CCF8-4063-873F-1B2163173EB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12CF2DAD-8E4E-404E-98EA-41C84B3E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612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040C-CCF8-4063-873F-1B2163173EB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2DAD-8E4E-404E-98EA-41C84B3E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044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040C-CCF8-4063-873F-1B2163173EB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2DAD-8E4E-404E-98EA-41C84B3E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4615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040C-CCF8-4063-873F-1B2163173EB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2DAD-8E4E-404E-98EA-41C84B3E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3703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040C-CCF8-4063-873F-1B2163173EB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2DAD-8E4E-404E-98EA-41C84B3E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341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040C-CCF8-4063-873F-1B2163173EB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2DAD-8E4E-404E-98EA-41C84B3E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849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040C-CCF8-4063-873F-1B2163173EB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2DAD-8E4E-404E-98EA-41C84B3E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162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040C-CCF8-4063-873F-1B2163173EB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2DAD-8E4E-404E-98EA-41C84B3E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5729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040C-CCF8-4063-873F-1B2163173EB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2DAD-8E4E-404E-98EA-41C84B3E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0019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040C-CCF8-4063-873F-1B2163173EB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2DAD-8E4E-404E-98EA-41C84B3E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93636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040C-CCF8-4063-873F-1B2163173EB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2DAD-8E4E-404E-98EA-41C84B3E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1743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040C-CCF8-4063-873F-1B2163173EB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2DAD-8E4E-404E-98EA-41C84B3E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27845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040C-CCF8-4063-873F-1B2163173EB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2DAD-8E4E-404E-98EA-41C84B3E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9684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040C-CCF8-4063-873F-1B2163173EB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2DAD-8E4E-404E-98EA-41C84B3E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5884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040C-CCF8-4063-873F-1B2163173EB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2DAD-8E4E-404E-98EA-41C84B3E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5037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040C-CCF8-4063-873F-1B2163173EB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2DAD-8E4E-404E-98EA-41C84B3E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3180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040C-CCF8-4063-873F-1B2163173EB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2DAD-8E4E-404E-98EA-41C84B3E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60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040C-CCF8-4063-873F-1B2163173EB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2DAD-8E4E-404E-98EA-41C84B3E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3140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A5DE040C-CCF8-4063-873F-1B2163173EB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12CF2DAD-8E4E-404E-98EA-41C84B3E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41496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040C-CCF8-4063-873F-1B2163173EB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2DAD-8E4E-404E-98EA-41C84B3E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40532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5DE040C-CCF8-4063-873F-1B2163173EB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12CF2DAD-8E4E-404E-98EA-41C84B3E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92674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5DE040C-CCF8-4063-873F-1B2163173EB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12CF2DAD-8E4E-404E-98EA-41C84B3E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2096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5DE040C-CCF8-4063-873F-1B2163173EB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12CF2DAD-8E4E-404E-98EA-41C84B3E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17931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040C-CCF8-4063-873F-1B2163173EB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2DAD-8E4E-404E-98EA-41C84B3E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59837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5DE040C-CCF8-4063-873F-1B2163173EB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12CF2DAD-8E4E-404E-98EA-41C84B3E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5192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040C-CCF8-4063-873F-1B2163173EB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2DAD-8E4E-404E-98EA-41C84B3E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8273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5DE040C-CCF8-4063-873F-1B2163173EB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12CF2DAD-8E4E-404E-98EA-41C84B3E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4012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040C-CCF8-4063-873F-1B2163173EB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2DAD-8E4E-404E-98EA-41C84B3E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56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040C-CCF8-4063-873F-1B2163173EB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2DAD-8E4E-404E-98EA-41C84B3E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3490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5DE040C-CCF8-4063-873F-1B2163173EB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12CF2DAD-8E4E-404E-98EA-41C84B3E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277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5DE040C-CCF8-4063-873F-1B2163173EB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F2DAD-8E4E-404E-98EA-41C84B3E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484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5DE040C-CCF8-4063-873F-1B2163173EB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12CF2DAD-8E4E-404E-98EA-41C84B3E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985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E040C-CCF8-4063-873F-1B2163173EB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F2DAD-8E4E-404E-98EA-41C84B3E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429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E040C-CCF8-4063-873F-1B2163173EB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F2DAD-8E4E-404E-98EA-41C84B3E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6016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DE040C-CCF8-4063-873F-1B2163173EB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2CF2DAD-8E4E-404E-98EA-41C84B3E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011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E040C-CCF8-4063-873F-1B2163173EB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F2DAD-8E4E-404E-98EA-41C84B3E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50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949CBA-9F95-4A0E-A235-F7A6CD23E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brief course summary</a:t>
            </a:r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xmlns="" id="{93BFF715-12CA-4F76-84CB-19F448E479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478" y="1933200"/>
            <a:ext cx="4786191" cy="478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854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BE09A1-D139-4553-8406-EE36713D9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was the purpose of this course?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16FE0D-443C-48D5-BDA5-5C73C597C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To expose students to various aspects of science and policy as they evolved away from the original Post WW2 vision of Bush and others</a:t>
            </a:r>
          </a:p>
          <a:p>
            <a:r>
              <a:rPr lang="en-US" b="1" dirty="0"/>
              <a:t>To understand the important role of Sputnik Like Events that can suddenly be a catalyst for change</a:t>
            </a:r>
          </a:p>
          <a:p>
            <a:r>
              <a:rPr lang="en-US" b="1" dirty="0"/>
              <a:t>To understand a little, the government acronym machinery that exists (like GPRA) that usually makes science funding less effective.</a:t>
            </a:r>
          </a:p>
          <a:p>
            <a:r>
              <a:rPr lang="en-US" b="1" dirty="0"/>
              <a:t>To get students to think about whether, as a scientist, they now have an obligation to help make the world more fair and just</a:t>
            </a:r>
          </a:p>
          <a:p>
            <a:r>
              <a:rPr lang="en-US" b="1" dirty="0"/>
              <a:t>To let students practice making documents and visuals to more effectively communicate science to the public and public decision makers</a:t>
            </a:r>
          </a:p>
        </p:txBody>
      </p:sp>
    </p:spTree>
    <p:extLst>
      <p:ext uri="{BB962C8B-B14F-4D97-AF65-F5344CB8AC3E}">
        <p14:creationId xmlns:p14="http://schemas.microsoft.com/office/powerpoint/2010/main" val="286378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Okay but this course was titled the Science Policy Interface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What is the </a:t>
            </a:r>
            <a:r>
              <a:rPr lang="en-US" smtClean="0"/>
              <a:t>Interface?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You are the Interface as having a foot in two places:  </a:t>
            </a:r>
            <a:r>
              <a:rPr lang="en-US" sz="2800" b="1" dirty="0"/>
              <a:t>Science</a:t>
            </a:r>
            <a:r>
              <a:rPr lang="en-US" sz="2800" dirty="0"/>
              <a:t>–</a:t>
            </a:r>
            <a:r>
              <a:rPr lang="en-US" sz="2800" b="1" dirty="0"/>
              <a:t>policy interfaces</a:t>
            </a:r>
            <a:r>
              <a:rPr lang="en-US" sz="2800" dirty="0"/>
              <a:t> are defined as </a:t>
            </a:r>
            <a:r>
              <a:rPr lang="en-US" sz="2800" b="1" dirty="0"/>
              <a:t>social processes </a:t>
            </a:r>
            <a:r>
              <a:rPr lang="en-US" sz="2800" dirty="0"/>
              <a:t>which encompass </a:t>
            </a:r>
            <a:r>
              <a:rPr lang="en-US" sz="2800" b="1" dirty="0"/>
              <a:t>relations</a:t>
            </a:r>
            <a:r>
              <a:rPr lang="en-US" sz="2800" dirty="0"/>
              <a:t> between scientists and other actors in the </a:t>
            </a:r>
            <a:r>
              <a:rPr lang="en-US" sz="2800" b="1" dirty="0"/>
              <a:t>policy</a:t>
            </a:r>
            <a:r>
              <a:rPr lang="en-US" sz="2800" dirty="0"/>
              <a:t> process, and which allow for exchanges, co-evolution, and joint construction of knowledge with the aim of </a:t>
            </a:r>
            <a:r>
              <a:rPr lang="en-US" sz="2800" b="1" dirty="0"/>
              <a:t>enriching decision-making</a:t>
            </a:r>
            <a:r>
              <a:rPr lang="en-US" sz="2800" dirty="0" smtClean="0"/>
              <a:t>.  That enrichment usually comes from the form of </a:t>
            </a:r>
            <a:r>
              <a:rPr lang="en-US" sz="2800" b="1" dirty="0" smtClean="0"/>
              <a:t>injecting data </a:t>
            </a:r>
            <a:r>
              <a:rPr lang="en-US" sz="2800" dirty="0" smtClean="0"/>
              <a:t>into the decision making process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6672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B26F19-2017-4F48-9CA7-2C3AC3EBB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we talk about?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651168-BB04-44D5-865C-7416A2E07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Case studies of policy made in a data vacuum (spotted owl, </a:t>
            </a:r>
            <a:r>
              <a:rPr lang="en-US" dirty="0" err="1"/>
              <a:t>deepwater</a:t>
            </a:r>
            <a:r>
              <a:rPr lang="en-US" dirty="0"/>
              <a:t> horizon spill, Colorado river, etc).  The real value of scientists is to make the data vacuum disappear when it comes to public policy</a:t>
            </a:r>
          </a:p>
          <a:p>
            <a:r>
              <a:rPr lang="en-US" dirty="0"/>
              <a:t>How to improve funding in science; exploratory vs incremental</a:t>
            </a:r>
          </a:p>
          <a:p>
            <a:r>
              <a:rPr lang="en-US" dirty="0"/>
              <a:t>What motivates congressional funding of science (defense, economy, public health, ?)</a:t>
            </a:r>
          </a:p>
          <a:p>
            <a:r>
              <a:rPr lang="en-US" dirty="0"/>
              <a:t>Public vs private support of science</a:t>
            </a:r>
          </a:p>
          <a:p>
            <a:r>
              <a:rPr lang="en-US" dirty="0"/>
              <a:t>The purpose and methods of doing science outreach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6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87C7C7-53DB-49C9-B179-822409697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else did we talk about?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DE49D9-99E5-48A1-B47C-940916435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general nature of scientific literacy vs scientific knowledge and does outreach promote literacy or knowledge (or both).</a:t>
            </a:r>
          </a:p>
          <a:p>
            <a:r>
              <a:rPr lang="en-US" dirty="0"/>
              <a:t>Should we have a Dept. of Science to completely change the way that science is funded</a:t>
            </a:r>
          </a:p>
          <a:p>
            <a:r>
              <a:rPr lang="en-US" dirty="0"/>
              <a:t>What should the balance be between short term priority needs and longer term research investments that might improve the world?</a:t>
            </a:r>
          </a:p>
          <a:p>
            <a:r>
              <a:rPr lang="en-US" dirty="0"/>
              <a:t>The Bayh-Dole Act (1980):  How much has tech transfer changed the University – has this change been overall positive or negative?</a:t>
            </a:r>
          </a:p>
          <a:p>
            <a:r>
              <a:rPr lang="en-US" dirty="0"/>
              <a:t>The ethics and psychology of the peer review process for evaluating the merit of scientific ideas and proposals</a:t>
            </a:r>
          </a:p>
        </p:txBody>
      </p:sp>
    </p:spTree>
    <p:extLst>
      <p:ext uri="{BB962C8B-B14F-4D97-AF65-F5344CB8AC3E}">
        <p14:creationId xmlns:p14="http://schemas.microsoft.com/office/powerpoint/2010/main" val="253889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62E782-6E8B-4C17-A98E-61A7AB940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Crap, there is even more we talked about?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B21FE9-443D-41A8-BEFF-B805E5F70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How to best measure the impact of federal funding and why are we so concerned about that?</a:t>
            </a:r>
          </a:p>
          <a:p>
            <a:r>
              <a:rPr lang="en-US" dirty="0"/>
              <a:t>How is “success” evaluated?</a:t>
            </a:r>
          </a:p>
          <a:p>
            <a:r>
              <a:rPr lang="en-US" dirty="0"/>
              <a:t>The differences between a legal argument and a scientific argument.</a:t>
            </a:r>
          </a:p>
          <a:p>
            <a:r>
              <a:rPr lang="en-US" dirty="0"/>
              <a:t>The importance of overall scientific research infrastructure as a means to fill the data vacuum in public policy making.</a:t>
            </a:r>
          </a:p>
          <a:p>
            <a:r>
              <a:rPr lang="en-US" dirty="0"/>
              <a:t>Who is responsible for building and maintaining scientific infrastructure (many government agencies, research universities, a single government agency, the private sector – and this is now increasing – Musk, Space X, etc)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25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5CCDFB-B838-410F-AE98-356B523A6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Aren’t we done yet?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173D73-3AF6-43BF-9807-34295989E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proper relation between University research and the business world.</a:t>
            </a:r>
          </a:p>
          <a:p>
            <a:r>
              <a:rPr lang="en-US" dirty="0"/>
              <a:t>Cases where physical models/ mathematical solutions can solve a problem but that solution is politically unfeasible (e.g. wealth redistribution as tax reform).</a:t>
            </a:r>
          </a:p>
          <a:p>
            <a:r>
              <a:rPr lang="en-US" dirty="0"/>
              <a:t>The decision matrix approach as a tool for science to introduce more objective methods of making public policy decisions.   We applied this to the issue of global climate change.</a:t>
            </a:r>
          </a:p>
          <a:p>
            <a:r>
              <a:rPr lang="en-US" dirty="0"/>
              <a:t>(the more extended planned focus on global climate change policy got wiped out by our own Eugene climate change event)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46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F934B3-4913-4D6F-AA3E-A8B2A3CC1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away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E44E40-E227-4B89-8B2F-6E93381FF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As a scientist I should be more aware of how I talk to the public in a way that emphasizes science as a discovery process and a method that strives for consistency between ideas and data.</a:t>
            </a:r>
          </a:p>
          <a:p>
            <a:r>
              <a:rPr lang="en-US" dirty="0"/>
              <a:t>As a scientist I should become more aware of various policy decisions (local, national, global) that are being done in  a data vacuum and try to throw data into the decision making process (yes, in the real world this usually fails).</a:t>
            </a:r>
          </a:p>
          <a:p>
            <a:r>
              <a:rPr lang="en-US" dirty="0"/>
              <a:t>The world is becoming more complex and more dangerous and the world needs a new way to think – science can be that way </a:t>
            </a:r>
            <a:r>
              <a:rPr lang="en-US" dirty="0">
                <a:sym typeface="Wingdings" panose="05000000000000000000" pitchFamily="2" charset="2"/>
              </a:rPr>
              <a:t> SYSTEMS THINKING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81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3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4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5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6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653</Words>
  <Application>Microsoft Office PowerPoint</Application>
  <PresentationFormat>Widescreen</PresentationFormat>
  <Paragraphs>36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8</vt:i4>
      </vt:variant>
    </vt:vector>
  </HeadingPairs>
  <TitlesOfParts>
    <vt:vector size="24" baseType="lpstr">
      <vt:lpstr>Arial</vt:lpstr>
      <vt:lpstr>Bookman Old Style</vt:lpstr>
      <vt:lpstr>Calibri Light</vt:lpstr>
      <vt:lpstr>Century Gothic</vt:lpstr>
      <vt:lpstr>Corbel</vt:lpstr>
      <vt:lpstr>Rockwell</vt:lpstr>
      <vt:lpstr>Trebuchet MS</vt:lpstr>
      <vt:lpstr>Wingdings</vt:lpstr>
      <vt:lpstr>Wingdings 2</vt:lpstr>
      <vt:lpstr>Wingdings 3</vt:lpstr>
      <vt:lpstr>Ion</vt:lpstr>
      <vt:lpstr>Frame</vt:lpstr>
      <vt:lpstr>Damask</vt:lpstr>
      <vt:lpstr>Berlin</vt:lpstr>
      <vt:lpstr>Parallax</vt:lpstr>
      <vt:lpstr>Atlas</vt:lpstr>
      <vt:lpstr>A brief course summary</vt:lpstr>
      <vt:lpstr>What was the purpose of this course?</vt:lpstr>
      <vt:lpstr>Okay but this course was titled the Science Policy Interface  What is the Interface?</vt:lpstr>
      <vt:lpstr>What did we talk about?</vt:lpstr>
      <vt:lpstr>What else did we talk about?</vt:lpstr>
      <vt:lpstr>Crap, there is even more we talked about?</vt:lpstr>
      <vt:lpstr>Aren’t we done yet?</vt:lpstr>
      <vt:lpstr>Take away messages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brief course summary</dc:title>
  <dc:creator>Greg</dc:creator>
  <cp:lastModifiedBy>Greg</cp:lastModifiedBy>
  <cp:revision>6</cp:revision>
  <dcterms:created xsi:type="dcterms:W3CDTF">2019-03-13T18:00:12Z</dcterms:created>
  <dcterms:modified xsi:type="dcterms:W3CDTF">2019-03-13T22:28:46Z</dcterms:modified>
</cp:coreProperties>
</file>