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32" r:id="rId5"/>
    <p:sldMasterId id="2147483744" r:id="rId6"/>
  </p:sldMasterIdLst>
  <p:sldIdLst>
    <p:sldId id="278" r:id="rId7"/>
    <p:sldId id="256" r:id="rId8"/>
    <p:sldId id="275" r:id="rId9"/>
    <p:sldId id="267" r:id="rId10"/>
    <p:sldId id="266" r:id="rId11"/>
    <p:sldId id="260" r:id="rId12"/>
    <p:sldId id="261" r:id="rId13"/>
    <p:sldId id="273" r:id="rId14"/>
    <p:sldId id="274" r:id="rId15"/>
    <p:sldId id="262" r:id="rId16"/>
    <p:sldId id="258" r:id="rId17"/>
    <p:sldId id="259" r:id="rId18"/>
    <p:sldId id="264" r:id="rId19"/>
    <p:sldId id="270" r:id="rId20"/>
    <p:sldId id="272" r:id="rId21"/>
    <p:sldId id="265" r:id="rId22"/>
    <p:sldId id="257" r:id="rId23"/>
    <p:sldId id="277" r:id="rId24"/>
    <p:sldId id="271" r:id="rId25"/>
    <p:sldId id="263" r:id="rId26"/>
    <p:sldId id="269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58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6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3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1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9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1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15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1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3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6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1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94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3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1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6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3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48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2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2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0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6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1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0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2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93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1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8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6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06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6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9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5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12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3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4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14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5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7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31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12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8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2798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8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4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7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56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07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2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99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6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47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7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5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1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08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49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03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68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32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60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78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79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6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8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638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6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54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9844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481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544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3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27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3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7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99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345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58F70F-F6E5-49C6-A8AA-E8B7CF0C1A2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94C678-3130-43DA-A32C-F2A2666B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87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5CAB-B9E7-4ECA-A8BB-F7F4F442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473916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Differential Adaptation to Climate Change Events is our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20FF5-F60B-4A3A-B7F4-9025DDDA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Basically, a climate change event now is one that moves tremendous amounts of ocean water to places its not supposed to be: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More intense (but not more frequent) Hurricanes and Typhoons</a:t>
            </a:r>
          </a:p>
          <a:p>
            <a:pPr lvl="1"/>
            <a:r>
              <a:rPr lang="en-US" dirty="0"/>
              <a:t>Intense 2-3 week long rainstorms (mostly in Europe)</a:t>
            </a:r>
          </a:p>
          <a:p>
            <a:pPr lvl="1"/>
            <a:r>
              <a:rPr lang="en-US" dirty="0"/>
              <a:t>Significant higher storm surges (sea level rise)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Main effects:</a:t>
            </a:r>
          </a:p>
          <a:p>
            <a:pPr marL="457200" lvl="1" indent="0">
              <a:buNone/>
            </a:pP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Loss of soil nutrients to sustain agriculture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Salt water intrusion that destroys agriculture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Land alteration and deprecation that impacts livestock and breeding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Leakage of water into mining facilities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Complete disruption of coastal fisheries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321-BAC3-45FA-ABD7-F236E29F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D619-BB97-496A-938C-8275E6C20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cnet3.cbsistatic.com/img/e1iouNUDs6iCfVYidmjSCXA3eeY=/1600x900/2017/08/30/cf399a11-1699-4728-bc03-98c00b4c0d9b/gettyimages-840669518.jpg">
            <a:extLst>
              <a:ext uri="{FF2B5EF4-FFF2-40B4-BE49-F238E27FC236}">
                <a16:creationId xmlns:a16="http://schemas.microsoft.com/office/drawing/2014/main" id="{062817EB-2E72-4481-9284-0345D723B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4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86BC-64ED-4ADC-9895-6FFB1AA5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19B8-B361-4EC6-9D80-9A0C81A9D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3F68C-B8C7-42EB-AB98-E5BBAC7D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76" y="405365"/>
            <a:ext cx="10712824" cy="60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C92A-E74B-41F0-A67B-FD4B92BC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2015 Malawi Floods – 22% of the country under Water</a:t>
            </a:r>
          </a:p>
        </p:txBody>
      </p:sp>
      <p:pic>
        <p:nvPicPr>
          <p:cNvPr id="1026" name="Picture 2" descr="Image result for malawi floods 2015">
            <a:extLst>
              <a:ext uri="{FF2B5EF4-FFF2-40B4-BE49-F238E27FC236}">
                <a16:creationId xmlns:a16="http://schemas.microsoft.com/office/drawing/2014/main" id="{73008AC0-71B3-4268-88AE-04670F0FF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26" y="1849260"/>
            <a:ext cx="60007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38B6A-C25E-43EF-A1FA-890F46BE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26" y="0"/>
            <a:ext cx="990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DC63-E859-48D0-93F8-85D80755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s://i.pinimg.com/originals/9f/e7/1d/9fe71d9a6615896d158ac014cc41503e.jpg">
            <a:extLst>
              <a:ext uri="{FF2B5EF4-FFF2-40B4-BE49-F238E27FC236}">
                <a16:creationId xmlns:a16="http://schemas.microsoft.com/office/drawing/2014/main" id="{DD665B52-5921-41BD-86FA-142EBF3992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52" y="366407"/>
            <a:ext cx="9663348" cy="64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Oleg Artemyev/Roscosmos via Twitter">
            <a:extLst>
              <a:ext uri="{FF2B5EF4-FFF2-40B4-BE49-F238E27FC236}">
                <a16:creationId xmlns:a16="http://schemas.microsoft.com/office/drawing/2014/main" id="{78BA7E4F-2AF6-48AB-858D-5DD7C99FC7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69B64-61A2-44CE-B9DB-FA6BAACBAC99}"/>
              </a:ext>
            </a:extLst>
          </p:cNvPr>
          <p:cNvSpPr txBox="1"/>
          <p:nvPr/>
        </p:nvSpPr>
        <p:spPr>
          <a:xfrm>
            <a:off x="349624" y="2111188"/>
            <a:ext cx="1882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its not just Large Scale and unprecedented Flooding;  2018 California wildfires are another example of scale that overwhelms the support system</a:t>
            </a:r>
          </a:p>
        </p:txBody>
      </p:sp>
    </p:spTree>
    <p:extLst>
      <p:ext uri="{BB962C8B-B14F-4D97-AF65-F5344CB8AC3E}">
        <p14:creationId xmlns:p14="http://schemas.microsoft.com/office/powerpoint/2010/main" val="405280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806F-E447-4495-A475-964E5056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Scale of the Surge Problem is Large and is amplified by coastal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9EF3-B425-4D4A-A31F-417A3EAFB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www.air-worldwide.com/uploadedImages/Publications/AIR_Currents/2013/Images/fig1_waterWaterEverywhere.jpg">
            <a:extLst>
              <a:ext uri="{FF2B5EF4-FFF2-40B4-BE49-F238E27FC236}">
                <a16:creationId xmlns:a16="http://schemas.microsoft.com/office/drawing/2014/main" id="{4D0CFC80-CF41-4943-8102-A62E2C64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5" y="1715956"/>
            <a:ext cx="10320545" cy="52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5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A787-5691-493F-9ADC-B9541FA0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build infrastructure which has high capital cost</a:t>
            </a:r>
          </a:p>
        </p:txBody>
      </p:sp>
      <p:pic>
        <p:nvPicPr>
          <p:cNvPr id="7170" name="Picture 2" descr="verrazano narrows barrier">
            <a:extLst>
              <a:ext uri="{FF2B5EF4-FFF2-40B4-BE49-F238E27FC236}">
                <a16:creationId xmlns:a16="http://schemas.microsoft.com/office/drawing/2014/main" id="{59F6F926-8DD0-4F15-817A-21709A2B8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12" y="2119445"/>
            <a:ext cx="7239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3E75F0-3462-4475-B028-46E22129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452" y="1413340"/>
            <a:ext cx="9447036" cy="53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1513-494A-4F8E-8229-0F440F6D4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thames barrier">
            <a:extLst>
              <a:ext uri="{FF2B5EF4-FFF2-40B4-BE49-F238E27FC236}">
                <a16:creationId xmlns:a16="http://schemas.microsoft.com/office/drawing/2014/main" id="{2E525A8D-8D83-4E7C-BF2C-CF246310D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71" y="295835"/>
            <a:ext cx="83887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ames barrier closures updated">
            <a:extLst>
              <a:ext uri="{FF2B5EF4-FFF2-40B4-BE49-F238E27FC236}">
                <a16:creationId xmlns:a16="http://schemas.microsoft.com/office/drawing/2014/main" id="{82732FBE-BB66-40C0-BF6F-4220CAEB0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23" y="1557642"/>
            <a:ext cx="8618468" cy="530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6696-F37C-49AF-99A3-555BF6CE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Adaptation costs rise non-linearly (accelerate) with each year that we delay.  Cost relative to </a:t>
            </a:r>
            <a:r>
              <a:rPr lang="en-US" dirty="0" err="1"/>
              <a:t>gDP</a:t>
            </a:r>
            <a:r>
              <a:rPr lang="en-US" dirty="0"/>
              <a:t> highly regional</a:t>
            </a:r>
          </a:p>
        </p:txBody>
      </p:sp>
      <p:pic>
        <p:nvPicPr>
          <p:cNvPr id="9220" name="Picture 4" descr="Image result for costs of climate change adaptation">
            <a:extLst>
              <a:ext uri="{FF2B5EF4-FFF2-40B4-BE49-F238E27FC236}">
                <a16:creationId xmlns:a16="http://schemas.microsoft.com/office/drawing/2014/main" id="{CBF69978-F971-425B-BD45-13D0C14020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9" y="1995674"/>
            <a:ext cx="4373118" cy="48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costs of climate change adaptation">
            <a:extLst>
              <a:ext uri="{FF2B5EF4-FFF2-40B4-BE49-F238E27FC236}">
                <a16:creationId xmlns:a16="http://schemas.microsoft.com/office/drawing/2014/main" id="{C77E327B-8198-4E0B-89E2-88A64B90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63" y="1995674"/>
            <a:ext cx="5305123" cy="364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688A5-C09F-4C83-B4F4-9EE0B9C5CABC}"/>
              </a:ext>
            </a:extLst>
          </p:cNvPr>
          <p:cNvSpPr txBox="1"/>
          <p:nvPr/>
        </p:nvSpPr>
        <p:spPr>
          <a:xfrm>
            <a:off x="820271" y="5795682"/>
            <a:ext cx="5741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2018:  Current leaders in spending were EU at 1.8% and India at 2.6% of GDP</a:t>
            </a:r>
          </a:p>
        </p:txBody>
      </p:sp>
    </p:spTree>
    <p:extLst>
      <p:ext uri="{BB962C8B-B14F-4D97-AF65-F5344CB8AC3E}">
        <p14:creationId xmlns:p14="http://schemas.microsoft.com/office/powerpoint/2010/main" val="49902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5BFA-EAA6-4B1C-A6A6-5BECF8DC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continued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A7AFE-F4F1-4A52-8CEF-B9D94CA18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45" y="1845048"/>
            <a:ext cx="5863273" cy="447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80CF38-CDC6-4789-B16E-5350792EA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5" y="2025239"/>
            <a:ext cx="58007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8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33A1-8743-41B8-A5D7-F987A785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268941"/>
            <a:ext cx="11059479" cy="1447015"/>
          </a:xfrm>
        </p:spPr>
        <p:txBody>
          <a:bodyPr>
            <a:normAutofit fontScale="90000"/>
          </a:bodyPr>
          <a:lstStyle/>
          <a:p>
            <a:r>
              <a:rPr lang="en-US" dirty="0"/>
              <a:t>As measured by adaptation costs and 2016 </a:t>
            </a:r>
            <a:r>
              <a:rPr lang="en-US" dirty="0" err="1"/>
              <a:t>gdp</a:t>
            </a:r>
            <a:r>
              <a:rPr lang="en-US" dirty="0"/>
              <a:t> Per capita the illustrated countries below have zero ability to bear climate change costs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3952CF-C571-45AF-980B-2F0324CD8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5" y="1968509"/>
            <a:ext cx="10313895" cy="46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F3E6-AE2D-4BF2-BBE6-3E81A655A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6652F-6990-4B5B-9B3F-797F1AEAA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E9DC3-E9C5-4189-B718-689CD560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63" y="1184276"/>
            <a:ext cx="9763125" cy="558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10E19-3B63-46EB-8113-F40C15037B48}"/>
              </a:ext>
            </a:extLst>
          </p:cNvPr>
          <p:cNvSpPr txBox="1"/>
          <p:nvPr/>
        </p:nvSpPr>
        <p:spPr>
          <a:xfrm>
            <a:off x="1635162" y="268941"/>
            <a:ext cx="5755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But that Future is NOW; From NYT Sept 2018</a:t>
            </a:r>
          </a:p>
        </p:txBody>
      </p:sp>
    </p:spTree>
    <p:extLst>
      <p:ext uri="{BB962C8B-B14F-4D97-AF65-F5344CB8AC3E}">
        <p14:creationId xmlns:p14="http://schemas.microsoft.com/office/powerpoint/2010/main" val="66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91B0-9250-40DD-B9C5-BF369F9C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C5C9-D634-4838-B345-65E78C545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5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1FD1-E55D-44E5-A240-044CF30E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31624-D2B2-4E04-87B6-55D863432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0722-517D-4EB5-A25D-FA5B98B5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5EBE3-B0E0-4B8E-BBE9-B191C8B2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BF45-02F4-4DDD-B1E3-B5796211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724142"/>
            <a:ext cx="9427881" cy="706964"/>
          </a:xfrm>
        </p:spPr>
        <p:txBody>
          <a:bodyPr/>
          <a:lstStyle/>
          <a:p>
            <a:r>
              <a:rPr lang="en-US" sz="3200" dirty="0"/>
              <a:t>Climate change is Extreme Weather Volatility a lot more than it is systematic warming.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E86E0-4CE3-4EDB-A533-E95C449AF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7885"/>
            <a:ext cx="4381052" cy="372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48038-6575-4D04-9BA4-A37B0DE4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30" y="2109482"/>
            <a:ext cx="6008370" cy="3256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95919-6292-4424-A688-846AB4F14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140" y="5842830"/>
            <a:ext cx="10441314" cy="9129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B5E94A-CD04-4E00-8CB6-E318BC297DF2}"/>
              </a:ext>
            </a:extLst>
          </p:cNvPr>
          <p:cNvSpPr/>
          <p:nvPr/>
        </p:nvSpPr>
        <p:spPr>
          <a:xfrm>
            <a:off x="2581835" y="6357769"/>
            <a:ext cx="1129553" cy="2796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2993-7C14-4A2C-A98C-CFC7793D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rates are accelerating; The Result; more catastrophic weather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9382-84BC-43E6-8EB8-8F350D46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37F1B-D8AE-4F76-A125-C2441E98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54" y="2479060"/>
            <a:ext cx="8567839" cy="42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2D0B-2101-4CDE-8B83-5F2A29B7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A825-F024-4504-A5B4-796AB2E3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ain forecast map.">
            <a:extLst>
              <a:ext uri="{FF2B5EF4-FFF2-40B4-BE49-F238E27FC236}">
                <a16:creationId xmlns:a16="http://schemas.microsoft.com/office/drawing/2014/main" id="{A5F94B69-3E87-4C67-B1D1-A0CEB3A2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4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4E5D-C774-4631-AA20-BE5956AF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707B-BA2E-448A-8DD3-6DD149DE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BE4DA-AE8F-4716-8B49-FE42C3D0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3" y="0"/>
            <a:ext cx="71456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8781B-C119-4AB9-B60F-96CF19E885B4}"/>
              </a:ext>
            </a:extLst>
          </p:cNvPr>
          <p:cNvSpPr txBox="1"/>
          <p:nvPr/>
        </p:nvSpPr>
        <p:spPr>
          <a:xfrm>
            <a:off x="7611035" y="308162"/>
            <a:ext cx="32676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only thing which really is systematic is the relentless rise of sea level – that can not be stopped.  In the case of Kiribati its not adaptation its abandonment</a:t>
            </a:r>
          </a:p>
        </p:txBody>
      </p:sp>
    </p:spTree>
    <p:extLst>
      <p:ext uri="{BB962C8B-B14F-4D97-AF65-F5344CB8AC3E}">
        <p14:creationId xmlns:p14="http://schemas.microsoft.com/office/powerpoint/2010/main" val="88161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B442-7F8F-4437-9913-0AA0C0FF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islands with mountains, adaptation remains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A5E3-0180-412A-B878-13593DF0E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53F59-D908-4A3A-B8AD-7A1B697E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29" y="1825625"/>
            <a:ext cx="11001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1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A01B-50B8-49AA-9616-88427E41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events are increasing in frequency and the size of the event dictates longer recovery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C957A-5866-416E-8058-984933CCB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billion dollar weather disasters 2018">
            <a:extLst>
              <a:ext uri="{FF2B5EF4-FFF2-40B4-BE49-F238E27FC236}">
                <a16:creationId xmlns:a16="http://schemas.microsoft.com/office/drawing/2014/main" id="{2D4F8D6B-DA93-486D-BEAC-AA6ED81B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6" y="1715956"/>
            <a:ext cx="10620206" cy="52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BB13-B381-4C6D-9C2B-E90739F8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events are Flooding Related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2E3D-3CFC-450C-950D-AC1232080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81A91-B417-4D52-AB9B-F218AE77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85122"/>
            <a:ext cx="10607152" cy="44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25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318</Words>
  <Application>Microsoft Office PowerPoint</Application>
  <PresentationFormat>Widescreen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Century Gothic</vt:lpstr>
      <vt:lpstr>Gill Sans MT</vt:lpstr>
      <vt:lpstr>Wingdings 2</vt:lpstr>
      <vt:lpstr>Wingdings 3</vt:lpstr>
      <vt:lpstr>Vapor Trail</vt:lpstr>
      <vt:lpstr>Ion Boardroom</vt:lpstr>
      <vt:lpstr>1_Ion Boardroom</vt:lpstr>
      <vt:lpstr>Ion</vt:lpstr>
      <vt:lpstr>Dividend</vt:lpstr>
      <vt:lpstr>Slice</vt:lpstr>
      <vt:lpstr>Differential Adaptation to Climate Change Events is our future</vt:lpstr>
      <vt:lpstr>PowerPoint Presentation</vt:lpstr>
      <vt:lpstr>Climate change is Extreme Weather Volatility a lot more than it is systematic warming.</vt:lpstr>
      <vt:lpstr>All rates are accelerating; The Result; more catastrophic weather systems</vt:lpstr>
      <vt:lpstr>PowerPoint Presentation</vt:lpstr>
      <vt:lpstr>PowerPoint Presentation</vt:lpstr>
      <vt:lpstr>For islands with mountains, adaptation remains possible</vt:lpstr>
      <vt:lpstr>But events are increasing in frequency and the size of the event dictates longer recovery times</vt:lpstr>
      <vt:lpstr>Most events are Flooding Related</vt:lpstr>
      <vt:lpstr>PowerPoint Presentation</vt:lpstr>
      <vt:lpstr>drones</vt:lpstr>
      <vt:lpstr>The 2015 Malawi Floods – 22% of the country under Water</vt:lpstr>
      <vt:lpstr>PowerPoint Presentation</vt:lpstr>
      <vt:lpstr>The Scale of the Surge Problem is Large and is amplified by coastal topology</vt:lpstr>
      <vt:lpstr>Need to build infrastructure which has high capital cost</vt:lpstr>
      <vt:lpstr>PowerPoint Presentation</vt:lpstr>
      <vt:lpstr>Adaptation costs rise non-linearly (accelerate) with each year that we delay.  Cost relative to gDP highly regional</vt:lpstr>
      <vt:lpstr>Costs continued</vt:lpstr>
      <vt:lpstr>As measured by adaptation costs and 2016 gdp Per capita the illustrated countries below have zero ability to bear climate change costs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Greg</cp:lastModifiedBy>
  <cp:revision>12</cp:revision>
  <dcterms:created xsi:type="dcterms:W3CDTF">2019-03-04T00:04:46Z</dcterms:created>
  <dcterms:modified xsi:type="dcterms:W3CDTF">2019-03-04T01:53:13Z</dcterms:modified>
</cp:coreProperties>
</file>