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02" r:id="rId5"/>
    <p:sldMasterId id="2147483714"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9" r:id="rId18"/>
    <p:sldId id="270" r:id="rId19"/>
    <p:sldId id="268" r:id="rId20"/>
    <p:sldId id="267"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4660"/>
  </p:normalViewPr>
  <p:slideViewPr>
    <p:cSldViewPr snapToGrid="0">
      <p:cViewPr varScale="1">
        <p:scale>
          <a:sx n="89" d="100"/>
          <a:sy n="89" d="100"/>
        </p:scale>
        <p:origin x="11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4E75-A98C-47A9-9899-127E7443C0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7A2879-2A95-4ACE-BE37-EA74F2BE2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095F90-6654-4694-B8FE-0CA2A3D997AE}"/>
              </a:ext>
            </a:extLst>
          </p:cNvPr>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a:extLst>
              <a:ext uri="{FF2B5EF4-FFF2-40B4-BE49-F238E27FC236}">
                <a16:creationId xmlns:a16="http://schemas.microsoft.com/office/drawing/2014/main" id="{DD4A303E-03D9-44EA-94E8-E18F0ADCD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357B8-C195-49BD-A607-5A83D19050A4}"/>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21177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FEBF-8E52-49DA-BC04-B7F21C9E69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5DC8E9-847C-4369-B1C6-3EF12C23CD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BD659-655B-498A-8735-E1ACD3573D69}"/>
              </a:ext>
            </a:extLst>
          </p:cNvPr>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a:extLst>
              <a:ext uri="{FF2B5EF4-FFF2-40B4-BE49-F238E27FC236}">
                <a16:creationId xmlns:a16="http://schemas.microsoft.com/office/drawing/2014/main" id="{C07FAD3B-E7A3-4AAB-BFE4-2AB175DE6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4C3BC-555F-4139-8FB5-9CC3FE8BD11F}"/>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0635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A03A4-1D6D-4E11-95DD-6BC337B863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BF23D3-2801-4AB0-ADEF-25108B7C20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35168-6C62-4EF9-BE80-8209D0E44CEC}"/>
              </a:ext>
            </a:extLst>
          </p:cNvPr>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a:extLst>
              <a:ext uri="{FF2B5EF4-FFF2-40B4-BE49-F238E27FC236}">
                <a16:creationId xmlns:a16="http://schemas.microsoft.com/office/drawing/2014/main" id="{3B895819-4E89-4D22-BFD9-BB6DEA2C6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60B0B-029C-44C2-B30B-0E82CE7C4B03}"/>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021364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B2906091-7292-4A01-B95B-7C20A1A43CF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452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5234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509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4997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7401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EBBA2-F797-4D0A-BAD3-0E176F107814}"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896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EBBA2-F797-4D0A-BAD3-0E176F107814}"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024251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623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1DECE-A64B-4E9F-AB3C-0230FBF50E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9E5C4-A23B-4F37-A03A-214EE1A673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DD6E6-9517-416F-A686-4995E6BCDB7C}"/>
              </a:ext>
            </a:extLst>
          </p:cNvPr>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a:extLst>
              <a:ext uri="{FF2B5EF4-FFF2-40B4-BE49-F238E27FC236}">
                <a16:creationId xmlns:a16="http://schemas.microsoft.com/office/drawing/2014/main" id="{BB7B7070-0BD6-41B4-8B62-EC8E64E34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93BD9-C4BA-496F-8A6A-6D152027AEBD}"/>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576145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408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7222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1826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935798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987355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604577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354357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236935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826101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04754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7D64-AF14-4382-B93B-599B429DE1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C0FB11-C6C5-463B-ACAC-220F8CBDD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A1328D-D66D-4400-B3EE-8E9131E1D5F6}"/>
              </a:ext>
            </a:extLst>
          </p:cNvPr>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a:extLst>
              <a:ext uri="{FF2B5EF4-FFF2-40B4-BE49-F238E27FC236}">
                <a16:creationId xmlns:a16="http://schemas.microsoft.com/office/drawing/2014/main" id="{EA35A049-AD5B-4AE5-BB22-58378DD04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33089-B021-4D73-B026-479C8C63E5F7}"/>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39502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7702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772374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132696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576326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3649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41963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546531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462557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91106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3701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2332-64D7-4604-B274-E4C6AA5595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B659E6-ECC9-4067-BBF2-FA770FA780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D0416A-7586-441C-9A88-399BB87731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78F207-B0CD-4738-BA47-0FDF47030770}"/>
              </a:ext>
            </a:extLst>
          </p:cNvPr>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a:extLst>
              <a:ext uri="{FF2B5EF4-FFF2-40B4-BE49-F238E27FC236}">
                <a16:creationId xmlns:a16="http://schemas.microsoft.com/office/drawing/2014/main" id="{403D9D7F-4297-42F0-93FD-7DD3508C09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0C2C04-34E4-4585-ABDD-5E715DAB9EC2}"/>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278116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820805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111445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226618210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63914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289088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EBBA2-F797-4D0A-BAD3-0E176F107814}"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53097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EBBA2-F797-4D0A-BAD3-0E176F107814}"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782696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359897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6691061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9539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CE14-3705-49F0-911D-29FED02232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CA8C3A-2163-4772-8B85-9C3DAA5D80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8B1EAE-50AF-4E59-8E8D-11AEE3A845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20296-9121-4D69-B0A9-E0682A569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AE153C-A2A6-466E-9C65-96F683BE69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B559A4-D2C2-4527-A5D1-B856E75EA183}"/>
              </a:ext>
            </a:extLst>
          </p:cNvPr>
          <p:cNvSpPr>
            <a:spLocks noGrp="1"/>
          </p:cNvSpPr>
          <p:nvPr>
            <p:ph type="dt" sz="half" idx="10"/>
          </p:nvPr>
        </p:nvSpPr>
        <p:spPr/>
        <p:txBody>
          <a:bodyPr/>
          <a:lstStyle/>
          <a:p>
            <a:fld id="{FD7EBBA2-F797-4D0A-BAD3-0E176F107814}" type="datetimeFigureOut">
              <a:rPr lang="en-US" smtClean="0"/>
              <a:t>1/27/2019</a:t>
            </a:fld>
            <a:endParaRPr lang="en-US"/>
          </a:p>
        </p:txBody>
      </p:sp>
      <p:sp>
        <p:nvSpPr>
          <p:cNvPr id="8" name="Footer Placeholder 7">
            <a:extLst>
              <a:ext uri="{FF2B5EF4-FFF2-40B4-BE49-F238E27FC236}">
                <a16:creationId xmlns:a16="http://schemas.microsoft.com/office/drawing/2014/main" id="{EF9615DF-5967-4887-813A-32170FDF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CD64DB-4550-4AA9-B616-DD8DBC2A33E9}"/>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185563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588869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41176773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824000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29521426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521749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320380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EBBA2-F797-4D0A-BAD3-0E176F107814}"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6798277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EBBA2-F797-4D0A-BAD3-0E176F107814}"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481890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768889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10402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3316-22D8-4BA2-8FD9-F754CB3B3C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A74F6B-A4D4-49AE-A041-3577B89C70F5}"/>
              </a:ext>
            </a:extLst>
          </p:cNvPr>
          <p:cNvSpPr>
            <a:spLocks noGrp="1"/>
          </p:cNvSpPr>
          <p:nvPr>
            <p:ph type="dt" sz="half" idx="10"/>
          </p:nvPr>
        </p:nvSpPr>
        <p:spPr/>
        <p:txBody>
          <a:bodyPr/>
          <a:lstStyle/>
          <a:p>
            <a:fld id="{FD7EBBA2-F797-4D0A-BAD3-0E176F107814}" type="datetimeFigureOut">
              <a:rPr lang="en-US" smtClean="0"/>
              <a:t>1/27/2019</a:t>
            </a:fld>
            <a:endParaRPr lang="en-US"/>
          </a:p>
        </p:txBody>
      </p:sp>
      <p:sp>
        <p:nvSpPr>
          <p:cNvPr id="4" name="Footer Placeholder 3">
            <a:extLst>
              <a:ext uri="{FF2B5EF4-FFF2-40B4-BE49-F238E27FC236}">
                <a16:creationId xmlns:a16="http://schemas.microsoft.com/office/drawing/2014/main" id="{AB6341CD-167E-405C-9DFB-288F70ACBC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0FF2CA-F9EA-440E-87A0-ABCAF5F07F2B}"/>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336628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447843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1368897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00580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588549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41145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771132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360916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EBBA2-F797-4D0A-BAD3-0E176F107814}"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269424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EBBA2-F797-4D0A-BAD3-0E176F107814}"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1087984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8979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1B6AD3-7563-49AB-AF5D-B775702C7FC8}"/>
              </a:ext>
            </a:extLst>
          </p:cNvPr>
          <p:cNvSpPr>
            <a:spLocks noGrp="1"/>
          </p:cNvSpPr>
          <p:nvPr>
            <p:ph type="dt" sz="half" idx="10"/>
          </p:nvPr>
        </p:nvSpPr>
        <p:spPr/>
        <p:txBody>
          <a:bodyPr/>
          <a:lstStyle/>
          <a:p>
            <a:fld id="{FD7EBBA2-F797-4D0A-BAD3-0E176F107814}" type="datetimeFigureOut">
              <a:rPr lang="en-US" smtClean="0"/>
              <a:t>1/27/2019</a:t>
            </a:fld>
            <a:endParaRPr lang="en-US"/>
          </a:p>
        </p:txBody>
      </p:sp>
      <p:sp>
        <p:nvSpPr>
          <p:cNvPr id="3" name="Footer Placeholder 2">
            <a:extLst>
              <a:ext uri="{FF2B5EF4-FFF2-40B4-BE49-F238E27FC236}">
                <a16:creationId xmlns:a16="http://schemas.microsoft.com/office/drawing/2014/main" id="{02F91012-17A0-43AD-9651-BD19F2486F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150099-81CA-4317-B859-DCB9B6CDDB3D}"/>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7862019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3007212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9365521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074388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1435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0302467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D7EBBA2-F797-4D0A-BAD3-0E176F107814}"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034226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D7EBBA2-F797-4D0A-BAD3-0E176F107814}"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897615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8102829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74987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8CC5-71FC-40A4-AFDE-8CC271F0B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3D1FA8-09D8-4FD0-891C-E53D0CC1E7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96264D-1819-4958-B4A9-02D900192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E2182A-29C7-4843-8E3A-44F3D59CFFDD}"/>
              </a:ext>
            </a:extLst>
          </p:cNvPr>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a:extLst>
              <a:ext uri="{FF2B5EF4-FFF2-40B4-BE49-F238E27FC236}">
                <a16:creationId xmlns:a16="http://schemas.microsoft.com/office/drawing/2014/main" id="{DA21A0B0-6320-4D39-AB47-1DF5CA046B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CE75FA-D454-4D69-BEF1-F4C4CBE57E6D}"/>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53383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82C9-C2B0-4DA7-9C29-7C6A17564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4EA07F-49C3-4FD1-AD2B-AA72CE4DD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6E5ACC-052F-4017-9F64-ED4BAEC92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922746-EBBA-43AB-82B4-BA0220885DFA}"/>
              </a:ext>
            </a:extLst>
          </p:cNvPr>
          <p:cNvSpPr>
            <a:spLocks noGrp="1"/>
          </p:cNvSpPr>
          <p:nvPr>
            <p:ph type="dt" sz="half" idx="10"/>
          </p:nvPr>
        </p:nvSpPr>
        <p:spPr/>
        <p:txBody>
          <a:bodyPr/>
          <a:lstStyle/>
          <a:p>
            <a:fld id="{FD7EBBA2-F797-4D0A-BAD3-0E176F107814}" type="datetimeFigureOut">
              <a:rPr lang="en-US" smtClean="0"/>
              <a:t>1/27/2019</a:t>
            </a:fld>
            <a:endParaRPr lang="en-US"/>
          </a:p>
        </p:txBody>
      </p:sp>
      <p:sp>
        <p:nvSpPr>
          <p:cNvPr id="6" name="Footer Placeholder 5">
            <a:extLst>
              <a:ext uri="{FF2B5EF4-FFF2-40B4-BE49-F238E27FC236}">
                <a16:creationId xmlns:a16="http://schemas.microsoft.com/office/drawing/2014/main" id="{433C0F56-5C9A-4A8C-8AAD-C2C6DA3437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8171A-C79B-4370-88B5-50999202E159}"/>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2087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5.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3304CB-382A-4A69-B0E4-42F72B62E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6B3A28-2934-4D64-A75D-77C748CAA6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8C529-5595-426C-A2F5-E20A041964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EBBA2-F797-4D0A-BAD3-0E176F107814}" type="datetimeFigureOut">
              <a:rPr lang="en-US" smtClean="0"/>
              <a:t>1/27/2019</a:t>
            </a:fld>
            <a:endParaRPr lang="en-US"/>
          </a:p>
        </p:txBody>
      </p:sp>
      <p:sp>
        <p:nvSpPr>
          <p:cNvPr id="5" name="Footer Placeholder 4">
            <a:extLst>
              <a:ext uri="{FF2B5EF4-FFF2-40B4-BE49-F238E27FC236}">
                <a16:creationId xmlns:a16="http://schemas.microsoft.com/office/drawing/2014/main" id="{75DA7125-9C7C-441A-BC98-80D23D665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CBCD25-6D8E-4EEC-9BE8-0099D10B9E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313183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D7EBBA2-F797-4D0A-BAD3-0E176F107814}" type="datetimeFigureOut">
              <a:rPr lang="en-US" smtClean="0"/>
              <a:t>1/27/2019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2906091-7292-4A01-B95B-7C20A1A43CF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328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D7EBBA2-F797-4D0A-BAD3-0E176F107814}" type="datetimeFigureOut">
              <a:rPr lang="en-US" smtClean="0"/>
              <a:t>1/27/2019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286645235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D7EBBA2-F797-4D0A-BAD3-0E176F107814}" type="datetimeFigureOut">
              <a:rPr lang="en-US" smtClean="0"/>
              <a:t>1/27/2019</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90757398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D7EBBA2-F797-4D0A-BAD3-0E176F107814}" type="datetimeFigureOut">
              <a:rPr lang="en-US" smtClean="0"/>
              <a:t>1/27/2019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2906091-7292-4A01-B95B-7C20A1A43CF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501633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D7EBBA2-F797-4D0A-BAD3-0E176F107814}" type="datetimeFigureOut">
              <a:rPr lang="en-US" smtClean="0"/>
              <a:t>1/27/2019</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22934128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kpbs.org/news/2018/feb/19/few-weeks-colorado-river-reached-ocean-will-it-hap/" TargetMode="Externa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26CB-177E-4FB7-9899-10D06F788782}"/>
              </a:ext>
            </a:extLst>
          </p:cNvPr>
          <p:cNvSpPr>
            <a:spLocks noGrp="1"/>
          </p:cNvSpPr>
          <p:nvPr>
            <p:ph type="ctrTitle"/>
          </p:nvPr>
        </p:nvSpPr>
        <p:spPr/>
        <p:txBody>
          <a:bodyPr>
            <a:normAutofit fontScale="90000"/>
          </a:bodyPr>
          <a:lstStyle/>
          <a:p>
            <a:r>
              <a:rPr lang="en-US" dirty="0"/>
              <a:t>The Colorado River Water Allotment</a:t>
            </a:r>
          </a:p>
        </p:txBody>
      </p:sp>
      <p:sp>
        <p:nvSpPr>
          <p:cNvPr id="3" name="Subtitle 2">
            <a:extLst>
              <a:ext uri="{FF2B5EF4-FFF2-40B4-BE49-F238E27FC236}">
                <a16:creationId xmlns:a16="http://schemas.microsoft.com/office/drawing/2014/main" id="{D0B1E5D1-A221-47F1-887A-B80B6FF640DA}"/>
              </a:ext>
            </a:extLst>
          </p:cNvPr>
          <p:cNvSpPr>
            <a:spLocks noGrp="1"/>
          </p:cNvSpPr>
          <p:nvPr>
            <p:ph type="subTitle" idx="1"/>
          </p:nvPr>
        </p:nvSpPr>
        <p:spPr/>
        <p:txBody>
          <a:bodyPr/>
          <a:lstStyle/>
          <a:p>
            <a:r>
              <a:rPr lang="en-US" dirty="0"/>
              <a:t>A Case Study of a Policy that resulted in various substantial negative impacts.</a:t>
            </a:r>
          </a:p>
        </p:txBody>
      </p:sp>
    </p:spTree>
    <p:extLst>
      <p:ext uri="{BB962C8B-B14F-4D97-AF65-F5344CB8AC3E}">
        <p14:creationId xmlns:p14="http://schemas.microsoft.com/office/powerpoint/2010/main" val="912061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1CD2-6873-4A93-A0C2-44A3D927BF44}"/>
              </a:ext>
            </a:extLst>
          </p:cNvPr>
          <p:cNvSpPr>
            <a:spLocks noGrp="1"/>
          </p:cNvSpPr>
          <p:nvPr>
            <p:ph type="title"/>
          </p:nvPr>
        </p:nvSpPr>
        <p:spPr/>
        <p:txBody>
          <a:bodyPr/>
          <a:lstStyle/>
          <a:p>
            <a:r>
              <a:rPr lang="en-US" dirty="0"/>
              <a:t>Multi </a:t>
            </a:r>
            <a:r>
              <a:rPr lang="en-US" dirty="0" err="1"/>
              <a:t>Decadel</a:t>
            </a:r>
            <a:r>
              <a:rPr lang="en-US" dirty="0"/>
              <a:t> Oscillations not known at this time:</a:t>
            </a:r>
          </a:p>
        </p:txBody>
      </p:sp>
      <p:pic>
        <p:nvPicPr>
          <p:cNvPr id="4" name="Content Placeholder 3">
            <a:extLst>
              <a:ext uri="{FF2B5EF4-FFF2-40B4-BE49-F238E27FC236}">
                <a16:creationId xmlns:a16="http://schemas.microsoft.com/office/drawing/2014/main" id="{DFF8D7D0-00AE-466C-A88D-45A60688FF7B}"/>
              </a:ext>
            </a:extLst>
          </p:cNvPr>
          <p:cNvPicPr>
            <a:picLocks noGrp="1" noChangeAspect="1"/>
          </p:cNvPicPr>
          <p:nvPr>
            <p:ph idx="1"/>
          </p:nvPr>
        </p:nvPicPr>
        <p:blipFill>
          <a:blip r:embed="rId2"/>
          <a:stretch>
            <a:fillRect/>
          </a:stretch>
        </p:blipFill>
        <p:spPr>
          <a:xfrm>
            <a:off x="731939" y="1690688"/>
            <a:ext cx="10728121" cy="2876550"/>
          </a:xfrm>
          <a:prstGeom prst="rect">
            <a:avLst/>
          </a:prstGeom>
        </p:spPr>
      </p:pic>
      <p:pic>
        <p:nvPicPr>
          <p:cNvPr id="3" name="Picture 2">
            <a:extLst>
              <a:ext uri="{FF2B5EF4-FFF2-40B4-BE49-F238E27FC236}">
                <a16:creationId xmlns:a16="http://schemas.microsoft.com/office/drawing/2014/main" id="{234EC8BB-A278-43A5-A80D-5753F037FF6C}"/>
              </a:ext>
            </a:extLst>
          </p:cNvPr>
          <p:cNvPicPr>
            <a:picLocks noChangeAspect="1"/>
          </p:cNvPicPr>
          <p:nvPr/>
        </p:nvPicPr>
        <p:blipFill>
          <a:blip r:embed="rId3"/>
          <a:stretch>
            <a:fillRect/>
          </a:stretch>
        </p:blipFill>
        <p:spPr>
          <a:xfrm>
            <a:off x="1660254" y="365125"/>
            <a:ext cx="8871489" cy="5863340"/>
          </a:xfrm>
          <a:prstGeom prst="rect">
            <a:avLst/>
          </a:prstGeom>
        </p:spPr>
      </p:pic>
    </p:spTree>
    <p:extLst>
      <p:ext uri="{BB962C8B-B14F-4D97-AF65-F5344CB8AC3E}">
        <p14:creationId xmlns:p14="http://schemas.microsoft.com/office/powerpoint/2010/main" val="188732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BBF1-5994-4575-8C7C-BE457F652ACD}"/>
              </a:ext>
            </a:extLst>
          </p:cNvPr>
          <p:cNvSpPr>
            <a:spLocks noGrp="1"/>
          </p:cNvSpPr>
          <p:nvPr>
            <p:ph type="title"/>
          </p:nvPr>
        </p:nvSpPr>
        <p:spPr/>
        <p:txBody>
          <a:bodyPr>
            <a:normAutofit fontScale="90000"/>
          </a:bodyPr>
          <a:lstStyle/>
          <a:p>
            <a:r>
              <a:rPr lang="en-US" dirty="0"/>
              <a:t>What Mexico Gets after the US Damming Projects are Done  </a:t>
            </a:r>
            <a:r>
              <a:rPr lang="en-US" sz="2400" dirty="0">
                <a:hlinkClick r:id="rId2"/>
              </a:rPr>
              <a:t>(the 2014 Pulse Flow)</a:t>
            </a:r>
            <a:endParaRPr lang="en-US" sz="2400" dirty="0"/>
          </a:p>
        </p:txBody>
      </p:sp>
      <p:pic>
        <p:nvPicPr>
          <p:cNvPr id="4" name="Content Placeholder 3">
            <a:extLst>
              <a:ext uri="{FF2B5EF4-FFF2-40B4-BE49-F238E27FC236}">
                <a16:creationId xmlns:a16="http://schemas.microsoft.com/office/drawing/2014/main" id="{D88E6018-FB6E-4B8A-9C88-606D9F28C440}"/>
              </a:ext>
            </a:extLst>
          </p:cNvPr>
          <p:cNvPicPr>
            <a:picLocks noGrp="1" noChangeAspect="1"/>
          </p:cNvPicPr>
          <p:nvPr>
            <p:ph idx="1"/>
          </p:nvPr>
        </p:nvPicPr>
        <p:blipFill>
          <a:blip r:embed="rId3"/>
          <a:stretch>
            <a:fillRect/>
          </a:stretch>
        </p:blipFill>
        <p:spPr>
          <a:xfrm>
            <a:off x="1061307" y="1935921"/>
            <a:ext cx="9518422" cy="4769906"/>
          </a:xfrm>
          <a:prstGeom prst="rect">
            <a:avLst/>
          </a:prstGeom>
        </p:spPr>
      </p:pic>
    </p:spTree>
    <p:extLst>
      <p:ext uri="{BB962C8B-B14F-4D97-AF65-F5344CB8AC3E}">
        <p14:creationId xmlns:p14="http://schemas.microsoft.com/office/powerpoint/2010/main" val="404305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9CEB-696E-4459-9886-78F39A5F3D6D}"/>
              </a:ext>
            </a:extLst>
          </p:cNvPr>
          <p:cNvSpPr>
            <a:spLocks noGrp="1"/>
          </p:cNvSpPr>
          <p:nvPr>
            <p:ph type="title"/>
          </p:nvPr>
        </p:nvSpPr>
        <p:spPr/>
        <p:txBody>
          <a:bodyPr/>
          <a:lstStyle/>
          <a:p>
            <a:r>
              <a:rPr lang="en-US" dirty="0"/>
              <a:t>Time Line of Allocations</a:t>
            </a:r>
          </a:p>
        </p:txBody>
      </p:sp>
      <p:sp>
        <p:nvSpPr>
          <p:cNvPr id="3" name="Content Placeholder 2">
            <a:extLst>
              <a:ext uri="{FF2B5EF4-FFF2-40B4-BE49-F238E27FC236}">
                <a16:creationId xmlns:a16="http://schemas.microsoft.com/office/drawing/2014/main" id="{FBD5C20F-35C9-4F92-B3FD-33F736B70322}"/>
              </a:ext>
            </a:extLst>
          </p:cNvPr>
          <p:cNvSpPr>
            <a:spLocks noGrp="1"/>
          </p:cNvSpPr>
          <p:nvPr>
            <p:ph idx="1"/>
          </p:nvPr>
        </p:nvSpPr>
        <p:spPr/>
        <p:txBody>
          <a:bodyPr/>
          <a:lstStyle/>
          <a:p>
            <a:r>
              <a:rPr lang="en-US" dirty="0"/>
              <a:t>1922 Compact (Engineered by Herbert Hoover, Secretary of Commerce)</a:t>
            </a:r>
          </a:p>
          <a:p>
            <a:pPr lvl="1"/>
            <a:r>
              <a:rPr lang="en-US" dirty="0"/>
              <a:t>UB where most of the water originates</a:t>
            </a:r>
          </a:p>
          <a:p>
            <a:pPr lvl="1"/>
            <a:r>
              <a:rPr lang="en-US" dirty="0"/>
              <a:t>LB where most of the water is used </a:t>
            </a:r>
          </a:p>
          <a:p>
            <a:pPr lvl="1"/>
            <a:r>
              <a:rPr lang="en-US" dirty="0"/>
              <a:t>UB concerned that construction of Hoover Dam will threaten their future allocations</a:t>
            </a:r>
          </a:p>
          <a:p>
            <a:pPr lvl="1"/>
            <a:r>
              <a:rPr lang="en-US" dirty="0"/>
              <a:t>Hoover splits to equal basin allocation at 7.5 </a:t>
            </a:r>
            <a:r>
              <a:rPr lang="en-US" dirty="0" err="1"/>
              <a:t>maf</a:t>
            </a:r>
            <a:r>
              <a:rPr lang="en-US" dirty="0"/>
              <a:t> (annually)</a:t>
            </a:r>
          </a:p>
          <a:p>
            <a:r>
              <a:rPr lang="en-US" dirty="0"/>
              <a:t>Boulder Canyon act of 1928</a:t>
            </a:r>
          </a:p>
          <a:p>
            <a:pPr lvl="1"/>
            <a:r>
              <a:rPr lang="en-US" dirty="0"/>
              <a:t>Authorized Hoover Dam Construction</a:t>
            </a:r>
          </a:p>
          <a:p>
            <a:pPr lvl="1"/>
            <a:r>
              <a:rPr lang="en-US" dirty="0"/>
              <a:t>Allocated AZ (2.8 </a:t>
            </a:r>
            <a:r>
              <a:rPr lang="en-US" dirty="0" err="1"/>
              <a:t>maf</a:t>
            </a:r>
            <a:r>
              <a:rPr lang="en-US" dirty="0"/>
              <a:t>); California (4.4 </a:t>
            </a:r>
            <a:r>
              <a:rPr lang="en-US" dirty="0" err="1"/>
              <a:t>Maf</a:t>
            </a:r>
            <a:r>
              <a:rPr lang="en-US" dirty="0"/>
              <a:t>); Nevada (0.3 </a:t>
            </a:r>
            <a:r>
              <a:rPr lang="en-US" dirty="0" err="1"/>
              <a:t>Maf</a:t>
            </a:r>
            <a:r>
              <a:rPr lang="en-US" dirty="0"/>
              <a:t>)</a:t>
            </a:r>
          </a:p>
        </p:txBody>
      </p:sp>
    </p:spTree>
    <p:extLst>
      <p:ext uri="{BB962C8B-B14F-4D97-AF65-F5344CB8AC3E}">
        <p14:creationId xmlns:p14="http://schemas.microsoft.com/office/powerpoint/2010/main" val="328453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5ECD-C016-46B0-9FF8-3077FD40FB25}"/>
              </a:ext>
            </a:extLst>
          </p:cNvPr>
          <p:cNvSpPr>
            <a:spLocks noGrp="1"/>
          </p:cNvSpPr>
          <p:nvPr>
            <p:ph type="title"/>
          </p:nvPr>
        </p:nvSpPr>
        <p:spPr/>
        <p:txBody>
          <a:bodyPr/>
          <a:lstStyle/>
          <a:p>
            <a:r>
              <a:rPr lang="en-US" dirty="0"/>
              <a:t>Scaling:</a:t>
            </a:r>
          </a:p>
        </p:txBody>
      </p:sp>
      <p:graphicFrame>
        <p:nvGraphicFramePr>
          <p:cNvPr id="4" name="Content Placeholder 3">
            <a:extLst>
              <a:ext uri="{FF2B5EF4-FFF2-40B4-BE49-F238E27FC236}">
                <a16:creationId xmlns:a16="http://schemas.microsoft.com/office/drawing/2014/main" id="{5B064954-79C7-46B6-86A8-25C511BE74C1}"/>
              </a:ext>
            </a:extLst>
          </p:cNvPr>
          <p:cNvGraphicFramePr>
            <a:graphicFrameLocks noGrp="1"/>
          </p:cNvGraphicFramePr>
          <p:nvPr>
            <p:ph idx="1"/>
            <p:extLst>
              <p:ext uri="{D42A27DB-BD31-4B8C-83A1-F6EECF244321}">
                <p14:modId xmlns:p14="http://schemas.microsoft.com/office/powerpoint/2010/main" val="3260658882"/>
              </p:ext>
            </p:extLst>
          </p:nvPr>
        </p:nvGraphicFramePr>
        <p:xfrm>
          <a:off x="838200" y="1919018"/>
          <a:ext cx="8412480" cy="14630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54859489"/>
                    </a:ext>
                  </a:extLst>
                </a:gridCol>
                <a:gridCol w="2103120">
                  <a:extLst>
                    <a:ext uri="{9D8B030D-6E8A-4147-A177-3AD203B41FA5}">
                      <a16:colId xmlns:a16="http://schemas.microsoft.com/office/drawing/2014/main" val="3443585068"/>
                    </a:ext>
                  </a:extLst>
                </a:gridCol>
                <a:gridCol w="2103120">
                  <a:extLst>
                    <a:ext uri="{9D8B030D-6E8A-4147-A177-3AD203B41FA5}">
                      <a16:colId xmlns:a16="http://schemas.microsoft.com/office/drawing/2014/main" val="3008905274"/>
                    </a:ext>
                  </a:extLst>
                </a:gridCol>
                <a:gridCol w="2103120">
                  <a:extLst>
                    <a:ext uri="{9D8B030D-6E8A-4147-A177-3AD203B41FA5}">
                      <a16:colId xmlns:a16="http://schemas.microsoft.com/office/drawing/2014/main" val="440341030"/>
                    </a:ext>
                  </a:extLst>
                </a:gridCol>
              </a:tblGrid>
              <a:tr h="272367">
                <a:tc>
                  <a:txBody>
                    <a:bodyPr/>
                    <a:lstStyle/>
                    <a:p>
                      <a:endParaRPr lang="en-US" dirty="0"/>
                    </a:p>
                  </a:txBody>
                  <a:tcPr/>
                </a:tc>
                <a:tc>
                  <a:txBody>
                    <a:bodyPr/>
                    <a:lstStyle/>
                    <a:p>
                      <a:endParaRPr lang="en-US"/>
                    </a:p>
                  </a:txBody>
                  <a:tcPr/>
                </a:tc>
                <a:tc>
                  <a:txBody>
                    <a:bodyPr/>
                    <a:lstStyle/>
                    <a:p>
                      <a:r>
                        <a:rPr lang="en-US" dirty="0"/>
                        <a:t>1925 Population</a:t>
                      </a:r>
                    </a:p>
                  </a:txBody>
                  <a:tcPr/>
                </a:tc>
                <a:tc>
                  <a:txBody>
                    <a:bodyPr/>
                    <a:lstStyle/>
                    <a:p>
                      <a:r>
                        <a:rPr lang="en-US" dirty="0"/>
                        <a:t>2010 Population</a:t>
                      </a:r>
                    </a:p>
                  </a:txBody>
                  <a:tcPr/>
                </a:tc>
                <a:extLst>
                  <a:ext uri="{0D108BD9-81ED-4DB2-BD59-A6C34878D82A}">
                    <a16:rowId xmlns:a16="http://schemas.microsoft.com/office/drawing/2014/main" val="2339644916"/>
                  </a:ext>
                </a:extLst>
              </a:tr>
              <a:tr h="243269">
                <a:tc>
                  <a:txBody>
                    <a:bodyPr/>
                    <a:lstStyle/>
                    <a:p>
                      <a:r>
                        <a:rPr lang="en-US" dirty="0"/>
                        <a:t>Arizona </a:t>
                      </a:r>
                    </a:p>
                  </a:txBody>
                  <a:tcPr/>
                </a:tc>
                <a:tc>
                  <a:txBody>
                    <a:bodyPr/>
                    <a:lstStyle/>
                    <a:p>
                      <a:r>
                        <a:rPr lang="en-US" dirty="0"/>
                        <a:t>37%</a:t>
                      </a:r>
                    </a:p>
                  </a:txBody>
                  <a:tcPr/>
                </a:tc>
                <a:tc>
                  <a:txBody>
                    <a:bodyPr/>
                    <a:lstStyle/>
                    <a:p>
                      <a:r>
                        <a:rPr lang="en-US" dirty="0"/>
                        <a:t>27%</a:t>
                      </a:r>
                    </a:p>
                  </a:txBody>
                  <a:tcPr/>
                </a:tc>
                <a:tc>
                  <a:txBody>
                    <a:bodyPr/>
                    <a:lstStyle/>
                    <a:p>
                      <a:r>
                        <a:rPr lang="en-US" dirty="0"/>
                        <a:t>14%</a:t>
                      </a:r>
                    </a:p>
                  </a:txBody>
                  <a:tcPr/>
                </a:tc>
                <a:extLst>
                  <a:ext uri="{0D108BD9-81ED-4DB2-BD59-A6C34878D82A}">
                    <a16:rowId xmlns:a16="http://schemas.microsoft.com/office/drawing/2014/main" val="2619645476"/>
                  </a:ext>
                </a:extLst>
              </a:tr>
              <a:tr h="243269">
                <a:tc>
                  <a:txBody>
                    <a:bodyPr/>
                    <a:lstStyle/>
                    <a:p>
                      <a:r>
                        <a:rPr lang="en-US" dirty="0"/>
                        <a:t>California</a:t>
                      </a:r>
                    </a:p>
                  </a:txBody>
                  <a:tcPr/>
                </a:tc>
                <a:tc>
                  <a:txBody>
                    <a:bodyPr/>
                    <a:lstStyle/>
                    <a:p>
                      <a:r>
                        <a:rPr lang="en-US" dirty="0"/>
                        <a:t>59%</a:t>
                      </a:r>
                    </a:p>
                  </a:txBody>
                  <a:tcPr/>
                </a:tc>
                <a:tc>
                  <a:txBody>
                    <a:bodyPr/>
                    <a:lstStyle/>
                    <a:p>
                      <a:r>
                        <a:rPr lang="en-US" dirty="0"/>
                        <a:t>67%</a:t>
                      </a:r>
                    </a:p>
                  </a:txBody>
                  <a:tcPr/>
                </a:tc>
                <a:tc>
                  <a:txBody>
                    <a:bodyPr/>
                    <a:lstStyle/>
                    <a:p>
                      <a:r>
                        <a:rPr lang="en-US" dirty="0"/>
                        <a:t>80%</a:t>
                      </a:r>
                    </a:p>
                  </a:txBody>
                  <a:tcPr/>
                </a:tc>
                <a:extLst>
                  <a:ext uri="{0D108BD9-81ED-4DB2-BD59-A6C34878D82A}">
                    <a16:rowId xmlns:a16="http://schemas.microsoft.com/office/drawing/2014/main" val="2495828206"/>
                  </a:ext>
                </a:extLst>
              </a:tr>
              <a:tr h="243269">
                <a:tc>
                  <a:txBody>
                    <a:bodyPr/>
                    <a:lstStyle/>
                    <a:p>
                      <a:r>
                        <a:rPr lang="en-US" dirty="0"/>
                        <a:t>Nevada</a:t>
                      </a:r>
                    </a:p>
                  </a:txBody>
                  <a:tcPr/>
                </a:tc>
                <a:tc>
                  <a:txBody>
                    <a:bodyPr/>
                    <a:lstStyle/>
                    <a:p>
                      <a:r>
                        <a:rPr lang="en-US" dirty="0"/>
                        <a:t>4%</a:t>
                      </a:r>
                    </a:p>
                  </a:txBody>
                  <a:tcPr/>
                </a:tc>
                <a:tc>
                  <a:txBody>
                    <a:bodyPr/>
                    <a:lstStyle/>
                    <a:p>
                      <a:r>
                        <a:rPr lang="en-US" dirty="0"/>
                        <a:t>6%</a:t>
                      </a:r>
                    </a:p>
                  </a:txBody>
                  <a:tcPr/>
                </a:tc>
                <a:tc>
                  <a:txBody>
                    <a:bodyPr/>
                    <a:lstStyle/>
                    <a:p>
                      <a:r>
                        <a:rPr lang="en-US" dirty="0"/>
                        <a:t>6%</a:t>
                      </a:r>
                    </a:p>
                  </a:txBody>
                  <a:tcPr/>
                </a:tc>
                <a:extLst>
                  <a:ext uri="{0D108BD9-81ED-4DB2-BD59-A6C34878D82A}">
                    <a16:rowId xmlns:a16="http://schemas.microsoft.com/office/drawing/2014/main" val="3537189602"/>
                  </a:ext>
                </a:extLst>
              </a:tr>
            </a:tbl>
          </a:graphicData>
        </a:graphic>
      </p:graphicFrame>
      <p:sp>
        <p:nvSpPr>
          <p:cNvPr id="5" name="TextBox 4">
            <a:extLst>
              <a:ext uri="{FF2B5EF4-FFF2-40B4-BE49-F238E27FC236}">
                <a16:creationId xmlns:a16="http://schemas.microsoft.com/office/drawing/2014/main" id="{9EE72E55-590A-423F-A1F7-8BDE7A69B56F}"/>
              </a:ext>
            </a:extLst>
          </p:cNvPr>
          <p:cNvSpPr txBox="1"/>
          <p:nvPr/>
        </p:nvSpPr>
        <p:spPr>
          <a:xfrm>
            <a:off x="978946" y="3818965"/>
            <a:ext cx="9122485" cy="1846659"/>
          </a:xfrm>
          <a:prstGeom prst="rect">
            <a:avLst/>
          </a:prstGeom>
          <a:noFill/>
        </p:spPr>
        <p:txBody>
          <a:bodyPr wrap="square" rtlCol="0">
            <a:spAutoFit/>
          </a:bodyPr>
          <a:lstStyle/>
          <a:p>
            <a:r>
              <a:rPr lang="en-US" sz="2400" b="1" dirty="0"/>
              <a:t>There was a long standing tension and several court cases about the use of the Colorado River between Arizona and California as California continually sought more water to use for its ever expanding agricultural industry</a:t>
            </a:r>
          </a:p>
          <a:p>
            <a:endParaRPr lang="en-US" dirty="0"/>
          </a:p>
        </p:txBody>
      </p:sp>
      <p:sp>
        <p:nvSpPr>
          <p:cNvPr id="6" name="TextBox 5">
            <a:extLst>
              <a:ext uri="{FF2B5EF4-FFF2-40B4-BE49-F238E27FC236}">
                <a16:creationId xmlns:a16="http://schemas.microsoft.com/office/drawing/2014/main" id="{5E34E5F4-2040-40C2-89FE-191CAA92C419}"/>
              </a:ext>
            </a:extLst>
          </p:cNvPr>
          <p:cNvSpPr txBox="1"/>
          <p:nvPr/>
        </p:nvSpPr>
        <p:spPr>
          <a:xfrm>
            <a:off x="1065006" y="5543133"/>
            <a:ext cx="8498541" cy="369332"/>
          </a:xfrm>
          <a:prstGeom prst="rect">
            <a:avLst/>
          </a:prstGeom>
          <a:noFill/>
        </p:spPr>
        <p:txBody>
          <a:bodyPr wrap="square" rtlCol="0">
            <a:spAutoFit/>
          </a:bodyPr>
          <a:lstStyle/>
          <a:p>
            <a:r>
              <a:rPr lang="en-US" b="1" dirty="0"/>
              <a:t>Note Combined population of Arizona and California now 7 times higher</a:t>
            </a:r>
          </a:p>
        </p:txBody>
      </p:sp>
    </p:spTree>
    <p:extLst>
      <p:ext uri="{BB962C8B-B14F-4D97-AF65-F5344CB8AC3E}">
        <p14:creationId xmlns:p14="http://schemas.microsoft.com/office/powerpoint/2010/main" val="78889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5E64A-8DBB-4A2E-921D-86D0CEC793C3}"/>
              </a:ext>
            </a:extLst>
          </p:cNvPr>
          <p:cNvSpPr>
            <a:spLocks noGrp="1"/>
          </p:cNvSpPr>
          <p:nvPr>
            <p:ph type="title"/>
          </p:nvPr>
        </p:nvSpPr>
        <p:spPr/>
        <p:txBody>
          <a:bodyPr/>
          <a:lstStyle/>
          <a:p>
            <a:r>
              <a:rPr lang="en-US" dirty="0"/>
              <a:t>More Timeline</a:t>
            </a:r>
          </a:p>
        </p:txBody>
      </p:sp>
      <p:sp>
        <p:nvSpPr>
          <p:cNvPr id="3" name="Content Placeholder 2">
            <a:extLst>
              <a:ext uri="{FF2B5EF4-FFF2-40B4-BE49-F238E27FC236}">
                <a16:creationId xmlns:a16="http://schemas.microsoft.com/office/drawing/2014/main" id="{D0D6AB76-7527-420D-AAB9-38603EAB88F4}"/>
              </a:ext>
            </a:extLst>
          </p:cNvPr>
          <p:cNvSpPr>
            <a:spLocks noGrp="1"/>
          </p:cNvSpPr>
          <p:nvPr>
            <p:ph idx="1"/>
          </p:nvPr>
        </p:nvSpPr>
        <p:spPr>
          <a:xfrm>
            <a:off x="838200" y="1545926"/>
            <a:ext cx="10515600" cy="4351338"/>
          </a:xfrm>
        </p:spPr>
        <p:txBody>
          <a:bodyPr/>
          <a:lstStyle/>
          <a:p>
            <a:pPr marL="0" indent="0">
              <a:buNone/>
            </a:pPr>
            <a:endParaRPr lang="en-US" dirty="0"/>
          </a:p>
          <a:p>
            <a:r>
              <a:rPr lang="en-US" dirty="0"/>
              <a:t>1931: The California Seven Agreement sets up various irrigation districts for annual allotment</a:t>
            </a:r>
          </a:p>
          <a:p>
            <a:r>
              <a:rPr lang="en-US" dirty="0"/>
              <a:t>1944: Mexican Water Treaty of 1.5 </a:t>
            </a:r>
            <a:r>
              <a:rPr lang="en-US" dirty="0" err="1"/>
              <a:t>maf</a:t>
            </a:r>
            <a:endParaRPr lang="en-US" dirty="0"/>
          </a:p>
          <a:p>
            <a:r>
              <a:rPr lang="en-US" dirty="0"/>
              <a:t>1948:  UB river compact (combined population is 3.5 times higher)</a:t>
            </a:r>
          </a:p>
          <a:p>
            <a:endParaRPr lang="en-US" dirty="0"/>
          </a:p>
        </p:txBody>
      </p:sp>
      <p:graphicFrame>
        <p:nvGraphicFramePr>
          <p:cNvPr id="5" name="Table 4">
            <a:extLst>
              <a:ext uri="{FF2B5EF4-FFF2-40B4-BE49-F238E27FC236}">
                <a16:creationId xmlns:a16="http://schemas.microsoft.com/office/drawing/2014/main" id="{B47D36D6-59C6-4776-B32B-D7CE9B0772F7}"/>
              </a:ext>
            </a:extLst>
          </p:cNvPr>
          <p:cNvGraphicFramePr>
            <a:graphicFrameLocks noGrp="1"/>
          </p:cNvGraphicFramePr>
          <p:nvPr>
            <p:extLst>
              <p:ext uri="{D42A27DB-BD31-4B8C-83A1-F6EECF244321}">
                <p14:modId xmlns:p14="http://schemas.microsoft.com/office/powerpoint/2010/main" val="3941221561"/>
              </p:ext>
            </p:extLst>
          </p:nvPr>
        </p:nvGraphicFramePr>
        <p:xfrm>
          <a:off x="2311699" y="4147129"/>
          <a:ext cx="8128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62533555"/>
                    </a:ext>
                  </a:extLst>
                </a:gridCol>
                <a:gridCol w="2032000">
                  <a:extLst>
                    <a:ext uri="{9D8B030D-6E8A-4147-A177-3AD203B41FA5}">
                      <a16:colId xmlns:a16="http://schemas.microsoft.com/office/drawing/2014/main" val="2233176588"/>
                    </a:ext>
                  </a:extLst>
                </a:gridCol>
                <a:gridCol w="2032000">
                  <a:extLst>
                    <a:ext uri="{9D8B030D-6E8A-4147-A177-3AD203B41FA5}">
                      <a16:colId xmlns:a16="http://schemas.microsoft.com/office/drawing/2014/main" val="76513240"/>
                    </a:ext>
                  </a:extLst>
                </a:gridCol>
                <a:gridCol w="2032000">
                  <a:extLst>
                    <a:ext uri="{9D8B030D-6E8A-4147-A177-3AD203B41FA5}">
                      <a16:colId xmlns:a16="http://schemas.microsoft.com/office/drawing/2014/main" val="2402490921"/>
                    </a:ext>
                  </a:extLst>
                </a:gridCol>
              </a:tblGrid>
              <a:tr h="370840">
                <a:tc>
                  <a:txBody>
                    <a:bodyPr/>
                    <a:lstStyle/>
                    <a:p>
                      <a:endParaRPr lang="en-US" dirty="0"/>
                    </a:p>
                  </a:txBody>
                  <a:tcPr/>
                </a:tc>
                <a:tc>
                  <a:txBody>
                    <a:bodyPr/>
                    <a:lstStyle/>
                    <a:p>
                      <a:endParaRPr lang="en-US" dirty="0"/>
                    </a:p>
                  </a:txBody>
                  <a:tcPr/>
                </a:tc>
                <a:tc>
                  <a:txBody>
                    <a:bodyPr/>
                    <a:lstStyle/>
                    <a:p>
                      <a:r>
                        <a:rPr lang="en-US" dirty="0"/>
                        <a:t>1948 Population</a:t>
                      </a:r>
                    </a:p>
                  </a:txBody>
                  <a:tcPr/>
                </a:tc>
                <a:tc>
                  <a:txBody>
                    <a:bodyPr/>
                    <a:lstStyle/>
                    <a:p>
                      <a:r>
                        <a:rPr lang="en-US" dirty="0"/>
                        <a:t>2010 Population</a:t>
                      </a:r>
                    </a:p>
                  </a:txBody>
                  <a:tcPr/>
                </a:tc>
                <a:extLst>
                  <a:ext uri="{0D108BD9-81ED-4DB2-BD59-A6C34878D82A}">
                    <a16:rowId xmlns:a16="http://schemas.microsoft.com/office/drawing/2014/main" val="3157662393"/>
                  </a:ext>
                </a:extLst>
              </a:tr>
              <a:tr h="370840">
                <a:tc>
                  <a:txBody>
                    <a:bodyPr/>
                    <a:lstStyle/>
                    <a:p>
                      <a:r>
                        <a:rPr lang="en-US" dirty="0"/>
                        <a:t>Colorado</a:t>
                      </a:r>
                    </a:p>
                  </a:txBody>
                  <a:tcPr/>
                </a:tc>
                <a:tc>
                  <a:txBody>
                    <a:bodyPr/>
                    <a:lstStyle/>
                    <a:p>
                      <a:r>
                        <a:rPr lang="en-US" dirty="0"/>
                        <a:t>52%</a:t>
                      </a:r>
                    </a:p>
                  </a:txBody>
                  <a:tcPr/>
                </a:tc>
                <a:tc>
                  <a:txBody>
                    <a:bodyPr/>
                    <a:lstStyle/>
                    <a:p>
                      <a:r>
                        <a:rPr lang="en-US" dirty="0"/>
                        <a:t>41%</a:t>
                      </a:r>
                    </a:p>
                  </a:txBody>
                  <a:tcPr/>
                </a:tc>
                <a:tc>
                  <a:txBody>
                    <a:bodyPr/>
                    <a:lstStyle/>
                    <a:p>
                      <a:r>
                        <a:rPr lang="en-US" dirty="0"/>
                        <a:t>48%</a:t>
                      </a:r>
                    </a:p>
                  </a:txBody>
                  <a:tcPr/>
                </a:tc>
                <a:extLst>
                  <a:ext uri="{0D108BD9-81ED-4DB2-BD59-A6C34878D82A}">
                    <a16:rowId xmlns:a16="http://schemas.microsoft.com/office/drawing/2014/main" val="4185003340"/>
                  </a:ext>
                </a:extLst>
              </a:tr>
              <a:tr h="370840">
                <a:tc>
                  <a:txBody>
                    <a:bodyPr/>
                    <a:lstStyle/>
                    <a:p>
                      <a:r>
                        <a:rPr lang="en-US" dirty="0"/>
                        <a:t>New Mexico</a:t>
                      </a:r>
                    </a:p>
                  </a:txBody>
                  <a:tcPr/>
                </a:tc>
                <a:tc>
                  <a:txBody>
                    <a:bodyPr/>
                    <a:lstStyle/>
                    <a:p>
                      <a:r>
                        <a:rPr lang="en-US" dirty="0"/>
                        <a:t>11%</a:t>
                      </a:r>
                    </a:p>
                  </a:txBody>
                  <a:tcPr/>
                </a:tc>
                <a:tc>
                  <a:txBody>
                    <a:bodyPr/>
                    <a:lstStyle/>
                    <a:p>
                      <a:r>
                        <a:rPr lang="en-US" dirty="0"/>
                        <a:t>20%</a:t>
                      </a:r>
                    </a:p>
                  </a:txBody>
                  <a:tcPr/>
                </a:tc>
                <a:tc>
                  <a:txBody>
                    <a:bodyPr/>
                    <a:lstStyle/>
                    <a:p>
                      <a:r>
                        <a:rPr lang="en-US" dirty="0"/>
                        <a:t>20%</a:t>
                      </a:r>
                    </a:p>
                  </a:txBody>
                  <a:tcPr/>
                </a:tc>
                <a:extLst>
                  <a:ext uri="{0D108BD9-81ED-4DB2-BD59-A6C34878D82A}">
                    <a16:rowId xmlns:a16="http://schemas.microsoft.com/office/drawing/2014/main" val="3364169501"/>
                  </a:ext>
                </a:extLst>
              </a:tr>
              <a:tr h="370840">
                <a:tc>
                  <a:txBody>
                    <a:bodyPr/>
                    <a:lstStyle/>
                    <a:p>
                      <a:r>
                        <a:rPr lang="en-US" dirty="0"/>
                        <a:t>Utah</a:t>
                      </a:r>
                    </a:p>
                  </a:txBody>
                  <a:tcPr/>
                </a:tc>
                <a:tc>
                  <a:txBody>
                    <a:bodyPr/>
                    <a:lstStyle/>
                    <a:p>
                      <a:r>
                        <a:rPr lang="en-US" dirty="0"/>
                        <a:t>23%</a:t>
                      </a:r>
                    </a:p>
                  </a:txBody>
                  <a:tcPr/>
                </a:tc>
                <a:tc>
                  <a:txBody>
                    <a:bodyPr/>
                    <a:lstStyle/>
                    <a:p>
                      <a:r>
                        <a:rPr lang="en-US" dirty="0"/>
                        <a:t>21%</a:t>
                      </a:r>
                    </a:p>
                  </a:txBody>
                  <a:tcPr/>
                </a:tc>
                <a:tc>
                  <a:txBody>
                    <a:bodyPr/>
                    <a:lstStyle/>
                    <a:p>
                      <a:r>
                        <a:rPr lang="en-US" dirty="0"/>
                        <a:t>27%</a:t>
                      </a:r>
                    </a:p>
                  </a:txBody>
                  <a:tcPr/>
                </a:tc>
                <a:extLst>
                  <a:ext uri="{0D108BD9-81ED-4DB2-BD59-A6C34878D82A}">
                    <a16:rowId xmlns:a16="http://schemas.microsoft.com/office/drawing/2014/main" val="612763009"/>
                  </a:ext>
                </a:extLst>
              </a:tr>
              <a:tr h="370840">
                <a:tc>
                  <a:txBody>
                    <a:bodyPr/>
                    <a:lstStyle/>
                    <a:p>
                      <a:r>
                        <a:rPr lang="en-US" dirty="0"/>
                        <a:t>Wyoming</a:t>
                      </a:r>
                    </a:p>
                  </a:txBody>
                  <a:tcPr/>
                </a:tc>
                <a:tc>
                  <a:txBody>
                    <a:bodyPr/>
                    <a:lstStyle/>
                    <a:p>
                      <a:r>
                        <a:rPr lang="en-US" dirty="0"/>
                        <a:t>14%</a:t>
                      </a:r>
                    </a:p>
                  </a:txBody>
                  <a:tcPr/>
                </a:tc>
                <a:tc>
                  <a:txBody>
                    <a:bodyPr/>
                    <a:lstStyle/>
                    <a:p>
                      <a:r>
                        <a:rPr lang="en-US" dirty="0"/>
                        <a:t>18%</a:t>
                      </a:r>
                    </a:p>
                  </a:txBody>
                  <a:tcPr/>
                </a:tc>
                <a:tc>
                  <a:txBody>
                    <a:bodyPr/>
                    <a:lstStyle/>
                    <a:p>
                      <a:r>
                        <a:rPr lang="en-US" dirty="0"/>
                        <a:t>5%</a:t>
                      </a:r>
                    </a:p>
                  </a:txBody>
                  <a:tcPr/>
                </a:tc>
                <a:extLst>
                  <a:ext uri="{0D108BD9-81ED-4DB2-BD59-A6C34878D82A}">
                    <a16:rowId xmlns:a16="http://schemas.microsoft.com/office/drawing/2014/main" val="63623443"/>
                  </a:ext>
                </a:extLst>
              </a:tr>
            </a:tbl>
          </a:graphicData>
        </a:graphic>
      </p:graphicFrame>
    </p:spTree>
    <p:extLst>
      <p:ext uri="{BB962C8B-B14F-4D97-AF65-F5344CB8AC3E}">
        <p14:creationId xmlns:p14="http://schemas.microsoft.com/office/powerpoint/2010/main" val="921696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C638-1718-470E-ACE3-C41C35257AEB}"/>
              </a:ext>
            </a:extLst>
          </p:cNvPr>
          <p:cNvSpPr>
            <a:spLocks noGrp="1"/>
          </p:cNvSpPr>
          <p:nvPr>
            <p:ph type="title"/>
          </p:nvPr>
        </p:nvSpPr>
        <p:spPr/>
        <p:txBody>
          <a:bodyPr/>
          <a:lstStyle/>
          <a:p>
            <a:r>
              <a:rPr lang="en-US" dirty="0"/>
              <a:t>More timeline</a:t>
            </a:r>
          </a:p>
        </p:txBody>
      </p:sp>
      <p:sp>
        <p:nvSpPr>
          <p:cNvPr id="3" name="Content Placeholder 2">
            <a:extLst>
              <a:ext uri="{FF2B5EF4-FFF2-40B4-BE49-F238E27FC236}">
                <a16:creationId xmlns:a16="http://schemas.microsoft.com/office/drawing/2014/main" id="{6545E9C2-E0C9-4942-947A-ED003A425A18}"/>
              </a:ext>
            </a:extLst>
          </p:cNvPr>
          <p:cNvSpPr>
            <a:spLocks noGrp="1"/>
          </p:cNvSpPr>
          <p:nvPr>
            <p:ph idx="1"/>
          </p:nvPr>
        </p:nvSpPr>
        <p:spPr/>
        <p:txBody>
          <a:bodyPr/>
          <a:lstStyle/>
          <a:p>
            <a:r>
              <a:rPr lang="en-US" dirty="0"/>
              <a:t>Colorado River Storage Project of 1956:  Build dams for river regulation and power</a:t>
            </a:r>
          </a:p>
          <a:p>
            <a:r>
              <a:rPr lang="en-US" dirty="0"/>
              <a:t>Arizona vs California Supreme Court Decision of 1964:  CA argued that AZ gets more water from Tributaries to CR and that flow should be considered as part of their allocation … they lost</a:t>
            </a:r>
          </a:p>
          <a:p>
            <a:r>
              <a:rPr lang="en-US" dirty="0"/>
              <a:t>1973-74:  Mexico sues the US because of increased salination and crop damage.  US is order to build the Yuma (AZ) delating plant to improve CR river quality (but by then the flow is so low, it was laughable).</a:t>
            </a:r>
          </a:p>
        </p:txBody>
      </p:sp>
      <p:pic>
        <p:nvPicPr>
          <p:cNvPr id="4" name="Picture 3">
            <a:extLst>
              <a:ext uri="{FF2B5EF4-FFF2-40B4-BE49-F238E27FC236}">
                <a16:creationId xmlns:a16="http://schemas.microsoft.com/office/drawing/2014/main" id="{F6560B68-B3AD-4C36-80EE-A1C4B1B6A061}"/>
              </a:ext>
            </a:extLst>
          </p:cNvPr>
          <p:cNvPicPr>
            <a:picLocks noChangeAspect="1"/>
          </p:cNvPicPr>
          <p:nvPr/>
        </p:nvPicPr>
        <p:blipFill>
          <a:blip r:embed="rId2"/>
          <a:stretch>
            <a:fillRect/>
          </a:stretch>
        </p:blipFill>
        <p:spPr>
          <a:xfrm>
            <a:off x="5314950" y="4943475"/>
            <a:ext cx="5219700" cy="1695450"/>
          </a:xfrm>
          <a:prstGeom prst="rect">
            <a:avLst/>
          </a:prstGeom>
        </p:spPr>
      </p:pic>
    </p:spTree>
    <p:extLst>
      <p:ext uri="{BB962C8B-B14F-4D97-AF65-F5344CB8AC3E}">
        <p14:creationId xmlns:p14="http://schemas.microsoft.com/office/powerpoint/2010/main" val="64786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0199-1D66-49CD-93FE-0C5D239E2D47}"/>
              </a:ext>
            </a:extLst>
          </p:cNvPr>
          <p:cNvSpPr>
            <a:spLocks noGrp="1"/>
          </p:cNvSpPr>
          <p:nvPr>
            <p:ph type="title"/>
          </p:nvPr>
        </p:nvSpPr>
        <p:spPr>
          <a:xfrm>
            <a:off x="919119" y="297628"/>
            <a:ext cx="10353761" cy="1326321"/>
          </a:xfrm>
        </p:spPr>
        <p:txBody>
          <a:bodyPr/>
          <a:lstStyle/>
          <a:p>
            <a:r>
              <a:rPr lang="en-US" dirty="0"/>
              <a:t>Problems</a:t>
            </a:r>
          </a:p>
        </p:txBody>
      </p:sp>
      <p:pic>
        <p:nvPicPr>
          <p:cNvPr id="4" name="Content Placeholder 3">
            <a:extLst>
              <a:ext uri="{FF2B5EF4-FFF2-40B4-BE49-F238E27FC236}">
                <a16:creationId xmlns:a16="http://schemas.microsoft.com/office/drawing/2014/main" id="{00344A71-693B-4ADC-8BD0-311E8CCAFEF2}"/>
              </a:ext>
            </a:extLst>
          </p:cNvPr>
          <p:cNvPicPr>
            <a:picLocks noGrp="1" noChangeAspect="1"/>
          </p:cNvPicPr>
          <p:nvPr>
            <p:ph idx="1"/>
          </p:nvPr>
        </p:nvPicPr>
        <p:blipFill>
          <a:blip r:embed="rId2"/>
          <a:stretch>
            <a:fillRect/>
          </a:stretch>
        </p:blipFill>
        <p:spPr>
          <a:xfrm>
            <a:off x="2442139" y="4007533"/>
            <a:ext cx="6867525" cy="2800350"/>
          </a:xfrm>
          <a:prstGeom prst="rect">
            <a:avLst/>
          </a:prstGeom>
        </p:spPr>
      </p:pic>
      <p:sp>
        <p:nvSpPr>
          <p:cNvPr id="5" name="TextBox 4">
            <a:extLst>
              <a:ext uri="{FF2B5EF4-FFF2-40B4-BE49-F238E27FC236}">
                <a16:creationId xmlns:a16="http://schemas.microsoft.com/office/drawing/2014/main" id="{47527FFA-9F7B-4192-95E7-8A5698675B1F}"/>
              </a:ext>
            </a:extLst>
          </p:cNvPr>
          <p:cNvSpPr txBox="1"/>
          <p:nvPr/>
        </p:nvSpPr>
        <p:spPr>
          <a:xfrm>
            <a:off x="838200" y="1450292"/>
            <a:ext cx="919868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Allocations were made on very incomplete data for a system whose volume is highly variable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Explosion of population unforeseen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Effects of damming the CR in that particular geology were not considered at all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 now we know that climate change is also an issue</a:t>
            </a:r>
          </a:p>
        </p:txBody>
      </p:sp>
    </p:spTree>
    <p:extLst>
      <p:ext uri="{BB962C8B-B14F-4D97-AF65-F5344CB8AC3E}">
        <p14:creationId xmlns:p14="http://schemas.microsoft.com/office/powerpoint/2010/main" val="109200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BF1E-D1C6-4A0C-8968-09B4A6165DAC}"/>
              </a:ext>
            </a:extLst>
          </p:cNvPr>
          <p:cNvSpPr>
            <a:spLocks noGrp="1"/>
          </p:cNvSpPr>
          <p:nvPr>
            <p:ph type="title"/>
          </p:nvPr>
        </p:nvSpPr>
        <p:spPr/>
        <p:txBody>
          <a:bodyPr/>
          <a:lstStyle/>
          <a:p>
            <a:r>
              <a:rPr lang="en-US" dirty="0"/>
              <a:t>In General for policy</a:t>
            </a:r>
          </a:p>
        </p:txBody>
      </p:sp>
      <p:sp>
        <p:nvSpPr>
          <p:cNvPr id="3" name="Content Placeholder 2">
            <a:extLst>
              <a:ext uri="{FF2B5EF4-FFF2-40B4-BE49-F238E27FC236}">
                <a16:creationId xmlns:a16="http://schemas.microsoft.com/office/drawing/2014/main" id="{DB65C0BF-16BB-4ABE-8856-154EBFE4DA75}"/>
              </a:ext>
            </a:extLst>
          </p:cNvPr>
          <p:cNvSpPr>
            <a:spLocks noGrp="1"/>
          </p:cNvSpPr>
          <p:nvPr>
            <p:ph idx="1"/>
          </p:nvPr>
        </p:nvSpPr>
        <p:spPr/>
        <p:txBody>
          <a:bodyPr/>
          <a:lstStyle/>
          <a:p>
            <a:r>
              <a:rPr lang="en-US" dirty="0"/>
              <a:t>Formulate the question or problem your trying to address at the procedural level with a new policy</a:t>
            </a:r>
          </a:p>
          <a:p>
            <a:r>
              <a:rPr lang="en-US" dirty="0"/>
              <a:t>Discover data that can be used to help determine the policy</a:t>
            </a:r>
          </a:p>
          <a:p>
            <a:r>
              <a:rPr lang="en-US" dirty="0"/>
              <a:t>Critical evaluate the knowns and the unknows and try to avoid policy that may exacerbate the unknowns</a:t>
            </a:r>
          </a:p>
          <a:p>
            <a:r>
              <a:rPr lang="en-US" dirty="0"/>
              <a:t>Determine metrics for how to evaluate your policy decision to determine if a) its been reasonably successful, b) further data on impacts of the policy call for its revision or c) </a:t>
            </a:r>
            <a:r>
              <a:rPr lang="en-US" dirty="0" err="1"/>
              <a:t>shitcan</a:t>
            </a:r>
            <a:r>
              <a:rPr lang="en-US" dirty="0"/>
              <a:t> the original policy.</a:t>
            </a:r>
          </a:p>
          <a:p>
            <a:endParaRPr lang="en-US" dirty="0"/>
          </a:p>
        </p:txBody>
      </p:sp>
    </p:spTree>
    <p:extLst>
      <p:ext uri="{BB962C8B-B14F-4D97-AF65-F5344CB8AC3E}">
        <p14:creationId xmlns:p14="http://schemas.microsoft.com/office/powerpoint/2010/main" val="418353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08BFD-ED60-4E9D-B1ED-96DD38FFE94E}"/>
              </a:ext>
            </a:extLst>
          </p:cNvPr>
          <p:cNvSpPr>
            <a:spLocks noGrp="1"/>
          </p:cNvSpPr>
          <p:nvPr>
            <p:ph type="title"/>
          </p:nvPr>
        </p:nvSpPr>
        <p:spPr/>
        <p:txBody>
          <a:bodyPr/>
          <a:lstStyle/>
          <a:p>
            <a:r>
              <a:rPr lang="en-US" dirty="0"/>
              <a:t>For the Colorado River System</a:t>
            </a:r>
          </a:p>
        </p:txBody>
      </p:sp>
      <p:sp>
        <p:nvSpPr>
          <p:cNvPr id="3" name="Content Placeholder 2">
            <a:extLst>
              <a:ext uri="{FF2B5EF4-FFF2-40B4-BE49-F238E27FC236}">
                <a16:creationId xmlns:a16="http://schemas.microsoft.com/office/drawing/2014/main" id="{1F86C3E4-169B-4000-9E0E-5F8F729ADDB4}"/>
              </a:ext>
            </a:extLst>
          </p:cNvPr>
          <p:cNvSpPr>
            <a:spLocks noGrp="1"/>
          </p:cNvSpPr>
          <p:nvPr>
            <p:ph idx="1"/>
          </p:nvPr>
        </p:nvSpPr>
        <p:spPr/>
        <p:txBody>
          <a:bodyPr/>
          <a:lstStyle/>
          <a:p>
            <a:r>
              <a:rPr lang="en-US" dirty="0"/>
              <a:t>The problem is how to best divide up the river resources among seven (growing) states and Mexico, so various agricultural economies can thrive.</a:t>
            </a:r>
          </a:p>
          <a:p>
            <a:r>
              <a:rPr lang="en-US" dirty="0"/>
              <a:t>What is known in 1922, the time of the Water Rights study (also known as the Colorado Compact) (rather little):</a:t>
            </a:r>
          </a:p>
          <a:p>
            <a:endParaRPr lang="en-US" dirty="0"/>
          </a:p>
          <a:p>
            <a:endParaRPr lang="en-US" dirty="0"/>
          </a:p>
        </p:txBody>
      </p:sp>
      <p:pic>
        <p:nvPicPr>
          <p:cNvPr id="5" name="Picture 4">
            <a:extLst>
              <a:ext uri="{FF2B5EF4-FFF2-40B4-BE49-F238E27FC236}">
                <a16:creationId xmlns:a16="http://schemas.microsoft.com/office/drawing/2014/main" id="{40BAC95A-FFF9-491A-AF40-A72C3B37814C}"/>
              </a:ext>
            </a:extLst>
          </p:cNvPr>
          <p:cNvPicPr>
            <a:picLocks noChangeAspect="1"/>
          </p:cNvPicPr>
          <p:nvPr/>
        </p:nvPicPr>
        <p:blipFill>
          <a:blip r:embed="rId2"/>
          <a:stretch>
            <a:fillRect/>
          </a:stretch>
        </p:blipFill>
        <p:spPr>
          <a:xfrm>
            <a:off x="2688515" y="257175"/>
            <a:ext cx="9357863" cy="6343650"/>
          </a:xfrm>
          <a:prstGeom prst="rect">
            <a:avLst/>
          </a:prstGeom>
        </p:spPr>
      </p:pic>
      <p:sp>
        <p:nvSpPr>
          <p:cNvPr id="6" name="TextBox 5">
            <a:extLst>
              <a:ext uri="{FF2B5EF4-FFF2-40B4-BE49-F238E27FC236}">
                <a16:creationId xmlns:a16="http://schemas.microsoft.com/office/drawing/2014/main" id="{F5D09CA3-60CB-48E5-9635-57394004EFD2}"/>
              </a:ext>
            </a:extLst>
          </p:cNvPr>
          <p:cNvSpPr txBox="1"/>
          <p:nvPr/>
        </p:nvSpPr>
        <p:spPr>
          <a:xfrm>
            <a:off x="368198" y="4001294"/>
            <a:ext cx="2097741" cy="2585323"/>
          </a:xfrm>
          <a:prstGeom prst="rect">
            <a:avLst/>
          </a:prstGeom>
          <a:noFill/>
        </p:spPr>
        <p:txBody>
          <a:bodyPr wrap="square" rtlCol="0">
            <a:spAutoFit/>
          </a:bodyPr>
          <a:lstStyle/>
          <a:p>
            <a:r>
              <a:rPr lang="en-US" dirty="0"/>
              <a:t>16 </a:t>
            </a:r>
            <a:r>
              <a:rPr lang="en-US" dirty="0" err="1"/>
              <a:t>yrs</a:t>
            </a:r>
            <a:r>
              <a:rPr lang="en-US" dirty="0"/>
              <a:t> of data</a:t>
            </a:r>
          </a:p>
          <a:p>
            <a:r>
              <a:rPr lang="en-US" dirty="0"/>
              <a:t>AVG:  15 million</a:t>
            </a:r>
          </a:p>
          <a:p>
            <a:r>
              <a:rPr lang="en-US" dirty="0"/>
              <a:t>SD:  ~3 million</a:t>
            </a:r>
          </a:p>
          <a:p>
            <a:r>
              <a:rPr lang="en-US" dirty="0"/>
              <a:t>7 years 20+</a:t>
            </a:r>
          </a:p>
          <a:p>
            <a:r>
              <a:rPr lang="en-US" dirty="0"/>
              <a:t>2 years 12-</a:t>
            </a:r>
          </a:p>
          <a:p>
            <a:endParaRPr lang="en-US" dirty="0"/>
          </a:p>
          <a:p>
            <a:r>
              <a:rPr lang="en-US" dirty="0"/>
              <a:t>The system is highly volatile</a:t>
            </a:r>
          </a:p>
          <a:p>
            <a:endParaRPr lang="en-US" dirty="0"/>
          </a:p>
        </p:txBody>
      </p:sp>
    </p:spTree>
    <p:extLst>
      <p:ext uri="{BB962C8B-B14F-4D97-AF65-F5344CB8AC3E}">
        <p14:creationId xmlns:p14="http://schemas.microsoft.com/office/powerpoint/2010/main" val="162294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B8E3-6C24-4715-BBD9-6F5B0263C7F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6D1FA6E-28FF-45A7-9541-8292D99300F6}"/>
              </a:ext>
            </a:extLst>
          </p:cNvPr>
          <p:cNvPicPr>
            <a:picLocks noGrp="1" noChangeAspect="1"/>
          </p:cNvPicPr>
          <p:nvPr>
            <p:ph idx="1"/>
          </p:nvPr>
        </p:nvPicPr>
        <p:blipFill>
          <a:blip r:embed="rId2"/>
          <a:stretch>
            <a:fillRect/>
          </a:stretch>
        </p:blipFill>
        <p:spPr>
          <a:xfrm>
            <a:off x="0" y="0"/>
            <a:ext cx="6556157" cy="6680499"/>
          </a:xfrm>
          <a:prstGeom prst="rect">
            <a:avLst/>
          </a:prstGeom>
        </p:spPr>
      </p:pic>
      <p:sp>
        <p:nvSpPr>
          <p:cNvPr id="5" name="TextBox 4">
            <a:extLst>
              <a:ext uri="{FF2B5EF4-FFF2-40B4-BE49-F238E27FC236}">
                <a16:creationId xmlns:a16="http://schemas.microsoft.com/office/drawing/2014/main" id="{781B7F43-295B-4B6D-8E1B-DCB58785C5AA}"/>
              </a:ext>
            </a:extLst>
          </p:cNvPr>
          <p:cNvSpPr txBox="1"/>
          <p:nvPr/>
        </p:nvSpPr>
        <p:spPr>
          <a:xfrm>
            <a:off x="6841864" y="2065468"/>
            <a:ext cx="4066390" cy="3970318"/>
          </a:xfrm>
          <a:prstGeom prst="rect">
            <a:avLst/>
          </a:prstGeom>
          <a:noFill/>
        </p:spPr>
        <p:txBody>
          <a:bodyPr wrap="square" rtlCol="0">
            <a:spAutoFit/>
          </a:bodyPr>
          <a:lstStyle/>
          <a:p>
            <a:r>
              <a:rPr lang="en-US" b="1" dirty="0"/>
              <a:t>The Colorado River System:</a:t>
            </a:r>
          </a:p>
          <a:p>
            <a:endParaRPr lang="en-US" b="1" dirty="0"/>
          </a:p>
          <a:p>
            <a:r>
              <a:rPr lang="en-US" b="1" dirty="0"/>
              <a:t>By Geography Arizona dominates</a:t>
            </a:r>
          </a:p>
          <a:p>
            <a:r>
              <a:rPr lang="en-US" b="1" dirty="0"/>
              <a:t>By Population California dominates</a:t>
            </a:r>
          </a:p>
          <a:p>
            <a:endParaRPr lang="en-US" b="1" dirty="0"/>
          </a:p>
          <a:p>
            <a:r>
              <a:rPr lang="en-US" b="1" dirty="0"/>
              <a:t>This will create tension</a:t>
            </a:r>
          </a:p>
          <a:p>
            <a:endParaRPr lang="en-US" b="1" dirty="0"/>
          </a:p>
          <a:p>
            <a:r>
              <a:rPr lang="en-US" b="1" dirty="0"/>
              <a:t>Upper Basin not as prone to drought as the Lower Basin</a:t>
            </a:r>
          </a:p>
          <a:p>
            <a:endParaRPr lang="en-US" b="1" dirty="0"/>
          </a:p>
          <a:p>
            <a:r>
              <a:rPr lang="en-US" b="1" dirty="0"/>
              <a:t>Snowfall in the San Juan Mountains of Colorado as highly variable but is the main contributor of Lower Basin replenishment  via the San Juan River</a:t>
            </a:r>
          </a:p>
        </p:txBody>
      </p:sp>
      <p:pic>
        <p:nvPicPr>
          <p:cNvPr id="6" name="Picture 5">
            <a:extLst>
              <a:ext uri="{FF2B5EF4-FFF2-40B4-BE49-F238E27FC236}">
                <a16:creationId xmlns:a16="http://schemas.microsoft.com/office/drawing/2014/main" id="{B7559ABA-11F0-48B1-AFD0-935F3E1FF456}"/>
              </a:ext>
            </a:extLst>
          </p:cNvPr>
          <p:cNvPicPr>
            <a:picLocks noChangeAspect="1"/>
          </p:cNvPicPr>
          <p:nvPr/>
        </p:nvPicPr>
        <p:blipFill>
          <a:blip r:embed="rId3"/>
          <a:stretch>
            <a:fillRect/>
          </a:stretch>
        </p:blipFill>
        <p:spPr>
          <a:xfrm>
            <a:off x="3278078" y="198678"/>
            <a:ext cx="8717673" cy="6481821"/>
          </a:xfrm>
          <a:prstGeom prst="rect">
            <a:avLst/>
          </a:prstGeom>
        </p:spPr>
      </p:pic>
    </p:spTree>
    <p:extLst>
      <p:ext uri="{BB962C8B-B14F-4D97-AF65-F5344CB8AC3E}">
        <p14:creationId xmlns:p14="http://schemas.microsoft.com/office/powerpoint/2010/main" val="42882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8405-8DA5-43CB-BFB0-D259EA1E9406}"/>
              </a:ext>
            </a:extLst>
          </p:cNvPr>
          <p:cNvSpPr>
            <a:spLocks noGrp="1"/>
          </p:cNvSpPr>
          <p:nvPr>
            <p:ph type="title"/>
          </p:nvPr>
        </p:nvSpPr>
        <p:spPr/>
        <p:txBody>
          <a:bodyPr/>
          <a:lstStyle/>
          <a:p>
            <a:r>
              <a:rPr lang="en-US" dirty="0"/>
              <a:t>From the data</a:t>
            </a:r>
          </a:p>
        </p:txBody>
      </p:sp>
      <p:sp>
        <p:nvSpPr>
          <p:cNvPr id="3" name="Content Placeholder 2">
            <a:extLst>
              <a:ext uri="{FF2B5EF4-FFF2-40B4-BE49-F238E27FC236}">
                <a16:creationId xmlns:a16="http://schemas.microsoft.com/office/drawing/2014/main" id="{B3F6CF3B-7100-476D-9691-15C717074097}"/>
              </a:ext>
            </a:extLst>
          </p:cNvPr>
          <p:cNvSpPr>
            <a:spLocks noGrp="1"/>
          </p:cNvSpPr>
          <p:nvPr>
            <p:ph idx="1"/>
          </p:nvPr>
        </p:nvSpPr>
        <p:spPr/>
        <p:txBody>
          <a:bodyPr/>
          <a:lstStyle/>
          <a:p>
            <a:r>
              <a:rPr lang="en-US" dirty="0"/>
              <a:t>There is considerably interannual variably by at least 33%</a:t>
            </a:r>
          </a:p>
          <a:p>
            <a:r>
              <a:rPr lang="en-US" dirty="0"/>
              <a:t>Therefore you desire a policy that allows agricultural operation to still thrive in his variability</a:t>
            </a:r>
          </a:p>
          <a:p>
            <a:r>
              <a:rPr lang="en-US" dirty="0"/>
              <a:t>The most conservative threshold would be 12 Million annual allocation (units are acre-feet – 1 acre horizontal 1 foot deep; 1AF ~1250 cubic meters)</a:t>
            </a:r>
          </a:p>
          <a:p>
            <a:r>
              <a:rPr lang="en-US" dirty="0"/>
              <a:t>An allocation of 20 Million, as annual policy, would clearly be unwise, especially for states in the lower basin.</a:t>
            </a:r>
          </a:p>
        </p:txBody>
      </p:sp>
    </p:spTree>
    <p:extLst>
      <p:ext uri="{BB962C8B-B14F-4D97-AF65-F5344CB8AC3E}">
        <p14:creationId xmlns:p14="http://schemas.microsoft.com/office/powerpoint/2010/main" val="383285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410E-8A75-4993-80E9-9E51FFE63B63}"/>
              </a:ext>
            </a:extLst>
          </p:cNvPr>
          <p:cNvSpPr>
            <a:spLocks noGrp="1"/>
          </p:cNvSpPr>
          <p:nvPr>
            <p:ph type="title"/>
          </p:nvPr>
        </p:nvSpPr>
        <p:spPr/>
        <p:txBody>
          <a:bodyPr/>
          <a:lstStyle/>
          <a:p>
            <a:r>
              <a:rPr lang="en-US" dirty="0"/>
              <a:t>What is unknown?</a:t>
            </a:r>
          </a:p>
        </p:txBody>
      </p:sp>
      <p:sp>
        <p:nvSpPr>
          <p:cNvPr id="3" name="Content Placeholder 2">
            <a:extLst>
              <a:ext uri="{FF2B5EF4-FFF2-40B4-BE49-F238E27FC236}">
                <a16:creationId xmlns:a16="http://schemas.microsoft.com/office/drawing/2014/main" id="{8B2F7AFC-AB93-4E62-9853-6E01AE41C79A}"/>
              </a:ext>
            </a:extLst>
          </p:cNvPr>
          <p:cNvSpPr>
            <a:spLocks noGrp="1"/>
          </p:cNvSpPr>
          <p:nvPr>
            <p:ph idx="1"/>
          </p:nvPr>
        </p:nvSpPr>
        <p:spPr/>
        <p:txBody>
          <a:bodyPr>
            <a:normAutofit lnSpcReduction="10000"/>
          </a:bodyPr>
          <a:lstStyle/>
          <a:p>
            <a:r>
              <a:rPr lang="en-US" dirty="0"/>
              <a:t>Differential population growth within the states</a:t>
            </a:r>
          </a:p>
          <a:p>
            <a:r>
              <a:rPr lang="en-US" dirty="0"/>
              <a:t>Overall population growth and increased usage in the six states plus Mexico</a:t>
            </a:r>
          </a:p>
          <a:p>
            <a:r>
              <a:rPr lang="en-US" dirty="0"/>
              <a:t>Not enough data to define true variability and drought cycle</a:t>
            </a:r>
          </a:p>
          <a:p>
            <a:r>
              <a:rPr lang="en-US" dirty="0"/>
              <a:t>Behavior of the Colorado River when it gets dammed</a:t>
            </a:r>
          </a:p>
          <a:p>
            <a:r>
              <a:rPr lang="en-US" dirty="0"/>
              <a:t>Rule that climate change might play</a:t>
            </a:r>
          </a:p>
          <a:p>
            <a:r>
              <a:rPr lang="en-US" dirty="0"/>
              <a:t>That Hoover Dam makes Las Vegas Possible</a:t>
            </a:r>
          </a:p>
          <a:p>
            <a:r>
              <a:rPr lang="en-US" dirty="0"/>
              <a:t>That Glen Canyon Dam makes Phoenix Possible</a:t>
            </a:r>
          </a:p>
          <a:p>
            <a:r>
              <a:rPr lang="en-US" dirty="0"/>
              <a:t>Environmental Impacts on the Delta (in Mexico) of reduced flow</a:t>
            </a:r>
          </a:p>
          <a:p>
            <a:r>
              <a:rPr lang="en-US" dirty="0"/>
              <a:t>Possible effects of increased salinity</a:t>
            </a:r>
          </a:p>
          <a:p>
            <a:endParaRPr lang="en-US" dirty="0"/>
          </a:p>
        </p:txBody>
      </p:sp>
    </p:spTree>
    <p:extLst>
      <p:ext uri="{BB962C8B-B14F-4D97-AF65-F5344CB8AC3E}">
        <p14:creationId xmlns:p14="http://schemas.microsoft.com/office/powerpoint/2010/main" val="392822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9E5B-9B7D-4C5C-9044-01358FF3927C}"/>
              </a:ext>
            </a:extLst>
          </p:cNvPr>
          <p:cNvSpPr>
            <a:spLocks noGrp="1"/>
          </p:cNvSpPr>
          <p:nvPr>
            <p:ph type="title"/>
          </p:nvPr>
        </p:nvSpPr>
        <p:spPr/>
        <p:txBody>
          <a:bodyPr/>
          <a:lstStyle/>
          <a:p>
            <a:r>
              <a:rPr lang="en-US" dirty="0"/>
              <a:t>Off to a Bad Start</a:t>
            </a:r>
          </a:p>
        </p:txBody>
      </p:sp>
      <p:sp>
        <p:nvSpPr>
          <p:cNvPr id="3" name="Content Placeholder 2">
            <a:extLst>
              <a:ext uri="{FF2B5EF4-FFF2-40B4-BE49-F238E27FC236}">
                <a16:creationId xmlns:a16="http://schemas.microsoft.com/office/drawing/2014/main" id="{01557EB2-2A5C-4034-94D7-46BDA3E309CD}"/>
              </a:ext>
            </a:extLst>
          </p:cNvPr>
          <p:cNvSpPr>
            <a:spLocks noGrp="1"/>
          </p:cNvSpPr>
          <p:nvPr>
            <p:ph idx="1"/>
          </p:nvPr>
        </p:nvSpPr>
        <p:spPr/>
        <p:txBody>
          <a:bodyPr>
            <a:normAutofit lnSpcReduction="10000"/>
          </a:bodyPr>
          <a:lstStyle/>
          <a:p>
            <a:r>
              <a:rPr lang="en-US" dirty="0"/>
              <a:t>In 1902 the US Bureau of Reclamation was establish</a:t>
            </a:r>
          </a:p>
          <a:p>
            <a:r>
              <a:rPr lang="en-US" dirty="0"/>
              <a:t>By then the settlement of the American West was well underway</a:t>
            </a:r>
          </a:p>
          <a:p>
            <a:r>
              <a:rPr lang="en-US" dirty="0"/>
              <a:t>Reclamation means:  </a:t>
            </a:r>
            <a:r>
              <a:rPr lang="en-US" i="1" dirty="0"/>
              <a:t>Engineering Dryness out of the West</a:t>
            </a:r>
          </a:p>
          <a:p>
            <a:r>
              <a:rPr lang="en-US" dirty="0"/>
              <a:t>1922 agreement (more on this later)</a:t>
            </a:r>
          </a:p>
          <a:p>
            <a:r>
              <a:rPr lang="en-US" dirty="0"/>
              <a:t>Revised in 1944 due to pressure from Mexico</a:t>
            </a:r>
          </a:p>
          <a:p>
            <a:pPr lvl="1"/>
            <a:r>
              <a:rPr lang="en-US" dirty="0"/>
              <a:t>Assumes flow of 15 million</a:t>
            </a:r>
          </a:p>
          <a:p>
            <a:pPr lvl="1"/>
            <a:r>
              <a:rPr lang="en-US" dirty="0"/>
              <a:t>7.5 million equally assigned to Upper and Lower Basin</a:t>
            </a:r>
          </a:p>
          <a:p>
            <a:pPr lvl="1"/>
            <a:r>
              <a:rPr lang="en-US" dirty="0"/>
              <a:t>Upper Basin has to deliver to Lower Basin 75 million over a ten year period</a:t>
            </a:r>
          </a:p>
          <a:p>
            <a:pPr lvl="1"/>
            <a:r>
              <a:rPr lang="en-US" dirty="0"/>
              <a:t>1.5 Million needs to go from Lower Basin to Mexico</a:t>
            </a:r>
          </a:p>
          <a:p>
            <a:r>
              <a:rPr lang="en-US" dirty="0">
                <a:solidFill>
                  <a:srgbClr val="FF0000"/>
                </a:solidFill>
              </a:rPr>
              <a:t>If the 10 year amount is not meant, which basin is responsible?</a:t>
            </a:r>
          </a:p>
        </p:txBody>
      </p:sp>
    </p:spTree>
    <p:extLst>
      <p:ext uri="{BB962C8B-B14F-4D97-AF65-F5344CB8AC3E}">
        <p14:creationId xmlns:p14="http://schemas.microsoft.com/office/powerpoint/2010/main" val="350843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01CC-4FA3-47E1-8287-7AB68B31D249}"/>
              </a:ext>
            </a:extLst>
          </p:cNvPr>
          <p:cNvSpPr>
            <a:spLocks noGrp="1"/>
          </p:cNvSpPr>
          <p:nvPr>
            <p:ph type="title"/>
          </p:nvPr>
        </p:nvSpPr>
        <p:spPr/>
        <p:txBody>
          <a:bodyPr/>
          <a:lstStyle/>
          <a:p>
            <a:r>
              <a:rPr lang="en-US" dirty="0"/>
              <a:t>To best regulate, one needs to build reservoirs (behind dams) to store water</a:t>
            </a:r>
          </a:p>
        </p:txBody>
      </p:sp>
      <p:sp>
        <p:nvSpPr>
          <p:cNvPr id="3" name="Content Placeholder 2">
            <a:extLst>
              <a:ext uri="{FF2B5EF4-FFF2-40B4-BE49-F238E27FC236}">
                <a16:creationId xmlns:a16="http://schemas.microsoft.com/office/drawing/2014/main" id="{546D7B46-E789-4E7C-B85D-CCDD6D31C0F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372983E2-D8AD-4F41-8109-B2596AE143D7}"/>
              </a:ext>
            </a:extLst>
          </p:cNvPr>
          <p:cNvPicPr>
            <a:picLocks noChangeAspect="1"/>
          </p:cNvPicPr>
          <p:nvPr/>
        </p:nvPicPr>
        <p:blipFill>
          <a:blip r:embed="rId2"/>
          <a:stretch>
            <a:fillRect/>
          </a:stretch>
        </p:blipFill>
        <p:spPr>
          <a:xfrm>
            <a:off x="5378657" y="-1"/>
            <a:ext cx="6253497" cy="6858001"/>
          </a:xfrm>
          <a:prstGeom prst="rect">
            <a:avLst/>
          </a:prstGeom>
        </p:spPr>
      </p:pic>
      <p:sp>
        <p:nvSpPr>
          <p:cNvPr id="5" name="TextBox 4">
            <a:extLst>
              <a:ext uri="{FF2B5EF4-FFF2-40B4-BE49-F238E27FC236}">
                <a16:creationId xmlns:a16="http://schemas.microsoft.com/office/drawing/2014/main" id="{E3FCC96F-A5E6-4D99-931D-7E0C00D53EB8}"/>
              </a:ext>
            </a:extLst>
          </p:cNvPr>
          <p:cNvSpPr txBox="1"/>
          <p:nvPr/>
        </p:nvSpPr>
        <p:spPr>
          <a:xfrm>
            <a:off x="968188" y="2581835"/>
            <a:ext cx="4249271" cy="3170099"/>
          </a:xfrm>
          <a:prstGeom prst="rect">
            <a:avLst/>
          </a:prstGeom>
          <a:noFill/>
        </p:spPr>
        <p:txBody>
          <a:bodyPr wrap="square" rtlCol="0">
            <a:spAutoFit/>
          </a:bodyPr>
          <a:lstStyle/>
          <a:p>
            <a:r>
              <a:rPr lang="en-US" sz="2000" dirty="0"/>
              <a:t>What Happens when you have a reservoir in this geology?</a:t>
            </a:r>
          </a:p>
          <a:p>
            <a:endParaRPr lang="en-US" sz="2000" dirty="0"/>
          </a:p>
          <a:p>
            <a:pPr lvl="1"/>
            <a:r>
              <a:rPr lang="en-US" sz="2000" dirty="0"/>
              <a:t>Seeps into porous sandstone</a:t>
            </a:r>
          </a:p>
          <a:p>
            <a:pPr lvl="1"/>
            <a:r>
              <a:rPr lang="en-US" sz="2000" dirty="0"/>
              <a:t>Prone to evaporation</a:t>
            </a:r>
          </a:p>
          <a:p>
            <a:pPr lvl="1"/>
            <a:r>
              <a:rPr lang="en-US" sz="2000" dirty="0"/>
              <a:t>Evaporation cause the salinity of the water to increase.</a:t>
            </a:r>
          </a:p>
          <a:p>
            <a:endParaRPr lang="en-US" sz="2000" dirty="0"/>
          </a:p>
          <a:p>
            <a:r>
              <a:rPr lang="en-US" sz="2000" dirty="0"/>
              <a:t>None of this was apparently thought about</a:t>
            </a:r>
          </a:p>
        </p:txBody>
      </p:sp>
    </p:spTree>
    <p:extLst>
      <p:ext uri="{BB962C8B-B14F-4D97-AF65-F5344CB8AC3E}">
        <p14:creationId xmlns:p14="http://schemas.microsoft.com/office/powerpoint/2010/main" val="30715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31B7-818D-4FA2-88C4-1C9CA39B2A58}"/>
              </a:ext>
            </a:extLst>
          </p:cNvPr>
          <p:cNvSpPr>
            <a:spLocks noGrp="1"/>
          </p:cNvSpPr>
          <p:nvPr>
            <p:ph type="title"/>
          </p:nvPr>
        </p:nvSpPr>
        <p:spPr/>
        <p:txBody>
          <a:bodyPr/>
          <a:lstStyle/>
          <a:p>
            <a:r>
              <a:rPr lang="en-US" dirty="0"/>
              <a:t>Better Data:  Note the Period centered on 1925</a:t>
            </a:r>
          </a:p>
        </p:txBody>
      </p:sp>
      <p:pic>
        <p:nvPicPr>
          <p:cNvPr id="4" name="Content Placeholder 3">
            <a:extLst>
              <a:ext uri="{FF2B5EF4-FFF2-40B4-BE49-F238E27FC236}">
                <a16:creationId xmlns:a16="http://schemas.microsoft.com/office/drawing/2014/main" id="{7F5A6EF7-970B-4860-BA89-1CF6AA560F6C}"/>
              </a:ext>
            </a:extLst>
          </p:cNvPr>
          <p:cNvPicPr>
            <a:picLocks noGrp="1" noChangeAspect="1"/>
          </p:cNvPicPr>
          <p:nvPr>
            <p:ph idx="1"/>
          </p:nvPr>
        </p:nvPicPr>
        <p:blipFill>
          <a:blip r:embed="rId2"/>
          <a:stretch>
            <a:fillRect/>
          </a:stretch>
        </p:blipFill>
        <p:spPr>
          <a:xfrm>
            <a:off x="751957" y="1924708"/>
            <a:ext cx="10515599" cy="4579374"/>
          </a:xfrm>
          <a:prstGeom prst="rect">
            <a:avLst/>
          </a:prstGeom>
        </p:spPr>
      </p:pic>
    </p:spTree>
    <p:extLst>
      <p:ext uri="{BB962C8B-B14F-4D97-AF65-F5344CB8AC3E}">
        <p14:creationId xmlns:p14="http://schemas.microsoft.com/office/powerpoint/2010/main" val="30111017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5.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6.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124</TotalTime>
  <Words>951</Words>
  <Application>Microsoft Office PowerPoint</Application>
  <PresentationFormat>Widescreen</PresentationFormat>
  <Paragraphs>125</Paragraphs>
  <Slides>16</Slides>
  <Notes>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16</vt:i4>
      </vt:variant>
    </vt:vector>
  </HeadingPairs>
  <TitlesOfParts>
    <vt:vector size="33" baseType="lpstr">
      <vt:lpstr>Arial</vt:lpstr>
      <vt:lpstr>Bookman Old Style</vt:lpstr>
      <vt:lpstr>Calibri</vt:lpstr>
      <vt:lpstr>Calibri Light</vt:lpstr>
      <vt:lpstr>Century Gothic</vt:lpstr>
      <vt:lpstr>Corbel</vt:lpstr>
      <vt:lpstr>Gill Sans MT</vt:lpstr>
      <vt:lpstr>Rockwell</vt:lpstr>
      <vt:lpstr>Wingdings</vt:lpstr>
      <vt:lpstr>Wingdings 2</vt:lpstr>
      <vt:lpstr>Wingdings 3</vt:lpstr>
      <vt:lpstr>Office Theme</vt:lpstr>
      <vt:lpstr>Gallery</vt:lpstr>
      <vt:lpstr>Ion</vt:lpstr>
      <vt:lpstr>Banded</vt:lpstr>
      <vt:lpstr>Dividend</vt:lpstr>
      <vt:lpstr>Damask</vt:lpstr>
      <vt:lpstr>The Colorado River Water Allotment</vt:lpstr>
      <vt:lpstr>In General for policy</vt:lpstr>
      <vt:lpstr>For the Colorado River System</vt:lpstr>
      <vt:lpstr>PowerPoint Presentation</vt:lpstr>
      <vt:lpstr>From the data</vt:lpstr>
      <vt:lpstr>What is unknown?</vt:lpstr>
      <vt:lpstr>Off to a Bad Start</vt:lpstr>
      <vt:lpstr>To best regulate, one needs to build reservoirs (behind dams) to store water</vt:lpstr>
      <vt:lpstr>Better Data:  Note the Period centered on 1925</vt:lpstr>
      <vt:lpstr>Multi Decadel Oscillations not known at this time:</vt:lpstr>
      <vt:lpstr>What Mexico Gets after the US Damming Projects are Done  (the 2014 Pulse Flow)</vt:lpstr>
      <vt:lpstr>Time Line of Allocations</vt:lpstr>
      <vt:lpstr>Scaling:</vt:lpstr>
      <vt:lpstr>More Timeline</vt:lpstr>
      <vt:lpstr>More timeline</vt:lpstr>
      <vt:lpstr>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Colorado River Water Allotment</dc:title>
  <dc:creator>Greg</dc:creator>
  <cp:lastModifiedBy>Greg</cp:lastModifiedBy>
  <cp:revision>20</cp:revision>
  <dcterms:created xsi:type="dcterms:W3CDTF">2019-01-27T23:11:16Z</dcterms:created>
  <dcterms:modified xsi:type="dcterms:W3CDTF">2019-01-28T01:16:34Z</dcterms:modified>
</cp:coreProperties>
</file>