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3" r:id="rId6"/>
    <p:sldId id="276" r:id="rId7"/>
    <p:sldId id="268" r:id="rId8"/>
    <p:sldId id="260" r:id="rId9"/>
    <p:sldId id="261" r:id="rId10"/>
    <p:sldId id="269" r:id="rId11"/>
    <p:sldId id="271" r:id="rId12"/>
    <p:sldId id="277" r:id="rId13"/>
    <p:sldId id="262" r:id="rId14"/>
    <p:sldId id="263" r:id="rId15"/>
    <p:sldId id="274" r:id="rId16"/>
    <p:sldId id="264" r:id="rId17"/>
    <p:sldId id="266" r:id="rId18"/>
    <p:sldId id="265" r:id="rId19"/>
    <p:sldId id="267" r:id="rId20"/>
    <p:sldId id="270" r:id="rId21"/>
    <p:sldId id="272" r:id="rId22"/>
    <p:sldId id="275"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8" autoAdjust="0"/>
    <p:restoredTop sz="94660"/>
  </p:normalViewPr>
  <p:slideViewPr>
    <p:cSldViewPr snapToGrid="0">
      <p:cViewPr varScale="1">
        <p:scale>
          <a:sx n="71" d="100"/>
          <a:sy n="71" d="100"/>
        </p:scale>
        <p:origin x="90" y="7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91C0902-956A-4501-9F6C-28E7FFF89046}" type="datetimeFigureOut">
              <a:rPr lang="en-US" smtClean="0"/>
              <a:t>2/4/2019</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09F0DCAC-C2B0-40D2-8F3F-16C756C8AC8E}" type="slidenum">
              <a:rPr lang="en-US" smtClean="0"/>
              <a:t>‹#›</a:t>
            </a:fld>
            <a:endParaRPr lang="en-US"/>
          </a:p>
        </p:txBody>
      </p:sp>
    </p:spTree>
    <p:extLst>
      <p:ext uri="{BB962C8B-B14F-4D97-AF65-F5344CB8AC3E}">
        <p14:creationId xmlns:p14="http://schemas.microsoft.com/office/powerpoint/2010/main" val="538837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1C0902-956A-4501-9F6C-28E7FFF89046}"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0DCAC-C2B0-40D2-8F3F-16C756C8AC8E}" type="slidenum">
              <a:rPr lang="en-US" smtClean="0"/>
              <a:t>‹#›</a:t>
            </a:fld>
            <a:endParaRPr lang="en-US"/>
          </a:p>
        </p:txBody>
      </p:sp>
    </p:spTree>
    <p:extLst>
      <p:ext uri="{BB962C8B-B14F-4D97-AF65-F5344CB8AC3E}">
        <p14:creationId xmlns:p14="http://schemas.microsoft.com/office/powerpoint/2010/main" val="680789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1C0902-956A-4501-9F6C-28E7FFF89046}"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0DCAC-C2B0-40D2-8F3F-16C756C8AC8E}" type="slidenum">
              <a:rPr lang="en-US" smtClean="0"/>
              <a:t>‹#›</a:t>
            </a:fld>
            <a:endParaRPr lang="en-US"/>
          </a:p>
        </p:txBody>
      </p:sp>
    </p:spTree>
    <p:extLst>
      <p:ext uri="{BB962C8B-B14F-4D97-AF65-F5344CB8AC3E}">
        <p14:creationId xmlns:p14="http://schemas.microsoft.com/office/powerpoint/2010/main" val="4168539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1C0902-956A-4501-9F6C-28E7FFF89046}"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0DCAC-C2B0-40D2-8F3F-16C756C8AC8E}"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5446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1C0902-956A-4501-9F6C-28E7FFF89046}"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0DCAC-C2B0-40D2-8F3F-16C756C8AC8E}" type="slidenum">
              <a:rPr lang="en-US" smtClean="0"/>
              <a:t>‹#›</a:t>
            </a:fld>
            <a:endParaRPr lang="en-US"/>
          </a:p>
        </p:txBody>
      </p:sp>
    </p:spTree>
    <p:extLst>
      <p:ext uri="{BB962C8B-B14F-4D97-AF65-F5344CB8AC3E}">
        <p14:creationId xmlns:p14="http://schemas.microsoft.com/office/powerpoint/2010/main" val="3799396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91C0902-956A-4501-9F6C-28E7FFF89046}" type="datetimeFigureOut">
              <a:rPr lang="en-US" smtClean="0"/>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F0DCAC-C2B0-40D2-8F3F-16C756C8AC8E}" type="slidenum">
              <a:rPr lang="en-US" smtClean="0"/>
              <a:t>‹#›</a:t>
            </a:fld>
            <a:endParaRPr lang="en-US"/>
          </a:p>
        </p:txBody>
      </p:sp>
    </p:spTree>
    <p:extLst>
      <p:ext uri="{BB962C8B-B14F-4D97-AF65-F5344CB8AC3E}">
        <p14:creationId xmlns:p14="http://schemas.microsoft.com/office/powerpoint/2010/main" val="2572922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91C0902-956A-4501-9F6C-28E7FFF89046}" type="datetimeFigureOut">
              <a:rPr lang="en-US" smtClean="0"/>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F0DCAC-C2B0-40D2-8F3F-16C756C8AC8E}" type="slidenum">
              <a:rPr lang="en-US" smtClean="0"/>
              <a:t>‹#›</a:t>
            </a:fld>
            <a:endParaRPr lang="en-US"/>
          </a:p>
        </p:txBody>
      </p:sp>
    </p:spTree>
    <p:extLst>
      <p:ext uri="{BB962C8B-B14F-4D97-AF65-F5344CB8AC3E}">
        <p14:creationId xmlns:p14="http://schemas.microsoft.com/office/powerpoint/2010/main" val="382152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C0902-956A-4501-9F6C-28E7FFF89046}"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0DCAC-C2B0-40D2-8F3F-16C756C8AC8E}" type="slidenum">
              <a:rPr lang="en-US" smtClean="0"/>
              <a:t>‹#›</a:t>
            </a:fld>
            <a:endParaRPr lang="en-US"/>
          </a:p>
        </p:txBody>
      </p:sp>
    </p:spTree>
    <p:extLst>
      <p:ext uri="{BB962C8B-B14F-4D97-AF65-F5344CB8AC3E}">
        <p14:creationId xmlns:p14="http://schemas.microsoft.com/office/powerpoint/2010/main" val="379820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C0902-956A-4501-9F6C-28E7FFF89046}"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0DCAC-C2B0-40D2-8F3F-16C756C8AC8E}" type="slidenum">
              <a:rPr lang="en-US" smtClean="0"/>
              <a:t>‹#›</a:t>
            </a:fld>
            <a:endParaRPr lang="en-US"/>
          </a:p>
        </p:txBody>
      </p:sp>
    </p:spTree>
    <p:extLst>
      <p:ext uri="{BB962C8B-B14F-4D97-AF65-F5344CB8AC3E}">
        <p14:creationId xmlns:p14="http://schemas.microsoft.com/office/powerpoint/2010/main" val="103812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C0902-956A-4501-9F6C-28E7FFF89046}"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0DCAC-C2B0-40D2-8F3F-16C756C8AC8E}" type="slidenum">
              <a:rPr lang="en-US" smtClean="0"/>
              <a:t>‹#›</a:t>
            </a:fld>
            <a:endParaRPr lang="en-US"/>
          </a:p>
        </p:txBody>
      </p:sp>
    </p:spTree>
    <p:extLst>
      <p:ext uri="{BB962C8B-B14F-4D97-AF65-F5344CB8AC3E}">
        <p14:creationId xmlns:p14="http://schemas.microsoft.com/office/powerpoint/2010/main" val="2042982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1C0902-956A-4501-9F6C-28E7FFF89046}"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0DCAC-C2B0-40D2-8F3F-16C756C8AC8E}" type="slidenum">
              <a:rPr lang="en-US" smtClean="0"/>
              <a:t>‹#›</a:t>
            </a:fld>
            <a:endParaRPr lang="en-US"/>
          </a:p>
        </p:txBody>
      </p:sp>
    </p:spTree>
    <p:extLst>
      <p:ext uri="{BB962C8B-B14F-4D97-AF65-F5344CB8AC3E}">
        <p14:creationId xmlns:p14="http://schemas.microsoft.com/office/powerpoint/2010/main" val="2108321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C0902-956A-4501-9F6C-28E7FFF89046}"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0DCAC-C2B0-40D2-8F3F-16C756C8AC8E}" type="slidenum">
              <a:rPr lang="en-US" smtClean="0"/>
              <a:t>‹#›</a:t>
            </a:fld>
            <a:endParaRPr lang="en-US"/>
          </a:p>
        </p:txBody>
      </p:sp>
    </p:spTree>
    <p:extLst>
      <p:ext uri="{BB962C8B-B14F-4D97-AF65-F5344CB8AC3E}">
        <p14:creationId xmlns:p14="http://schemas.microsoft.com/office/powerpoint/2010/main" val="3003950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1C0902-956A-4501-9F6C-28E7FFF89046}" type="datetimeFigureOut">
              <a:rPr lang="en-US" smtClean="0"/>
              <a:t>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F0DCAC-C2B0-40D2-8F3F-16C756C8AC8E}" type="slidenum">
              <a:rPr lang="en-US" smtClean="0"/>
              <a:t>‹#›</a:t>
            </a:fld>
            <a:endParaRPr lang="en-US"/>
          </a:p>
        </p:txBody>
      </p:sp>
    </p:spTree>
    <p:extLst>
      <p:ext uri="{BB962C8B-B14F-4D97-AF65-F5344CB8AC3E}">
        <p14:creationId xmlns:p14="http://schemas.microsoft.com/office/powerpoint/2010/main" val="393900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1C0902-956A-4501-9F6C-28E7FFF89046}" type="datetimeFigureOut">
              <a:rPr lang="en-US" smtClean="0"/>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F0DCAC-C2B0-40D2-8F3F-16C756C8AC8E}" type="slidenum">
              <a:rPr lang="en-US" smtClean="0"/>
              <a:t>‹#›</a:t>
            </a:fld>
            <a:endParaRPr lang="en-US"/>
          </a:p>
        </p:txBody>
      </p:sp>
    </p:spTree>
    <p:extLst>
      <p:ext uri="{BB962C8B-B14F-4D97-AF65-F5344CB8AC3E}">
        <p14:creationId xmlns:p14="http://schemas.microsoft.com/office/powerpoint/2010/main" val="1948330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C0902-956A-4501-9F6C-28E7FFF89046}" type="datetimeFigureOut">
              <a:rPr lang="en-US" smtClean="0"/>
              <a:t>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F0DCAC-C2B0-40D2-8F3F-16C756C8AC8E}" type="slidenum">
              <a:rPr lang="en-US" smtClean="0"/>
              <a:t>‹#›</a:t>
            </a:fld>
            <a:endParaRPr lang="en-US"/>
          </a:p>
        </p:txBody>
      </p:sp>
    </p:spTree>
    <p:extLst>
      <p:ext uri="{BB962C8B-B14F-4D97-AF65-F5344CB8AC3E}">
        <p14:creationId xmlns:p14="http://schemas.microsoft.com/office/powerpoint/2010/main" val="3278763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1C0902-956A-4501-9F6C-28E7FFF89046}"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0DCAC-C2B0-40D2-8F3F-16C756C8AC8E}" type="slidenum">
              <a:rPr lang="en-US" smtClean="0"/>
              <a:t>‹#›</a:t>
            </a:fld>
            <a:endParaRPr lang="en-US"/>
          </a:p>
        </p:txBody>
      </p:sp>
    </p:spTree>
    <p:extLst>
      <p:ext uri="{BB962C8B-B14F-4D97-AF65-F5344CB8AC3E}">
        <p14:creationId xmlns:p14="http://schemas.microsoft.com/office/powerpoint/2010/main" val="3318023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1C0902-956A-4501-9F6C-28E7FFF89046}"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0DCAC-C2B0-40D2-8F3F-16C756C8AC8E}" type="slidenum">
              <a:rPr lang="en-US" smtClean="0"/>
              <a:t>‹#›</a:t>
            </a:fld>
            <a:endParaRPr lang="en-US"/>
          </a:p>
        </p:txBody>
      </p:sp>
    </p:spTree>
    <p:extLst>
      <p:ext uri="{BB962C8B-B14F-4D97-AF65-F5344CB8AC3E}">
        <p14:creationId xmlns:p14="http://schemas.microsoft.com/office/powerpoint/2010/main" val="898342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91C0902-956A-4501-9F6C-28E7FFF89046}" type="datetimeFigureOut">
              <a:rPr lang="en-US" smtClean="0"/>
              <a:t>2/4/2019</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9F0DCAC-C2B0-40D2-8F3F-16C756C8AC8E}" type="slidenum">
              <a:rPr lang="en-US" smtClean="0"/>
              <a:t>‹#›</a:t>
            </a:fld>
            <a:endParaRPr lang="en-US"/>
          </a:p>
        </p:txBody>
      </p:sp>
    </p:spTree>
    <p:extLst>
      <p:ext uri="{BB962C8B-B14F-4D97-AF65-F5344CB8AC3E}">
        <p14:creationId xmlns:p14="http://schemas.microsoft.com/office/powerpoint/2010/main" val="19862611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DA4C-4CC8-4D59-8BB7-E294CB6DD8CF}"/>
              </a:ext>
            </a:extLst>
          </p:cNvPr>
          <p:cNvSpPr>
            <a:spLocks noGrp="1"/>
          </p:cNvSpPr>
          <p:nvPr>
            <p:ph type="ctrTitle"/>
          </p:nvPr>
        </p:nvSpPr>
        <p:spPr>
          <a:xfrm>
            <a:off x="84605" y="114071"/>
            <a:ext cx="9144000" cy="2387600"/>
          </a:xfrm>
        </p:spPr>
        <p:txBody>
          <a:bodyPr/>
          <a:lstStyle/>
          <a:p>
            <a:r>
              <a:rPr lang="en-US" dirty="0"/>
              <a:t>Policy One Comparison and Debrief Discussion</a:t>
            </a:r>
          </a:p>
        </p:txBody>
      </p:sp>
      <p:sp>
        <p:nvSpPr>
          <p:cNvPr id="3" name="Subtitle 2">
            <a:extLst>
              <a:ext uri="{FF2B5EF4-FFF2-40B4-BE49-F238E27FC236}">
                <a16:creationId xmlns:a16="http://schemas.microsoft.com/office/drawing/2014/main" id="{156F30C0-63CB-4ADD-8265-34AC7136EBD4}"/>
              </a:ext>
            </a:extLst>
          </p:cNvPr>
          <p:cNvSpPr>
            <a:spLocks noGrp="1"/>
          </p:cNvSpPr>
          <p:nvPr>
            <p:ph type="subTitle" idx="1"/>
          </p:nvPr>
        </p:nvSpPr>
        <p:spPr>
          <a:xfrm>
            <a:off x="0" y="2461984"/>
            <a:ext cx="9144000" cy="1655762"/>
          </a:xfrm>
        </p:spPr>
        <p:txBody>
          <a:bodyPr/>
          <a:lstStyle/>
          <a:p>
            <a:r>
              <a:rPr lang="en-US" dirty="0"/>
              <a:t>Remember, all is an Illusion:</a:t>
            </a:r>
          </a:p>
        </p:txBody>
      </p:sp>
      <p:pic>
        <p:nvPicPr>
          <p:cNvPr id="4" name="Picture 3">
            <a:extLst>
              <a:ext uri="{FF2B5EF4-FFF2-40B4-BE49-F238E27FC236}">
                <a16:creationId xmlns:a16="http://schemas.microsoft.com/office/drawing/2014/main" id="{403F8521-4F6C-4D55-991B-0C1D4BB1DB4E}"/>
              </a:ext>
            </a:extLst>
          </p:cNvPr>
          <p:cNvPicPr>
            <a:picLocks noChangeAspect="1"/>
          </p:cNvPicPr>
          <p:nvPr/>
        </p:nvPicPr>
        <p:blipFill>
          <a:blip r:embed="rId2"/>
          <a:stretch>
            <a:fillRect/>
          </a:stretch>
        </p:blipFill>
        <p:spPr>
          <a:xfrm rot="5400000">
            <a:off x="7715250" y="2450871"/>
            <a:ext cx="5619750" cy="3333750"/>
          </a:xfrm>
          <a:prstGeom prst="rect">
            <a:avLst/>
          </a:prstGeom>
        </p:spPr>
      </p:pic>
      <p:pic>
        <p:nvPicPr>
          <p:cNvPr id="6" name="Picture 5">
            <a:extLst>
              <a:ext uri="{FF2B5EF4-FFF2-40B4-BE49-F238E27FC236}">
                <a16:creationId xmlns:a16="http://schemas.microsoft.com/office/drawing/2014/main" id="{B425305A-104E-4D02-8C3E-FC2DA85128AC}"/>
              </a:ext>
            </a:extLst>
          </p:cNvPr>
          <p:cNvPicPr>
            <a:picLocks noChangeAspect="1"/>
          </p:cNvPicPr>
          <p:nvPr/>
        </p:nvPicPr>
        <p:blipFill>
          <a:blip r:embed="rId3"/>
          <a:stretch>
            <a:fillRect/>
          </a:stretch>
        </p:blipFill>
        <p:spPr>
          <a:xfrm rot="16200000">
            <a:off x="1975233" y="2146766"/>
            <a:ext cx="3334801" cy="5620999"/>
          </a:xfrm>
          <a:prstGeom prst="rect">
            <a:avLst/>
          </a:prstGeom>
        </p:spPr>
      </p:pic>
      <p:sp>
        <p:nvSpPr>
          <p:cNvPr id="7" name="Arrow: Down 6">
            <a:extLst>
              <a:ext uri="{FF2B5EF4-FFF2-40B4-BE49-F238E27FC236}">
                <a16:creationId xmlns:a16="http://schemas.microsoft.com/office/drawing/2014/main" id="{A0F54A32-5901-4B11-92EC-1E6F4DCF6FF6}"/>
              </a:ext>
            </a:extLst>
          </p:cNvPr>
          <p:cNvSpPr/>
          <p:nvPr/>
        </p:nvSpPr>
        <p:spPr>
          <a:xfrm>
            <a:off x="10187492" y="699247"/>
            <a:ext cx="505609" cy="2302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382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FC0E-0B19-44CB-A32C-E06EA23E3D9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F95D75E-25BD-4E7E-90DD-D599122FF5A0}"/>
              </a:ext>
            </a:extLst>
          </p:cNvPr>
          <p:cNvPicPr>
            <a:picLocks noGrp="1" noChangeAspect="1"/>
          </p:cNvPicPr>
          <p:nvPr>
            <p:ph idx="1"/>
          </p:nvPr>
        </p:nvPicPr>
        <p:blipFill>
          <a:blip r:embed="rId2"/>
          <a:stretch>
            <a:fillRect/>
          </a:stretch>
        </p:blipFill>
        <p:spPr>
          <a:xfrm>
            <a:off x="4611460" y="327336"/>
            <a:ext cx="6435951" cy="6203327"/>
          </a:xfrm>
          <a:prstGeom prst="rect">
            <a:avLst/>
          </a:prstGeom>
        </p:spPr>
      </p:pic>
      <p:sp>
        <p:nvSpPr>
          <p:cNvPr id="5" name="TextBox 4">
            <a:extLst>
              <a:ext uri="{FF2B5EF4-FFF2-40B4-BE49-F238E27FC236}">
                <a16:creationId xmlns:a16="http://schemas.microsoft.com/office/drawing/2014/main" id="{A539C25C-2866-41E3-918E-09484CCB62B0}"/>
              </a:ext>
            </a:extLst>
          </p:cNvPr>
          <p:cNvSpPr txBox="1"/>
          <p:nvPr/>
        </p:nvSpPr>
        <p:spPr>
          <a:xfrm>
            <a:off x="828339" y="2097088"/>
            <a:ext cx="2743200" cy="3416320"/>
          </a:xfrm>
          <a:prstGeom prst="rect">
            <a:avLst/>
          </a:prstGeom>
          <a:noFill/>
        </p:spPr>
        <p:txBody>
          <a:bodyPr wrap="square" rtlCol="0">
            <a:spAutoFit/>
          </a:bodyPr>
          <a:lstStyle/>
          <a:p>
            <a:r>
              <a:rPr lang="en-US" dirty="0"/>
              <a:t>This is good but very hard to process;  what is a negative ratio? So many digits confuses the reader </a:t>
            </a:r>
            <a:r>
              <a:rPr lang="en-US" dirty="0">
                <a:sym typeface="Wingdings" panose="05000000000000000000" pitchFamily="2" charset="2"/>
              </a:rPr>
              <a:t> this could be presented better in some visual way</a:t>
            </a:r>
          </a:p>
          <a:p>
            <a:endParaRPr lang="en-US" dirty="0">
              <a:sym typeface="Wingdings" panose="05000000000000000000" pitchFamily="2" charset="2"/>
            </a:endParaRPr>
          </a:p>
          <a:p>
            <a:r>
              <a:rPr lang="en-US" dirty="0">
                <a:sym typeface="Wingdings" panose="05000000000000000000" pitchFamily="2" charset="2"/>
              </a:rPr>
              <a:t>Agreed that is hard to draw any conclusions for what price of gas is needed for conservation – clearly we haven’t tested this yet</a:t>
            </a:r>
            <a:endParaRPr lang="en-US" dirty="0"/>
          </a:p>
        </p:txBody>
      </p:sp>
    </p:spTree>
    <p:extLst>
      <p:ext uri="{BB962C8B-B14F-4D97-AF65-F5344CB8AC3E}">
        <p14:creationId xmlns:p14="http://schemas.microsoft.com/office/powerpoint/2010/main" val="1778893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5F172-4857-41D2-8172-5FA757FB76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D60689-D59C-4C68-9741-E7B46142F5F7}"/>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6E2952BA-9081-4858-89E7-247BC2DDA558}"/>
              </a:ext>
            </a:extLst>
          </p:cNvPr>
          <p:cNvPicPr>
            <a:picLocks noChangeAspect="1"/>
          </p:cNvPicPr>
          <p:nvPr/>
        </p:nvPicPr>
        <p:blipFill>
          <a:blip r:embed="rId2"/>
          <a:stretch>
            <a:fillRect/>
          </a:stretch>
        </p:blipFill>
        <p:spPr>
          <a:xfrm>
            <a:off x="343627" y="325503"/>
            <a:ext cx="9235360" cy="6206994"/>
          </a:xfrm>
          <a:prstGeom prst="rect">
            <a:avLst/>
          </a:prstGeom>
        </p:spPr>
      </p:pic>
      <p:sp>
        <p:nvSpPr>
          <p:cNvPr id="5" name="TextBox 4">
            <a:extLst>
              <a:ext uri="{FF2B5EF4-FFF2-40B4-BE49-F238E27FC236}">
                <a16:creationId xmlns:a16="http://schemas.microsoft.com/office/drawing/2014/main" id="{37C29425-FF3C-476D-9E9E-74E59EA49E2A}"/>
              </a:ext>
            </a:extLst>
          </p:cNvPr>
          <p:cNvSpPr txBox="1"/>
          <p:nvPr/>
        </p:nvSpPr>
        <p:spPr>
          <a:xfrm>
            <a:off x="9940066" y="2431228"/>
            <a:ext cx="2065468" cy="646331"/>
          </a:xfrm>
          <a:prstGeom prst="rect">
            <a:avLst/>
          </a:prstGeom>
          <a:noFill/>
        </p:spPr>
        <p:txBody>
          <a:bodyPr wrap="square" rtlCol="0">
            <a:spAutoFit/>
          </a:bodyPr>
          <a:lstStyle/>
          <a:p>
            <a:r>
              <a:rPr lang="en-US" dirty="0"/>
              <a:t>Global</a:t>
            </a:r>
          </a:p>
          <a:p>
            <a:r>
              <a:rPr lang="en-US" dirty="0"/>
              <a:t>Cooling?</a:t>
            </a:r>
          </a:p>
        </p:txBody>
      </p:sp>
    </p:spTree>
    <p:extLst>
      <p:ext uri="{BB962C8B-B14F-4D97-AF65-F5344CB8AC3E}">
        <p14:creationId xmlns:p14="http://schemas.microsoft.com/office/powerpoint/2010/main" val="2350986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8D86A-C9C2-4B0D-A151-3EB1D4E1F8E6}"/>
              </a:ext>
            </a:extLst>
          </p:cNvPr>
          <p:cNvSpPr>
            <a:spLocks noGrp="1"/>
          </p:cNvSpPr>
          <p:nvPr>
            <p:ph type="title"/>
          </p:nvPr>
        </p:nvSpPr>
        <p:spPr/>
        <p:txBody>
          <a:bodyPr/>
          <a:lstStyle/>
          <a:p>
            <a:r>
              <a:rPr lang="en-US" dirty="0"/>
              <a:t>But this is unamerican !!</a:t>
            </a:r>
          </a:p>
        </p:txBody>
      </p:sp>
      <p:pic>
        <p:nvPicPr>
          <p:cNvPr id="4" name="Content Placeholder 3">
            <a:extLst>
              <a:ext uri="{FF2B5EF4-FFF2-40B4-BE49-F238E27FC236}">
                <a16:creationId xmlns:a16="http://schemas.microsoft.com/office/drawing/2014/main" id="{EB907F2C-7F72-49EF-97CC-1664FAE41D0D}"/>
              </a:ext>
            </a:extLst>
          </p:cNvPr>
          <p:cNvPicPr>
            <a:picLocks noGrp="1" noChangeAspect="1"/>
          </p:cNvPicPr>
          <p:nvPr>
            <p:ph idx="1"/>
          </p:nvPr>
        </p:nvPicPr>
        <p:blipFill>
          <a:blip r:embed="rId2"/>
          <a:stretch>
            <a:fillRect/>
          </a:stretch>
        </p:blipFill>
        <p:spPr>
          <a:xfrm>
            <a:off x="2590695" y="2048197"/>
            <a:ext cx="5929361" cy="4483572"/>
          </a:xfrm>
          <a:prstGeom prst="rect">
            <a:avLst/>
          </a:prstGeom>
        </p:spPr>
      </p:pic>
    </p:spTree>
    <p:extLst>
      <p:ext uri="{BB962C8B-B14F-4D97-AF65-F5344CB8AC3E}">
        <p14:creationId xmlns:p14="http://schemas.microsoft.com/office/powerpoint/2010/main" val="112150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A26F0-8C93-444A-84F5-029E211BCFF1}"/>
              </a:ext>
            </a:extLst>
          </p:cNvPr>
          <p:cNvSpPr>
            <a:spLocks noGrp="1"/>
          </p:cNvSpPr>
          <p:nvPr>
            <p:ph type="title"/>
          </p:nvPr>
        </p:nvSpPr>
        <p:spPr/>
        <p:txBody>
          <a:bodyPr/>
          <a:lstStyle/>
          <a:p>
            <a:r>
              <a:rPr lang="en-US" dirty="0"/>
              <a:t>Why is read “Constant” and Blue “way wigglier” ???</a:t>
            </a:r>
          </a:p>
        </p:txBody>
      </p:sp>
      <p:pic>
        <p:nvPicPr>
          <p:cNvPr id="4" name="Content Placeholder 3">
            <a:extLst>
              <a:ext uri="{FF2B5EF4-FFF2-40B4-BE49-F238E27FC236}">
                <a16:creationId xmlns:a16="http://schemas.microsoft.com/office/drawing/2014/main" id="{495EC07D-D787-4426-809D-DA48154E4A0E}"/>
              </a:ext>
            </a:extLst>
          </p:cNvPr>
          <p:cNvPicPr>
            <a:picLocks noGrp="1" noChangeAspect="1"/>
          </p:cNvPicPr>
          <p:nvPr>
            <p:ph idx="1"/>
          </p:nvPr>
        </p:nvPicPr>
        <p:blipFill>
          <a:blip r:embed="rId2"/>
          <a:stretch>
            <a:fillRect/>
          </a:stretch>
        </p:blipFill>
        <p:spPr>
          <a:xfrm>
            <a:off x="1505292" y="2116683"/>
            <a:ext cx="7692495" cy="4298461"/>
          </a:xfrm>
          <a:prstGeom prst="rect">
            <a:avLst/>
          </a:prstGeom>
        </p:spPr>
      </p:pic>
    </p:spTree>
    <p:extLst>
      <p:ext uri="{BB962C8B-B14F-4D97-AF65-F5344CB8AC3E}">
        <p14:creationId xmlns:p14="http://schemas.microsoft.com/office/powerpoint/2010/main" val="1018992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B33BE-F350-457D-9127-A8BDCC86222D}"/>
              </a:ext>
            </a:extLst>
          </p:cNvPr>
          <p:cNvSpPr>
            <a:spLocks noGrp="1"/>
          </p:cNvSpPr>
          <p:nvPr>
            <p:ph type="title"/>
          </p:nvPr>
        </p:nvSpPr>
        <p:spPr/>
        <p:txBody>
          <a:bodyPr/>
          <a:lstStyle/>
          <a:p>
            <a:r>
              <a:rPr lang="en-US" dirty="0"/>
              <a:t>You have to use average annual miles driven to make this kind of graph</a:t>
            </a:r>
          </a:p>
        </p:txBody>
      </p:sp>
      <p:pic>
        <p:nvPicPr>
          <p:cNvPr id="4" name="Content Placeholder 3">
            <a:extLst>
              <a:ext uri="{FF2B5EF4-FFF2-40B4-BE49-F238E27FC236}">
                <a16:creationId xmlns:a16="http://schemas.microsoft.com/office/drawing/2014/main" id="{2E44915A-336B-49D9-862C-29823FF4D224}"/>
              </a:ext>
            </a:extLst>
          </p:cNvPr>
          <p:cNvPicPr>
            <a:picLocks noGrp="1" noChangeAspect="1"/>
          </p:cNvPicPr>
          <p:nvPr>
            <p:ph idx="1"/>
          </p:nvPr>
        </p:nvPicPr>
        <p:blipFill>
          <a:blip r:embed="rId2"/>
          <a:stretch>
            <a:fillRect/>
          </a:stretch>
        </p:blipFill>
        <p:spPr>
          <a:xfrm>
            <a:off x="1244971" y="2194560"/>
            <a:ext cx="9380280" cy="4209825"/>
          </a:xfrm>
          <a:prstGeom prst="rect">
            <a:avLst/>
          </a:prstGeom>
        </p:spPr>
      </p:pic>
    </p:spTree>
    <p:extLst>
      <p:ext uri="{BB962C8B-B14F-4D97-AF65-F5344CB8AC3E}">
        <p14:creationId xmlns:p14="http://schemas.microsoft.com/office/powerpoint/2010/main" val="2165229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3C745-5631-4119-A3BC-E23F951B8C0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842AFEC-73B9-4415-B554-5B0F9F88D9D3}"/>
              </a:ext>
            </a:extLst>
          </p:cNvPr>
          <p:cNvPicPr>
            <a:picLocks noGrp="1" noChangeAspect="1"/>
          </p:cNvPicPr>
          <p:nvPr>
            <p:ph idx="1"/>
          </p:nvPr>
        </p:nvPicPr>
        <p:blipFill>
          <a:blip r:embed="rId2"/>
          <a:stretch>
            <a:fillRect/>
          </a:stretch>
        </p:blipFill>
        <p:spPr>
          <a:xfrm>
            <a:off x="3760920" y="700282"/>
            <a:ext cx="6727786" cy="5831487"/>
          </a:xfrm>
          <a:prstGeom prst="rect">
            <a:avLst/>
          </a:prstGeom>
        </p:spPr>
      </p:pic>
      <p:sp>
        <p:nvSpPr>
          <p:cNvPr id="5" name="TextBox 4">
            <a:extLst>
              <a:ext uri="{FF2B5EF4-FFF2-40B4-BE49-F238E27FC236}">
                <a16:creationId xmlns:a16="http://schemas.microsoft.com/office/drawing/2014/main" id="{9BD17DCA-99F6-4CA0-94A5-8DBC9F5A70C4}"/>
              </a:ext>
            </a:extLst>
          </p:cNvPr>
          <p:cNvSpPr txBox="1"/>
          <p:nvPr/>
        </p:nvSpPr>
        <p:spPr>
          <a:xfrm>
            <a:off x="710005" y="2549562"/>
            <a:ext cx="1731981" cy="2246769"/>
          </a:xfrm>
          <a:prstGeom prst="rect">
            <a:avLst/>
          </a:prstGeom>
          <a:noFill/>
        </p:spPr>
        <p:txBody>
          <a:bodyPr wrap="square" rtlCol="0">
            <a:spAutoFit/>
          </a:bodyPr>
          <a:lstStyle/>
          <a:p>
            <a:r>
              <a:rPr lang="en-US" sz="2000" dirty="0"/>
              <a:t>Shade areas of “good” and “bad” – why the big drop around 2012 – summarize that on graph</a:t>
            </a:r>
          </a:p>
        </p:txBody>
      </p:sp>
    </p:spTree>
    <p:extLst>
      <p:ext uri="{BB962C8B-B14F-4D97-AF65-F5344CB8AC3E}">
        <p14:creationId xmlns:p14="http://schemas.microsoft.com/office/powerpoint/2010/main" val="793443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E7077-179A-4616-A355-51085B711EC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48737B2-E18D-486F-BC93-5BA9BD55EFF3}"/>
              </a:ext>
            </a:extLst>
          </p:cNvPr>
          <p:cNvPicPr>
            <a:picLocks noGrp="1" noChangeAspect="1"/>
          </p:cNvPicPr>
          <p:nvPr>
            <p:ph idx="1"/>
          </p:nvPr>
        </p:nvPicPr>
        <p:blipFill>
          <a:blip r:embed="rId2"/>
          <a:stretch>
            <a:fillRect/>
          </a:stretch>
        </p:blipFill>
        <p:spPr>
          <a:xfrm>
            <a:off x="899589" y="274273"/>
            <a:ext cx="10384917" cy="1478570"/>
          </a:xfrm>
          <a:prstGeom prst="rect">
            <a:avLst/>
          </a:prstGeom>
        </p:spPr>
      </p:pic>
      <p:sp>
        <p:nvSpPr>
          <p:cNvPr id="5" name="TextBox 4">
            <a:extLst>
              <a:ext uri="{FF2B5EF4-FFF2-40B4-BE49-F238E27FC236}">
                <a16:creationId xmlns:a16="http://schemas.microsoft.com/office/drawing/2014/main" id="{C63CDABA-3C4D-4517-AB1A-9D67ACAF18A8}"/>
              </a:ext>
            </a:extLst>
          </p:cNvPr>
          <p:cNvSpPr txBox="1"/>
          <p:nvPr/>
        </p:nvSpPr>
        <p:spPr>
          <a:xfrm>
            <a:off x="1065007" y="2097088"/>
            <a:ext cx="6013525" cy="369332"/>
          </a:xfrm>
          <a:prstGeom prst="rect">
            <a:avLst/>
          </a:prstGeom>
          <a:noFill/>
        </p:spPr>
        <p:txBody>
          <a:bodyPr wrap="square" rtlCol="0">
            <a:spAutoFit/>
          </a:bodyPr>
          <a:lstStyle/>
          <a:p>
            <a:r>
              <a:rPr lang="en-US" dirty="0"/>
              <a:t>Show this with a figure so I know your not making this up</a:t>
            </a:r>
          </a:p>
        </p:txBody>
      </p:sp>
      <p:pic>
        <p:nvPicPr>
          <p:cNvPr id="6" name="Picture 5">
            <a:extLst>
              <a:ext uri="{FF2B5EF4-FFF2-40B4-BE49-F238E27FC236}">
                <a16:creationId xmlns:a16="http://schemas.microsoft.com/office/drawing/2014/main" id="{1EDB9F7C-2E1A-440D-B6F3-B455AC7B0CBD}"/>
              </a:ext>
            </a:extLst>
          </p:cNvPr>
          <p:cNvPicPr>
            <a:picLocks noChangeAspect="1"/>
          </p:cNvPicPr>
          <p:nvPr/>
        </p:nvPicPr>
        <p:blipFill>
          <a:blip r:embed="rId3"/>
          <a:stretch>
            <a:fillRect/>
          </a:stretch>
        </p:blipFill>
        <p:spPr>
          <a:xfrm>
            <a:off x="1065007" y="2719387"/>
            <a:ext cx="8401050" cy="1419225"/>
          </a:xfrm>
          <a:prstGeom prst="rect">
            <a:avLst/>
          </a:prstGeom>
        </p:spPr>
      </p:pic>
      <p:sp>
        <p:nvSpPr>
          <p:cNvPr id="7" name="TextBox 6">
            <a:extLst>
              <a:ext uri="{FF2B5EF4-FFF2-40B4-BE49-F238E27FC236}">
                <a16:creationId xmlns:a16="http://schemas.microsoft.com/office/drawing/2014/main" id="{E3DB5324-AC60-4EE9-B3DA-61E1C1AB2B28}"/>
              </a:ext>
            </a:extLst>
          </p:cNvPr>
          <p:cNvSpPr txBox="1"/>
          <p:nvPr/>
        </p:nvSpPr>
        <p:spPr>
          <a:xfrm>
            <a:off x="1527586" y="4625788"/>
            <a:ext cx="6486861" cy="646331"/>
          </a:xfrm>
          <a:prstGeom prst="rect">
            <a:avLst/>
          </a:prstGeom>
          <a:noFill/>
        </p:spPr>
        <p:txBody>
          <a:bodyPr wrap="square" rtlCol="0">
            <a:spAutoFit/>
          </a:bodyPr>
          <a:lstStyle/>
          <a:p>
            <a:r>
              <a:rPr lang="en-US" dirty="0"/>
              <a:t>Boring, - I don’t know what 0.00423 % even means … let alone a percentile</a:t>
            </a:r>
          </a:p>
        </p:txBody>
      </p:sp>
    </p:spTree>
    <p:extLst>
      <p:ext uri="{BB962C8B-B14F-4D97-AF65-F5344CB8AC3E}">
        <p14:creationId xmlns:p14="http://schemas.microsoft.com/office/powerpoint/2010/main" val="1485510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18B65-A798-44C5-B9E1-E96BB27E4F48}"/>
              </a:ext>
            </a:extLst>
          </p:cNvPr>
          <p:cNvSpPr>
            <a:spLocks noGrp="1"/>
          </p:cNvSpPr>
          <p:nvPr>
            <p:ph type="title"/>
          </p:nvPr>
        </p:nvSpPr>
        <p:spPr>
          <a:xfrm>
            <a:off x="1143001" y="338819"/>
            <a:ext cx="9905998" cy="1478570"/>
          </a:xfrm>
        </p:spPr>
        <p:txBody>
          <a:bodyPr/>
          <a:lstStyle/>
          <a:p>
            <a:r>
              <a:rPr lang="en-US" dirty="0"/>
              <a:t>This is Good</a:t>
            </a:r>
            <a:br>
              <a:rPr lang="en-US" dirty="0"/>
            </a:br>
            <a:endParaRPr lang="en-US" dirty="0"/>
          </a:p>
        </p:txBody>
      </p:sp>
      <p:pic>
        <p:nvPicPr>
          <p:cNvPr id="4" name="Content Placeholder 3">
            <a:extLst>
              <a:ext uri="{FF2B5EF4-FFF2-40B4-BE49-F238E27FC236}">
                <a16:creationId xmlns:a16="http://schemas.microsoft.com/office/drawing/2014/main" id="{7743A41F-90E2-4E0B-ABEE-37AC8FE3D56A}"/>
              </a:ext>
            </a:extLst>
          </p:cNvPr>
          <p:cNvPicPr>
            <a:picLocks noGrp="1" noChangeAspect="1"/>
          </p:cNvPicPr>
          <p:nvPr>
            <p:ph idx="1"/>
          </p:nvPr>
        </p:nvPicPr>
        <p:blipFill>
          <a:blip r:embed="rId2"/>
          <a:stretch>
            <a:fillRect/>
          </a:stretch>
        </p:blipFill>
        <p:spPr>
          <a:xfrm>
            <a:off x="2030417" y="1301675"/>
            <a:ext cx="7724675" cy="5393168"/>
          </a:xfrm>
          <a:prstGeom prst="rect">
            <a:avLst/>
          </a:prstGeom>
        </p:spPr>
      </p:pic>
      <p:sp>
        <p:nvSpPr>
          <p:cNvPr id="5" name="Rectangle: Single Corner Rounded 4">
            <a:extLst>
              <a:ext uri="{FF2B5EF4-FFF2-40B4-BE49-F238E27FC236}">
                <a16:creationId xmlns:a16="http://schemas.microsoft.com/office/drawing/2014/main" id="{9AC30233-0B91-4B6B-B7AE-155966F297D7}"/>
              </a:ext>
            </a:extLst>
          </p:cNvPr>
          <p:cNvSpPr/>
          <p:nvPr/>
        </p:nvSpPr>
        <p:spPr>
          <a:xfrm>
            <a:off x="5766099" y="5733826"/>
            <a:ext cx="3625327" cy="365760"/>
          </a:xfrm>
          <a:prstGeom prst="round1Rect">
            <a:avLst/>
          </a:prstGeom>
          <a:solidFill>
            <a:schemeClr val="bg1">
              <a:alpha val="34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8789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6160-695E-456D-ACC7-EE43C5B08A18}"/>
              </a:ext>
            </a:extLst>
          </p:cNvPr>
          <p:cNvSpPr>
            <a:spLocks noGrp="1"/>
          </p:cNvSpPr>
          <p:nvPr>
            <p:ph type="title"/>
          </p:nvPr>
        </p:nvSpPr>
        <p:spPr/>
        <p:txBody>
          <a:bodyPr/>
          <a:lstStyle/>
          <a:p>
            <a:r>
              <a:rPr lang="en-US" dirty="0"/>
              <a:t>Policy</a:t>
            </a:r>
          </a:p>
        </p:txBody>
      </p:sp>
      <p:sp>
        <p:nvSpPr>
          <p:cNvPr id="3" name="Content Placeholder 2">
            <a:extLst>
              <a:ext uri="{FF2B5EF4-FFF2-40B4-BE49-F238E27FC236}">
                <a16:creationId xmlns:a16="http://schemas.microsoft.com/office/drawing/2014/main" id="{322FE29B-8908-4DB0-9A5D-775228829D28}"/>
              </a:ext>
            </a:extLst>
          </p:cNvPr>
          <p:cNvSpPr>
            <a:spLocks noGrp="1"/>
          </p:cNvSpPr>
          <p:nvPr>
            <p:ph idx="1"/>
          </p:nvPr>
        </p:nvSpPr>
        <p:spPr/>
        <p:txBody>
          <a:bodyPr>
            <a:normAutofit fontScale="92500"/>
          </a:bodyPr>
          <a:lstStyle/>
          <a:p>
            <a:r>
              <a:rPr lang="en-US" dirty="0"/>
              <a:t>$3.3 per gallon </a:t>
            </a:r>
            <a:r>
              <a:rPr lang="en-US" dirty="0">
                <a:sym typeface="Wingdings" panose="05000000000000000000" pitchFamily="2" charset="2"/>
              </a:rPr>
              <a:t> 3.9% reduction ; 50 billion raised  scaling the flat rate by population density (but nowhere is it shown how 50 billion comes from this and what the scaling is)</a:t>
            </a:r>
          </a:p>
          <a:p>
            <a:r>
              <a:rPr lang="en-US" dirty="0">
                <a:sym typeface="Wingdings" panose="05000000000000000000" pitchFamily="2" charset="2"/>
              </a:rPr>
              <a:t>“It does not seem possible to determine a baseline …”  that’s a complete punt – there are lots of ways to do this</a:t>
            </a:r>
          </a:p>
          <a:p>
            <a:r>
              <a:rPr lang="en-US" dirty="0">
                <a:sym typeface="Wingdings" panose="05000000000000000000" pitchFamily="2" charset="2"/>
              </a:rPr>
              <a:t>15% of all driving is recreational  proposed $2.40 tax on that which ramps up to 17.70$  (this approach might actually work since drivers would be trained to seek alternatives in certain cases)</a:t>
            </a:r>
            <a:endParaRPr lang="en-US" dirty="0"/>
          </a:p>
        </p:txBody>
      </p:sp>
    </p:spTree>
    <p:extLst>
      <p:ext uri="{BB962C8B-B14F-4D97-AF65-F5344CB8AC3E}">
        <p14:creationId xmlns:p14="http://schemas.microsoft.com/office/powerpoint/2010/main" val="1460820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7C8DF-4F89-4E85-9365-86AE1D809DC4}"/>
              </a:ext>
            </a:extLst>
          </p:cNvPr>
          <p:cNvSpPr>
            <a:spLocks noGrp="1"/>
          </p:cNvSpPr>
          <p:nvPr>
            <p:ph type="title"/>
          </p:nvPr>
        </p:nvSpPr>
        <p:spPr/>
        <p:txBody>
          <a:bodyPr/>
          <a:lstStyle/>
          <a:p>
            <a:r>
              <a:rPr lang="en-US" dirty="0"/>
              <a:t>Show me a picture …</a:t>
            </a:r>
          </a:p>
        </p:txBody>
      </p:sp>
      <p:pic>
        <p:nvPicPr>
          <p:cNvPr id="4" name="Content Placeholder 3">
            <a:extLst>
              <a:ext uri="{FF2B5EF4-FFF2-40B4-BE49-F238E27FC236}">
                <a16:creationId xmlns:a16="http://schemas.microsoft.com/office/drawing/2014/main" id="{CE349E75-6925-4314-948E-76270CE778A2}"/>
              </a:ext>
            </a:extLst>
          </p:cNvPr>
          <p:cNvPicPr>
            <a:picLocks noGrp="1" noChangeAspect="1"/>
          </p:cNvPicPr>
          <p:nvPr>
            <p:ph idx="1"/>
          </p:nvPr>
        </p:nvPicPr>
        <p:blipFill>
          <a:blip r:embed="rId2"/>
          <a:stretch>
            <a:fillRect/>
          </a:stretch>
        </p:blipFill>
        <p:spPr>
          <a:xfrm>
            <a:off x="893987" y="2452744"/>
            <a:ext cx="9974376" cy="2659110"/>
          </a:xfrm>
          <a:prstGeom prst="rect">
            <a:avLst/>
          </a:prstGeom>
        </p:spPr>
      </p:pic>
    </p:spTree>
    <p:extLst>
      <p:ext uri="{BB962C8B-B14F-4D97-AF65-F5344CB8AC3E}">
        <p14:creationId xmlns:p14="http://schemas.microsoft.com/office/powerpoint/2010/main" val="3681665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94914-BD16-4C69-B4BE-AD14D3E31404}"/>
              </a:ext>
            </a:extLst>
          </p:cNvPr>
          <p:cNvSpPr>
            <a:spLocks noGrp="1"/>
          </p:cNvSpPr>
          <p:nvPr>
            <p:ph type="title"/>
          </p:nvPr>
        </p:nvSpPr>
        <p:spPr/>
        <p:txBody>
          <a:bodyPr/>
          <a:lstStyle/>
          <a:p>
            <a:r>
              <a:rPr lang="en-US" dirty="0"/>
              <a:t>Overall</a:t>
            </a:r>
          </a:p>
        </p:txBody>
      </p:sp>
      <p:sp>
        <p:nvSpPr>
          <p:cNvPr id="3" name="Content Placeholder 2">
            <a:extLst>
              <a:ext uri="{FF2B5EF4-FFF2-40B4-BE49-F238E27FC236}">
                <a16:creationId xmlns:a16="http://schemas.microsoft.com/office/drawing/2014/main" id="{9C8C6ECA-3439-423D-AE44-E8B2D623C893}"/>
              </a:ext>
            </a:extLst>
          </p:cNvPr>
          <p:cNvSpPr>
            <a:spLocks noGrp="1"/>
          </p:cNvSpPr>
          <p:nvPr>
            <p:ph idx="1"/>
          </p:nvPr>
        </p:nvSpPr>
        <p:spPr/>
        <p:txBody>
          <a:bodyPr/>
          <a:lstStyle/>
          <a:p>
            <a:r>
              <a:rPr lang="en-US" dirty="0"/>
              <a:t>Most language that was used was too scientific, this was expected, you need to think about other ways to say the same material that the lay person might better related to.  More importantly, the lay person likely has pre conceived ideas that you need to get around (e.g. global warming vs climate change).</a:t>
            </a:r>
          </a:p>
          <a:p>
            <a:r>
              <a:rPr lang="en-US"/>
              <a:t>“If you can get an endorsement from an athlete that everybody recognizes, then who needs science?” and "Scientific facts don’t sell products; stories do."</a:t>
            </a:r>
            <a:endParaRPr lang="en-US" dirty="0"/>
          </a:p>
        </p:txBody>
      </p:sp>
    </p:spTree>
    <p:extLst>
      <p:ext uri="{BB962C8B-B14F-4D97-AF65-F5344CB8AC3E}">
        <p14:creationId xmlns:p14="http://schemas.microsoft.com/office/powerpoint/2010/main" val="2406710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F8EFD-2C32-440E-8A58-A24B2CA043C6}"/>
              </a:ext>
            </a:extLst>
          </p:cNvPr>
          <p:cNvSpPr>
            <a:spLocks noGrp="1"/>
          </p:cNvSpPr>
          <p:nvPr>
            <p:ph type="title"/>
          </p:nvPr>
        </p:nvSpPr>
        <p:spPr/>
        <p:txBody>
          <a:bodyPr/>
          <a:lstStyle/>
          <a:p>
            <a:r>
              <a:rPr lang="en-US" dirty="0"/>
              <a:t>This is Good: Need a visual to show pipeline to 50 Billion</a:t>
            </a:r>
          </a:p>
        </p:txBody>
      </p:sp>
      <p:pic>
        <p:nvPicPr>
          <p:cNvPr id="4" name="Content Placeholder 3">
            <a:extLst>
              <a:ext uri="{FF2B5EF4-FFF2-40B4-BE49-F238E27FC236}">
                <a16:creationId xmlns:a16="http://schemas.microsoft.com/office/drawing/2014/main" id="{C48FF583-8EBF-440F-9901-9A8C43BEBE15}"/>
              </a:ext>
            </a:extLst>
          </p:cNvPr>
          <p:cNvPicPr>
            <a:picLocks noGrp="1" noChangeAspect="1"/>
          </p:cNvPicPr>
          <p:nvPr>
            <p:ph idx="1"/>
          </p:nvPr>
        </p:nvPicPr>
        <p:blipFill>
          <a:blip r:embed="rId2"/>
          <a:stretch>
            <a:fillRect/>
          </a:stretch>
        </p:blipFill>
        <p:spPr>
          <a:xfrm>
            <a:off x="1505716" y="2635625"/>
            <a:ext cx="9380477" cy="3603858"/>
          </a:xfrm>
          <a:prstGeom prst="rect">
            <a:avLst/>
          </a:prstGeom>
        </p:spPr>
      </p:pic>
    </p:spTree>
    <p:extLst>
      <p:ext uri="{BB962C8B-B14F-4D97-AF65-F5344CB8AC3E}">
        <p14:creationId xmlns:p14="http://schemas.microsoft.com/office/powerpoint/2010/main" val="145776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6CF33-FEC5-4128-9120-1E94EF476167}"/>
              </a:ext>
            </a:extLst>
          </p:cNvPr>
          <p:cNvSpPr>
            <a:spLocks noGrp="1"/>
          </p:cNvSpPr>
          <p:nvPr>
            <p:ph type="title"/>
          </p:nvPr>
        </p:nvSpPr>
        <p:spPr/>
        <p:txBody>
          <a:bodyPr/>
          <a:lstStyle/>
          <a:p>
            <a:r>
              <a:rPr lang="en-US" dirty="0"/>
              <a:t>We currently use 21 MBD </a:t>
            </a:r>
            <a:r>
              <a:rPr lang="en-US" dirty="0">
                <a:sym typeface="Wingdings" panose="05000000000000000000" pitchFamily="2" charset="2"/>
              </a:rPr>
              <a:t> this is drastic</a:t>
            </a:r>
            <a:endParaRPr lang="en-US" dirty="0"/>
          </a:p>
        </p:txBody>
      </p:sp>
      <p:pic>
        <p:nvPicPr>
          <p:cNvPr id="4" name="Content Placeholder 3">
            <a:extLst>
              <a:ext uri="{FF2B5EF4-FFF2-40B4-BE49-F238E27FC236}">
                <a16:creationId xmlns:a16="http://schemas.microsoft.com/office/drawing/2014/main" id="{C951FE2D-B903-4584-8B4C-65C3A37A1B8C}"/>
              </a:ext>
            </a:extLst>
          </p:cNvPr>
          <p:cNvPicPr>
            <a:picLocks noGrp="1" noChangeAspect="1"/>
          </p:cNvPicPr>
          <p:nvPr>
            <p:ph idx="1"/>
          </p:nvPr>
        </p:nvPicPr>
        <p:blipFill>
          <a:blip r:embed="rId2"/>
          <a:stretch>
            <a:fillRect/>
          </a:stretch>
        </p:blipFill>
        <p:spPr>
          <a:xfrm>
            <a:off x="1049468" y="2362199"/>
            <a:ext cx="9549155" cy="1166309"/>
          </a:xfrm>
          <a:prstGeom prst="rect">
            <a:avLst/>
          </a:prstGeom>
        </p:spPr>
      </p:pic>
    </p:spTree>
    <p:extLst>
      <p:ext uri="{BB962C8B-B14F-4D97-AF65-F5344CB8AC3E}">
        <p14:creationId xmlns:p14="http://schemas.microsoft.com/office/powerpoint/2010/main" val="1635963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A6AD5-09B2-4941-AF23-FB78C9746A06}"/>
              </a:ext>
            </a:extLst>
          </p:cNvPr>
          <p:cNvSpPr>
            <a:spLocks noGrp="1"/>
          </p:cNvSpPr>
          <p:nvPr>
            <p:ph type="title"/>
          </p:nvPr>
        </p:nvSpPr>
        <p:spPr/>
        <p:txBody>
          <a:bodyPr>
            <a:normAutofit fontScale="90000"/>
          </a:bodyPr>
          <a:lstStyle/>
          <a:p>
            <a:r>
              <a:rPr lang="en-US" dirty="0"/>
              <a:t>Good approach but tax commodity miles more than the others – note this is independent of the actual gas price – its all taxes</a:t>
            </a:r>
          </a:p>
        </p:txBody>
      </p:sp>
      <p:pic>
        <p:nvPicPr>
          <p:cNvPr id="4" name="Content Placeholder 3">
            <a:extLst>
              <a:ext uri="{FF2B5EF4-FFF2-40B4-BE49-F238E27FC236}">
                <a16:creationId xmlns:a16="http://schemas.microsoft.com/office/drawing/2014/main" id="{DC3857D9-ABDA-483B-9A00-00EE27092B0E}"/>
              </a:ext>
            </a:extLst>
          </p:cNvPr>
          <p:cNvPicPr>
            <a:picLocks noGrp="1" noChangeAspect="1"/>
          </p:cNvPicPr>
          <p:nvPr>
            <p:ph idx="1"/>
          </p:nvPr>
        </p:nvPicPr>
        <p:blipFill>
          <a:blip r:embed="rId2"/>
          <a:stretch>
            <a:fillRect/>
          </a:stretch>
        </p:blipFill>
        <p:spPr>
          <a:xfrm>
            <a:off x="1641408" y="2097088"/>
            <a:ext cx="9146150" cy="3952296"/>
          </a:xfrm>
          <a:prstGeom prst="rect">
            <a:avLst/>
          </a:prstGeom>
        </p:spPr>
      </p:pic>
    </p:spTree>
    <p:extLst>
      <p:ext uri="{BB962C8B-B14F-4D97-AF65-F5344CB8AC3E}">
        <p14:creationId xmlns:p14="http://schemas.microsoft.com/office/powerpoint/2010/main" val="845507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28B3F-5B28-4A47-85C4-04009EC083C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04F7C14-F0EB-4077-9FFE-AFEFC3F47131}"/>
              </a:ext>
            </a:extLst>
          </p:cNvPr>
          <p:cNvPicPr>
            <a:picLocks noGrp="1" noChangeAspect="1"/>
          </p:cNvPicPr>
          <p:nvPr>
            <p:ph idx="1"/>
          </p:nvPr>
        </p:nvPicPr>
        <p:blipFill>
          <a:blip r:embed="rId2"/>
          <a:stretch>
            <a:fillRect/>
          </a:stretch>
        </p:blipFill>
        <p:spPr>
          <a:xfrm>
            <a:off x="1024423" y="557703"/>
            <a:ext cx="8763000" cy="1600200"/>
          </a:xfrm>
          <a:prstGeom prst="rect">
            <a:avLst/>
          </a:prstGeom>
        </p:spPr>
      </p:pic>
      <p:pic>
        <p:nvPicPr>
          <p:cNvPr id="5" name="Picture 4">
            <a:extLst>
              <a:ext uri="{FF2B5EF4-FFF2-40B4-BE49-F238E27FC236}">
                <a16:creationId xmlns:a16="http://schemas.microsoft.com/office/drawing/2014/main" id="{4E5AC2B3-5A1C-47D0-BE7C-1399C0A3C345}"/>
              </a:ext>
            </a:extLst>
          </p:cNvPr>
          <p:cNvPicPr>
            <a:picLocks noChangeAspect="1"/>
          </p:cNvPicPr>
          <p:nvPr/>
        </p:nvPicPr>
        <p:blipFill>
          <a:blip r:embed="rId3"/>
          <a:stretch>
            <a:fillRect/>
          </a:stretch>
        </p:blipFill>
        <p:spPr>
          <a:xfrm>
            <a:off x="1227903" y="2381753"/>
            <a:ext cx="8629650" cy="4181475"/>
          </a:xfrm>
          <a:prstGeom prst="rect">
            <a:avLst/>
          </a:prstGeom>
        </p:spPr>
      </p:pic>
      <p:sp>
        <p:nvSpPr>
          <p:cNvPr id="6" name="Rectangle: Single Corner Rounded 5">
            <a:extLst>
              <a:ext uri="{FF2B5EF4-FFF2-40B4-BE49-F238E27FC236}">
                <a16:creationId xmlns:a16="http://schemas.microsoft.com/office/drawing/2014/main" id="{0161EA40-0762-4EFA-B053-77FE0A9DCBDF}"/>
              </a:ext>
            </a:extLst>
          </p:cNvPr>
          <p:cNvSpPr/>
          <p:nvPr/>
        </p:nvSpPr>
        <p:spPr>
          <a:xfrm>
            <a:off x="1538344" y="5185186"/>
            <a:ext cx="1925618" cy="892885"/>
          </a:xfrm>
          <a:prstGeom prst="round1Rect">
            <a:avLst/>
          </a:prstGeom>
          <a:solidFill>
            <a:schemeClr val="accent1">
              <a:alpha val="0"/>
            </a:schemeClr>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9625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6A803-6AC5-4F66-A391-E48D6264626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66D68D7-7050-4556-92AA-1A5A575B191B}"/>
              </a:ext>
            </a:extLst>
          </p:cNvPr>
          <p:cNvPicPr>
            <a:picLocks noGrp="1" noChangeAspect="1"/>
          </p:cNvPicPr>
          <p:nvPr>
            <p:ph idx="1"/>
          </p:nvPr>
        </p:nvPicPr>
        <p:blipFill>
          <a:blip r:embed="rId2"/>
          <a:stretch>
            <a:fillRect/>
          </a:stretch>
        </p:blipFill>
        <p:spPr>
          <a:xfrm>
            <a:off x="230051" y="510942"/>
            <a:ext cx="9077250" cy="6064670"/>
          </a:xfrm>
          <a:prstGeom prst="rect">
            <a:avLst/>
          </a:prstGeom>
        </p:spPr>
      </p:pic>
      <p:sp>
        <p:nvSpPr>
          <p:cNvPr id="5" name="TextBox 4">
            <a:extLst>
              <a:ext uri="{FF2B5EF4-FFF2-40B4-BE49-F238E27FC236}">
                <a16:creationId xmlns:a16="http://schemas.microsoft.com/office/drawing/2014/main" id="{21D26DC5-D68F-4771-A6F6-4823DC1EDD00}"/>
              </a:ext>
            </a:extLst>
          </p:cNvPr>
          <p:cNvSpPr txBox="1"/>
          <p:nvPr/>
        </p:nvSpPr>
        <p:spPr>
          <a:xfrm>
            <a:off x="9587753" y="1627094"/>
            <a:ext cx="1801906" cy="2308324"/>
          </a:xfrm>
          <a:prstGeom prst="rect">
            <a:avLst/>
          </a:prstGeom>
          <a:noFill/>
        </p:spPr>
        <p:txBody>
          <a:bodyPr wrap="square" rtlCol="0">
            <a:spAutoFit/>
          </a:bodyPr>
          <a:lstStyle/>
          <a:p>
            <a:r>
              <a:rPr lang="en-US" sz="2400" dirty="0"/>
              <a:t>This approach also fixes the social security problem</a:t>
            </a:r>
          </a:p>
        </p:txBody>
      </p:sp>
    </p:spTree>
    <p:extLst>
      <p:ext uri="{BB962C8B-B14F-4D97-AF65-F5344CB8AC3E}">
        <p14:creationId xmlns:p14="http://schemas.microsoft.com/office/powerpoint/2010/main" val="1841733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B64D4-3199-416D-9F82-818138363A5A}"/>
              </a:ext>
            </a:extLst>
          </p:cNvPr>
          <p:cNvSpPr>
            <a:spLocks noGrp="1"/>
          </p:cNvSpPr>
          <p:nvPr>
            <p:ph type="title"/>
          </p:nvPr>
        </p:nvSpPr>
        <p:spPr/>
        <p:txBody>
          <a:bodyPr/>
          <a:lstStyle/>
          <a:p>
            <a:r>
              <a:rPr lang="en-US" dirty="0"/>
              <a:t>What might the problems be here?</a:t>
            </a:r>
          </a:p>
        </p:txBody>
      </p:sp>
      <p:pic>
        <p:nvPicPr>
          <p:cNvPr id="4" name="Content Placeholder 3">
            <a:extLst>
              <a:ext uri="{FF2B5EF4-FFF2-40B4-BE49-F238E27FC236}">
                <a16:creationId xmlns:a16="http://schemas.microsoft.com/office/drawing/2014/main" id="{91AD32C7-153C-4DB2-B8D4-62487D282A3D}"/>
              </a:ext>
            </a:extLst>
          </p:cNvPr>
          <p:cNvPicPr>
            <a:picLocks noGrp="1" noChangeAspect="1"/>
          </p:cNvPicPr>
          <p:nvPr>
            <p:ph idx="1"/>
          </p:nvPr>
        </p:nvPicPr>
        <p:blipFill>
          <a:blip r:embed="rId2"/>
          <a:stretch>
            <a:fillRect/>
          </a:stretch>
        </p:blipFill>
        <p:spPr>
          <a:xfrm>
            <a:off x="672181" y="2422021"/>
            <a:ext cx="10847637" cy="3817461"/>
          </a:xfrm>
          <a:prstGeom prst="rect">
            <a:avLst/>
          </a:prstGeom>
        </p:spPr>
      </p:pic>
    </p:spTree>
    <p:extLst>
      <p:ext uri="{BB962C8B-B14F-4D97-AF65-F5344CB8AC3E}">
        <p14:creationId xmlns:p14="http://schemas.microsoft.com/office/powerpoint/2010/main" val="3866536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4FD2-B7FA-41F6-BD6C-85A5DCB73CB8}"/>
              </a:ext>
            </a:extLst>
          </p:cNvPr>
          <p:cNvSpPr>
            <a:spLocks noGrp="1"/>
          </p:cNvSpPr>
          <p:nvPr>
            <p:ph type="title"/>
          </p:nvPr>
        </p:nvSpPr>
        <p:spPr/>
        <p:txBody>
          <a:bodyPr/>
          <a:lstStyle/>
          <a:p>
            <a:r>
              <a:rPr lang="en-US" dirty="0"/>
              <a:t>IS there a better way to show this?</a:t>
            </a:r>
          </a:p>
        </p:txBody>
      </p:sp>
      <p:pic>
        <p:nvPicPr>
          <p:cNvPr id="4" name="Content Placeholder 3">
            <a:extLst>
              <a:ext uri="{FF2B5EF4-FFF2-40B4-BE49-F238E27FC236}">
                <a16:creationId xmlns:a16="http://schemas.microsoft.com/office/drawing/2014/main" id="{4E8BA388-864E-4AA8-8A79-D2DADB49444B}"/>
              </a:ext>
            </a:extLst>
          </p:cNvPr>
          <p:cNvPicPr>
            <a:picLocks noGrp="1" noChangeAspect="1"/>
          </p:cNvPicPr>
          <p:nvPr>
            <p:ph idx="1"/>
          </p:nvPr>
        </p:nvPicPr>
        <p:blipFill>
          <a:blip r:embed="rId2"/>
          <a:stretch>
            <a:fillRect/>
          </a:stretch>
        </p:blipFill>
        <p:spPr>
          <a:xfrm>
            <a:off x="1322108" y="2753958"/>
            <a:ext cx="10053558" cy="3485524"/>
          </a:xfrm>
          <a:prstGeom prst="rect">
            <a:avLst/>
          </a:prstGeom>
        </p:spPr>
      </p:pic>
      <p:pic>
        <p:nvPicPr>
          <p:cNvPr id="5" name="Picture 4">
            <a:extLst>
              <a:ext uri="{FF2B5EF4-FFF2-40B4-BE49-F238E27FC236}">
                <a16:creationId xmlns:a16="http://schemas.microsoft.com/office/drawing/2014/main" id="{166A0644-45B7-4A4B-B5D4-19DBAF8AD9EB}"/>
              </a:ext>
            </a:extLst>
          </p:cNvPr>
          <p:cNvPicPr>
            <a:picLocks noChangeAspect="1"/>
          </p:cNvPicPr>
          <p:nvPr/>
        </p:nvPicPr>
        <p:blipFill>
          <a:blip r:embed="rId3"/>
          <a:stretch>
            <a:fillRect/>
          </a:stretch>
        </p:blipFill>
        <p:spPr>
          <a:xfrm>
            <a:off x="942078" y="1635162"/>
            <a:ext cx="10917437" cy="4940562"/>
          </a:xfrm>
          <a:prstGeom prst="rect">
            <a:avLst/>
          </a:prstGeom>
        </p:spPr>
      </p:pic>
    </p:spTree>
    <p:extLst>
      <p:ext uri="{BB962C8B-B14F-4D97-AF65-F5344CB8AC3E}">
        <p14:creationId xmlns:p14="http://schemas.microsoft.com/office/powerpoint/2010/main" val="312385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2D54E-C24B-4389-B525-944DD2D46A1B}"/>
              </a:ext>
            </a:extLst>
          </p:cNvPr>
          <p:cNvSpPr>
            <a:spLocks noGrp="1"/>
          </p:cNvSpPr>
          <p:nvPr>
            <p:ph type="title"/>
          </p:nvPr>
        </p:nvSpPr>
        <p:spPr/>
        <p:txBody>
          <a:bodyPr/>
          <a:lstStyle/>
          <a:p>
            <a:r>
              <a:rPr lang="en-US" dirty="0"/>
              <a:t>West coast clear here</a:t>
            </a:r>
          </a:p>
        </p:txBody>
      </p:sp>
      <p:pic>
        <p:nvPicPr>
          <p:cNvPr id="4" name="Content Placeholder 3">
            <a:extLst>
              <a:ext uri="{FF2B5EF4-FFF2-40B4-BE49-F238E27FC236}">
                <a16:creationId xmlns:a16="http://schemas.microsoft.com/office/drawing/2014/main" id="{527055F6-A459-41A0-92E4-AB0B556CA1BD}"/>
              </a:ext>
            </a:extLst>
          </p:cNvPr>
          <p:cNvPicPr>
            <a:picLocks noGrp="1" noChangeAspect="1"/>
          </p:cNvPicPr>
          <p:nvPr>
            <p:ph idx="1"/>
          </p:nvPr>
        </p:nvPicPr>
        <p:blipFill>
          <a:blip r:embed="rId2"/>
          <a:stretch>
            <a:fillRect/>
          </a:stretch>
        </p:blipFill>
        <p:spPr>
          <a:xfrm>
            <a:off x="0" y="2097088"/>
            <a:ext cx="7729573" cy="4061012"/>
          </a:xfrm>
          <a:prstGeom prst="rect">
            <a:avLst/>
          </a:prstGeom>
        </p:spPr>
      </p:pic>
      <p:pic>
        <p:nvPicPr>
          <p:cNvPr id="5" name="Picture 4">
            <a:extLst>
              <a:ext uri="{FF2B5EF4-FFF2-40B4-BE49-F238E27FC236}">
                <a16:creationId xmlns:a16="http://schemas.microsoft.com/office/drawing/2014/main" id="{D5D4BE38-4735-49D9-ACC6-132B03B8C925}"/>
              </a:ext>
            </a:extLst>
          </p:cNvPr>
          <p:cNvPicPr>
            <a:picLocks noChangeAspect="1"/>
          </p:cNvPicPr>
          <p:nvPr/>
        </p:nvPicPr>
        <p:blipFill>
          <a:blip r:embed="rId3"/>
          <a:stretch>
            <a:fillRect/>
          </a:stretch>
        </p:blipFill>
        <p:spPr>
          <a:xfrm>
            <a:off x="7641851" y="2391559"/>
            <a:ext cx="4438650" cy="3086100"/>
          </a:xfrm>
          <a:prstGeom prst="rect">
            <a:avLst/>
          </a:prstGeom>
        </p:spPr>
      </p:pic>
    </p:spTree>
    <p:extLst>
      <p:ext uri="{BB962C8B-B14F-4D97-AF65-F5344CB8AC3E}">
        <p14:creationId xmlns:p14="http://schemas.microsoft.com/office/powerpoint/2010/main" val="4018125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0C42-F256-476F-8C32-049E37EC8FF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BF66EB3-663A-4DC0-809E-0C5C97B75A52}"/>
              </a:ext>
            </a:extLst>
          </p:cNvPr>
          <p:cNvPicPr>
            <a:picLocks noGrp="1" noChangeAspect="1"/>
          </p:cNvPicPr>
          <p:nvPr>
            <p:ph idx="1"/>
          </p:nvPr>
        </p:nvPicPr>
        <p:blipFill>
          <a:blip r:embed="rId2"/>
          <a:stretch>
            <a:fillRect/>
          </a:stretch>
        </p:blipFill>
        <p:spPr>
          <a:xfrm>
            <a:off x="614264" y="776772"/>
            <a:ext cx="6399722" cy="3984141"/>
          </a:xfrm>
          <a:prstGeom prst="rect">
            <a:avLst/>
          </a:prstGeom>
        </p:spPr>
      </p:pic>
      <p:sp>
        <p:nvSpPr>
          <p:cNvPr id="5" name="TextBox 4">
            <a:extLst>
              <a:ext uri="{FF2B5EF4-FFF2-40B4-BE49-F238E27FC236}">
                <a16:creationId xmlns:a16="http://schemas.microsoft.com/office/drawing/2014/main" id="{AEAAF0B2-6840-4CF1-BD11-A6221159AD44}"/>
              </a:ext>
            </a:extLst>
          </p:cNvPr>
          <p:cNvSpPr txBox="1"/>
          <p:nvPr/>
        </p:nvSpPr>
        <p:spPr>
          <a:xfrm>
            <a:off x="7368988" y="1357803"/>
            <a:ext cx="3356386" cy="646331"/>
          </a:xfrm>
          <a:prstGeom prst="rect">
            <a:avLst/>
          </a:prstGeom>
          <a:noFill/>
        </p:spPr>
        <p:txBody>
          <a:bodyPr wrap="square" rtlCol="0">
            <a:spAutoFit/>
          </a:bodyPr>
          <a:lstStyle/>
          <a:p>
            <a:r>
              <a:rPr lang="en-US" dirty="0"/>
              <a:t>Effects of west coast oil refinery explosion and extensive down time</a:t>
            </a:r>
          </a:p>
        </p:txBody>
      </p:sp>
    </p:spTree>
    <p:extLst>
      <p:ext uri="{BB962C8B-B14F-4D97-AF65-F5344CB8AC3E}">
        <p14:creationId xmlns:p14="http://schemas.microsoft.com/office/powerpoint/2010/main" val="2454689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992D-595E-4E2F-BFFB-402092C7C3E7}"/>
              </a:ext>
            </a:extLst>
          </p:cNvPr>
          <p:cNvSpPr>
            <a:spLocks noGrp="1"/>
          </p:cNvSpPr>
          <p:nvPr>
            <p:ph type="title"/>
          </p:nvPr>
        </p:nvSpPr>
        <p:spPr/>
        <p:txBody>
          <a:bodyPr/>
          <a:lstStyle/>
          <a:p>
            <a:r>
              <a:rPr lang="en-US" dirty="0"/>
              <a:t>This is better (but show over time)</a:t>
            </a:r>
          </a:p>
        </p:txBody>
      </p:sp>
      <p:pic>
        <p:nvPicPr>
          <p:cNvPr id="4" name="Content Placeholder 3">
            <a:extLst>
              <a:ext uri="{FF2B5EF4-FFF2-40B4-BE49-F238E27FC236}">
                <a16:creationId xmlns:a16="http://schemas.microsoft.com/office/drawing/2014/main" id="{918A4398-EF96-4654-B9D6-F3A4662C1470}"/>
              </a:ext>
            </a:extLst>
          </p:cNvPr>
          <p:cNvPicPr>
            <a:picLocks noGrp="1" noChangeAspect="1"/>
          </p:cNvPicPr>
          <p:nvPr>
            <p:ph idx="1"/>
          </p:nvPr>
        </p:nvPicPr>
        <p:blipFill>
          <a:blip r:embed="rId2"/>
          <a:stretch>
            <a:fillRect/>
          </a:stretch>
        </p:blipFill>
        <p:spPr>
          <a:xfrm>
            <a:off x="1236607" y="1979660"/>
            <a:ext cx="5207224" cy="4109215"/>
          </a:xfrm>
          <a:prstGeom prst="rect">
            <a:avLst/>
          </a:prstGeom>
        </p:spPr>
      </p:pic>
      <p:pic>
        <p:nvPicPr>
          <p:cNvPr id="5" name="Picture 4">
            <a:extLst>
              <a:ext uri="{FF2B5EF4-FFF2-40B4-BE49-F238E27FC236}">
                <a16:creationId xmlns:a16="http://schemas.microsoft.com/office/drawing/2014/main" id="{89EE3AD2-4905-4FC3-A364-DF384C85E300}"/>
              </a:ext>
            </a:extLst>
          </p:cNvPr>
          <p:cNvPicPr>
            <a:picLocks noChangeAspect="1"/>
          </p:cNvPicPr>
          <p:nvPr/>
        </p:nvPicPr>
        <p:blipFill>
          <a:blip r:embed="rId3"/>
          <a:stretch>
            <a:fillRect/>
          </a:stretch>
        </p:blipFill>
        <p:spPr>
          <a:xfrm>
            <a:off x="6705544" y="1891142"/>
            <a:ext cx="4848225" cy="4286250"/>
          </a:xfrm>
          <a:prstGeom prst="rect">
            <a:avLst/>
          </a:prstGeom>
        </p:spPr>
      </p:pic>
    </p:spTree>
    <p:extLst>
      <p:ext uri="{BB962C8B-B14F-4D97-AF65-F5344CB8AC3E}">
        <p14:creationId xmlns:p14="http://schemas.microsoft.com/office/powerpoint/2010/main" val="1166958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8385A-2F2C-4E9C-B0E3-1AF0C19701D1}"/>
              </a:ext>
            </a:extLst>
          </p:cNvPr>
          <p:cNvSpPr>
            <a:spLocks noGrp="1"/>
          </p:cNvSpPr>
          <p:nvPr>
            <p:ph type="title"/>
          </p:nvPr>
        </p:nvSpPr>
        <p:spPr>
          <a:xfrm>
            <a:off x="1143001" y="317304"/>
            <a:ext cx="9905998" cy="1478570"/>
          </a:xfrm>
        </p:spPr>
        <p:txBody>
          <a:bodyPr/>
          <a:lstStyle/>
          <a:p>
            <a:r>
              <a:rPr lang="en-US" dirty="0"/>
              <a:t>This Makes my Policy Head hurt</a:t>
            </a:r>
          </a:p>
        </p:txBody>
      </p:sp>
      <p:pic>
        <p:nvPicPr>
          <p:cNvPr id="4" name="Content Placeholder 3">
            <a:extLst>
              <a:ext uri="{FF2B5EF4-FFF2-40B4-BE49-F238E27FC236}">
                <a16:creationId xmlns:a16="http://schemas.microsoft.com/office/drawing/2014/main" id="{34756637-461A-4690-9524-605526957813}"/>
              </a:ext>
            </a:extLst>
          </p:cNvPr>
          <p:cNvPicPr>
            <a:picLocks noGrp="1" noChangeAspect="1"/>
          </p:cNvPicPr>
          <p:nvPr>
            <p:ph idx="1"/>
          </p:nvPr>
        </p:nvPicPr>
        <p:blipFill>
          <a:blip r:embed="rId2"/>
          <a:stretch>
            <a:fillRect/>
          </a:stretch>
        </p:blipFill>
        <p:spPr>
          <a:xfrm>
            <a:off x="1224007" y="1531286"/>
            <a:ext cx="8113630" cy="5326714"/>
          </a:xfrm>
          <a:prstGeom prst="rect">
            <a:avLst/>
          </a:prstGeom>
        </p:spPr>
      </p:pic>
    </p:spTree>
    <p:extLst>
      <p:ext uri="{BB962C8B-B14F-4D97-AF65-F5344CB8AC3E}">
        <p14:creationId xmlns:p14="http://schemas.microsoft.com/office/powerpoint/2010/main" val="1995839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C4004-C254-454B-A827-6FA2914F6912}"/>
              </a:ext>
            </a:extLst>
          </p:cNvPr>
          <p:cNvSpPr>
            <a:spLocks noGrp="1"/>
          </p:cNvSpPr>
          <p:nvPr>
            <p:ph type="title"/>
          </p:nvPr>
        </p:nvSpPr>
        <p:spPr/>
        <p:txBody>
          <a:bodyPr/>
          <a:lstStyle/>
          <a:p>
            <a:r>
              <a:rPr lang="en-US" dirty="0"/>
              <a:t>Whoops – west coast capacity goes Down</a:t>
            </a:r>
          </a:p>
        </p:txBody>
      </p:sp>
      <p:pic>
        <p:nvPicPr>
          <p:cNvPr id="4" name="Content Placeholder 3">
            <a:extLst>
              <a:ext uri="{FF2B5EF4-FFF2-40B4-BE49-F238E27FC236}">
                <a16:creationId xmlns:a16="http://schemas.microsoft.com/office/drawing/2014/main" id="{7C6188E2-3350-4C43-B5F5-C77A4CA09F81}"/>
              </a:ext>
            </a:extLst>
          </p:cNvPr>
          <p:cNvPicPr>
            <a:picLocks noGrp="1" noChangeAspect="1"/>
          </p:cNvPicPr>
          <p:nvPr>
            <p:ph idx="1"/>
          </p:nvPr>
        </p:nvPicPr>
        <p:blipFill>
          <a:blip r:embed="rId2"/>
          <a:stretch>
            <a:fillRect/>
          </a:stretch>
        </p:blipFill>
        <p:spPr>
          <a:xfrm>
            <a:off x="1858051" y="1874651"/>
            <a:ext cx="7178373" cy="4787919"/>
          </a:xfrm>
          <a:prstGeom prst="rect">
            <a:avLst/>
          </a:prstGeom>
        </p:spPr>
      </p:pic>
    </p:spTree>
    <p:extLst>
      <p:ext uri="{BB962C8B-B14F-4D97-AF65-F5344CB8AC3E}">
        <p14:creationId xmlns:p14="http://schemas.microsoft.com/office/powerpoint/2010/main" val="24084493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106</TotalTime>
  <Words>463</Words>
  <Application>Microsoft Office PowerPoint</Application>
  <PresentationFormat>Widescreen</PresentationFormat>
  <Paragraphs>33</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Tw Cen MT</vt:lpstr>
      <vt:lpstr>Circuit</vt:lpstr>
      <vt:lpstr>Policy One Comparison and Debrief Discussion</vt:lpstr>
      <vt:lpstr>Overall</vt:lpstr>
      <vt:lpstr>What might the problems be here?</vt:lpstr>
      <vt:lpstr>IS there a better way to show this?</vt:lpstr>
      <vt:lpstr>West coast clear here</vt:lpstr>
      <vt:lpstr>PowerPoint Presentation</vt:lpstr>
      <vt:lpstr>This is better (but show over time)</vt:lpstr>
      <vt:lpstr>This Makes my Policy Head hurt</vt:lpstr>
      <vt:lpstr>Whoops – west coast capacity goes Down</vt:lpstr>
      <vt:lpstr>PowerPoint Presentation</vt:lpstr>
      <vt:lpstr>PowerPoint Presentation</vt:lpstr>
      <vt:lpstr>But this is unamerican !!</vt:lpstr>
      <vt:lpstr>Why is read “Constant” and Blue “way wigglier” ???</vt:lpstr>
      <vt:lpstr>You have to use average annual miles driven to make this kind of graph</vt:lpstr>
      <vt:lpstr>PowerPoint Presentation</vt:lpstr>
      <vt:lpstr>PowerPoint Presentation</vt:lpstr>
      <vt:lpstr>This is Good </vt:lpstr>
      <vt:lpstr>Policy</vt:lpstr>
      <vt:lpstr>Show me a picture …</vt:lpstr>
      <vt:lpstr>This is Good: Need a visual to show pipeline to 50 Billion</vt:lpstr>
      <vt:lpstr>We currently use 21 MBD  this is drastic</vt:lpstr>
      <vt:lpstr>Good approach but tax commodity miles more than the others – note this is independent of the actual gas price – its all taxes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One Comparison and Debrief Discussion</dc:title>
  <dc:creator>Greg</dc:creator>
  <cp:lastModifiedBy>Greg</cp:lastModifiedBy>
  <cp:revision>18</cp:revision>
  <dcterms:created xsi:type="dcterms:W3CDTF">2019-02-04T18:36:30Z</dcterms:created>
  <dcterms:modified xsi:type="dcterms:W3CDTF">2019-02-04T20:23:10Z</dcterms:modified>
</cp:coreProperties>
</file>