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</p:sldMasterIdLst>
  <p:sldIdLst>
    <p:sldId id="256" r:id="rId5"/>
    <p:sldId id="257" r:id="rId6"/>
    <p:sldId id="281" r:id="rId7"/>
    <p:sldId id="260" r:id="rId8"/>
    <p:sldId id="259" r:id="rId9"/>
    <p:sldId id="262" r:id="rId10"/>
    <p:sldId id="270" r:id="rId11"/>
    <p:sldId id="267" r:id="rId12"/>
    <p:sldId id="283" r:id="rId13"/>
    <p:sldId id="266" r:id="rId14"/>
    <p:sldId id="282" r:id="rId15"/>
    <p:sldId id="273" r:id="rId16"/>
    <p:sldId id="274" r:id="rId17"/>
    <p:sldId id="268" r:id="rId18"/>
    <p:sldId id="269" r:id="rId19"/>
    <p:sldId id="275" r:id="rId20"/>
    <p:sldId id="276" r:id="rId21"/>
    <p:sldId id="278" r:id="rId22"/>
    <p:sldId id="279" r:id="rId23"/>
    <p:sldId id="280" r:id="rId24"/>
    <p:sldId id="265" r:id="rId25"/>
    <p:sldId id="271" r:id="rId26"/>
    <p:sldId id="272" r:id="rId27"/>
    <p:sldId id="26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8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73FD88-7D93-4085-ADB3-0700CDC17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4E618B-28CA-47BA-9627-0F2E276E7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A21FAE-D474-4578-9509-D7EFD3981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6E2D3C-6E4A-4698-8F51-56916BF9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2B7388-3E57-478E-B650-6EDB7843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1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8D694-0CDC-4174-ACC8-2FE39DAD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487999-6B10-4E9F-968A-45E1DF2C6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4AC044-FBC5-40F2-94F4-0761161E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4074B2-8A80-4B87-85E4-C71E3F3AA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47E7C0-9527-4C29-A347-A536B96B1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6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D070B77-EF83-4718-B4D7-AB2C14FE6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D8EE3F-A888-4D27-9AE5-B7A4F3D1C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4974E9-D283-4A8A-A507-ED14A3C7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4AF107-D762-4A0C-8DAF-93DC9071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BF906B-9C87-4FAD-8C87-9AEBE981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1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76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90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16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51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74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40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30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0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945B90-48B0-4A9D-A33E-CE7AF9EBE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0B2C63-1A83-4FE1-8302-AD2DAA5C0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59700C-B587-4AC2-B22B-98066BD5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149C1-3D8B-40CE-B83F-EB06302A4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E81DE6-BE25-48C9-8C36-F9C468CA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7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38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08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41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0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99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3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73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8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58A5F0-7B57-45E0-968F-A53147FD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264AC3-91B7-4747-BAA9-448846D40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057697-5005-4AF2-A839-3B24A22B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3658D9-DE89-48C3-AD9C-6D728614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A366B5-3002-4EF1-902A-C7D5F2CC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60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74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72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82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84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60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32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326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70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83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0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3E4987-637D-4C76-AF0E-F55E6BAE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D47AAB-4666-4481-89EE-EBDD9AA42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0797D2-D300-4D11-B2E8-A488AFBC5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C1C7C1-2AC3-4FDE-BC13-52FD75EA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5A1E90-FC2C-48FC-995A-AA4D1B17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C83DE8-8BEA-46B2-B268-4327D700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73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76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00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9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009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06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01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639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099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074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2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96A4C6-6409-44EB-A500-7A216C49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5D688A-A8FA-48F0-AAC8-573893AB0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E4B6FA-05CF-48A3-A8BC-2FF980908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AD42565-D7B7-4E78-AAC7-8C79FCE84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0CDFB79-8677-4854-9537-1DBDDA0C4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345EEA2-704F-4313-BB52-9EB874BA7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52134E6-34B8-4D31-96F0-9782983D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082C135-D274-42CA-8141-9848BBE8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527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99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919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232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662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64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43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608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31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061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6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1F9307-BAE4-49D6-AB34-D40D6F68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B74FB4-43ED-4855-A1B6-881F472D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3BC5CC-5B8C-4000-B420-80912D538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E33277-45AB-49B2-9486-16E046567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391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503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888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8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CDF13-58B3-43E3-8E29-9463564F6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5001BF0-2B0D-4408-A4E6-214EA4644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275AB9-02E0-4863-A752-58638156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A47EC-78A9-46A9-9F4A-47DB7F51A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64E06D-2AE3-40FD-BC69-D04782A82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24FB33-E000-47A6-ABAF-C012D4B2D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D29F8D-E8DA-41F9-B414-BCBDA5F95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5A4218-1F99-4239-9E0F-1255A6CA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D65F24-2CA4-4E1A-BBBD-1B08B9D1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414C39-6969-4D57-A659-CB4EF958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003E8C-A059-4DDA-A897-80924B55E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C0C35B-B6A1-4AB4-9C63-6BAF1603F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75E632-C40A-465F-8EC7-A75883619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093A1E-ED23-45BE-8EC5-960B30E1A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7337B5-FF69-4BFA-9BBE-0292005A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2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F082B5A-3D55-4A3F-BEBB-BE4CC540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F9F743-626F-4450-B069-11B20E648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E65247-9BAB-4065-87EF-4B1088796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8D3282-FA31-4CC7-B5EA-BACF7D19C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7E645F-0CF2-4C9A-917D-331DBC8F4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1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1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8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8DB73-B190-44EF-BFE6-623FE8C03E4D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427BF4-AAE8-4577-A94F-7EC5BE3B1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06400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Second Policy </a:t>
            </a:r>
            <a:br>
              <a:rPr lang="en-US" dirty="0"/>
            </a:br>
            <a:r>
              <a:rPr lang="en-US" dirty="0"/>
              <a:t>Assignment </a:t>
            </a:r>
            <a:br>
              <a:rPr lang="en-US" dirty="0"/>
            </a:br>
            <a:r>
              <a:rPr lang="en-US" dirty="0"/>
              <a:t>Debrief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8E0ADF-F467-44B0-B677-D105F31EF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D3E1E0-F0DA-4AC8-8BEB-2C9B6F44C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63" y="173038"/>
            <a:ext cx="7004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1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AE121C-B638-443F-9BAF-6781882B4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0C3DEF0-2FF3-4BB8-9B92-D4D85F95E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0941" y="1257300"/>
            <a:ext cx="6219825" cy="434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338791-4E9A-4018-8F06-AC7055B30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00" y="255542"/>
            <a:ext cx="4541043" cy="3294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50BB23C-9F92-403C-B10F-593D6D5E3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3" y="3536156"/>
            <a:ext cx="4307441" cy="329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82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Arrows help Policy Readers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15" y="2062956"/>
            <a:ext cx="73818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44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251BEF-846D-418C-A53A-DD9BD32D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that Blue Team Learned 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8FC93A1-B874-4862-B839-8981CEA0D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105" y="1825625"/>
            <a:ext cx="84137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8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32436A-9A94-4EDC-9545-E198FBF3A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vs Not Good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AFBFE3B-8DB2-4CC2-A73B-980EE1C6C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214" y="1890170"/>
            <a:ext cx="3641287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AA725E-A47D-4E3C-81DE-F51779689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817" y="2162138"/>
            <a:ext cx="60102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01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6A6475-0B12-496E-B8E9-C529EF3F4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Good – but then compare 2000 cubic meters to the size of a house or something – again policy makers need a context for anything quantitative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BFA1B2E-3785-4796-9FF3-25BB8993B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876" y="3022899"/>
            <a:ext cx="9196512" cy="181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78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2CD24A-5C1B-4E8C-9B23-E87E264D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8C8B80-73A0-4098-BA1B-A81CBBAD4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D0EEC1-7066-4D8F-85E2-F115FB906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44" y="1365563"/>
            <a:ext cx="8775832" cy="534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46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11726-79E6-4C5D-A78E-BDD1BBC7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27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Better … directly sells profitability but the text needs to be more exciting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78D52E4-7BE2-473D-B871-5BA0F3BBB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887" y="1229082"/>
            <a:ext cx="8257631" cy="526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87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AF1876-04D0-41CB-B022-4BE0BDAB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503769-AFD4-4178-BFDD-0533372A1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plant is built, annual operating costs are estimated to be 6 million dollars;  annual revenue from recycle metals are estimated to be 90 million dollar.  </a:t>
            </a:r>
            <a:r>
              <a:rPr lang="en-US" dirty="0">
                <a:latin typeface="AR JULIAN" panose="02000000000000000000" pitchFamily="2" charset="0"/>
              </a:rPr>
              <a:t>This profit margin is likely the highest  in the history of capitalistic endeavors which makes this program a complete no brainer.</a:t>
            </a:r>
          </a:p>
        </p:txBody>
      </p:sp>
    </p:spTree>
    <p:extLst>
      <p:ext uri="{BB962C8B-B14F-4D97-AF65-F5344CB8AC3E}">
        <p14:creationId xmlns:p14="http://schemas.microsoft.com/office/powerpoint/2010/main" val="2028624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14427B-D58E-4582-949A-AEE2A607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sure if this is effective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81E3B97-4750-4799-8C76-2B60B3AC3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865" y="1855694"/>
            <a:ext cx="9035519" cy="45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94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60963D-3C87-40F4-9641-3A695763A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</a:t>
            </a:r>
            <a:br>
              <a:rPr lang="en-US" dirty="0"/>
            </a:br>
            <a:r>
              <a:rPr lang="en-US" dirty="0"/>
              <a:t>effective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032BCD2-9D51-43DC-97D9-96218E138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7236" y="-76707"/>
            <a:ext cx="8509964" cy="656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1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011AF-021C-403A-AFE4-9A68387A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7BA9F0-DFAF-488E-BC68-DE21876F3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692096-ACF3-43E4-A37E-227A506ED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0" y="484094"/>
            <a:ext cx="9268081" cy="60111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4874BF-7BDD-4215-A518-969B6A39E88B}"/>
              </a:ext>
            </a:extLst>
          </p:cNvPr>
          <p:cNvSpPr txBox="1"/>
          <p:nvPr/>
        </p:nvSpPr>
        <p:spPr>
          <a:xfrm>
            <a:off x="9754496" y="2520179"/>
            <a:ext cx="1721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Excellent, start with humanizing the problem!</a:t>
            </a:r>
          </a:p>
        </p:txBody>
      </p:sp>
    </p:spTree>
    <p:extLst>
      <p:ext uri="{BB962C8B-B14F-4D97-AF65-F5344CB8AC3E}">
        <p14:creationId xmlns:p14="http://schemas.microsoft.com/office/powerpoint/2010/main" val="3179877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BA2B45-D76D-46E4-8DD8-65A198AD1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this is useful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5196741-5140-491B-9AC2-ECE5D20C5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575" y="1939131"/>
            <a:ext cx="7562850" cy="4124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67F1BB-72A3-430F-95E7-83D7AA4A821E}"/>
              </a:ext>
            </a:extLst>
          </p:cNvPr>
          <p:cNvSpPr/>
          <p:nvPr/>
        </p:nvSpPr>
        <p:spPr>
          <a:xfrm>
            <a:off x="3818965" y="5120640"/>
            <a:ext cx="4862456" cy="301214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19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FD6F2D-92F2-4AAC-BA4B-586891FB1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Bullets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B5FD32-2970-4AAB-9527-A5DE757D2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collection will occur on the local level once a month (but average lifetime of electronics is 5 years – so why not quarterly?  Annually?)</a:t>
            </a:r>
          </a:p>
          <a:p>
            <a:r>
              <a:rPr lang="en-US" dirty="0"/>
              <a:t>75% by 2030 will create 1.1 million new jobs</a:t>
            </a:r>
          </a:p>
          <a:p>
            <a:r>
              <a:rPr lang="en-US" dirty="0"/>
              <a:t>If they have failed to recycle the item and instead sent it to a landfill, a fine will be sent to the household, normalized as 20% of the item’s original cost.</a:t>
            </a:r>
          </a:p>
          <a:p>
            <a:r>
              <a:rPr lang="en-US" dirty="0"/>
              <a:t>For precious metals (gold, silver, palladium, copper), a ton of E-waste (mostly cell phones) can produce $15 K </a:t>
            </a:r>
            <a:r>
              <a:rPr lang="en-US" dirty="0">
                <a:sym typeface="Wingdings" panose="05000000000000000000" pitchFamily="2" charset="2"/>
              </a:rPr>
              <a:t> 1 worker can deal with 33 tons of E-waste 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So then say that this is $450,000 per worker!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13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31E47E-2909-49D4-A339-8D59B1BEE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– visualize the formula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1AF7348-9389-49C1-91E3-D1216BA63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2665"/>
            <a:ext cx="10205898" cy="452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61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A337F-5CB6-4872-AF34-FF9B6671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use consistent units: 2.8 billion not 2812.5 million 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5F121A7-75CF-4EE0-96AC-4927718A5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4487" y="3205779"/>
            <a:ext cx="9679982" cy="14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17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377158-5D25-46AD-B26E-00F55215D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– a real summary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500FF2F-3FBE-46C8-AEF7-09EB2D05E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2734507"/>
            <a:ext cx="8824913" cy="31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5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61" y="1985211"/>
            <a:ext cx="9915078" cy="385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5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B1146D-8D5B-4473-B95F-714D3854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9AA75A-9C95-4E76-9666-F3DCA0F85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B97A1D-D151-4A10-A035-8DB1D4160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23" y="174646"/>
            <a:ext cx="9623612" cy="66833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17C36-DE40-43F7-A3EB-F29FB5D5160B}"/>
              </a:ext>
            </a:extLst>
          </p:cNvPr>
          <p:cNvSpPr/>
          <p:nvPr/>
        </p:nvSpPr>
        <p:spPr>
          <a:xfrm>
            <a:off x="8154296" y="3248809"/>
            <a:ext cx="785309" cy="290457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B23D4-7E03-46C2-865E-0A60F5EEA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EC065A-97EF-45AD-9B77-27B31ED42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 E-waste interacts with its environmental surroundings via diffusion from precipitation – hence rainy sites are more vulnerable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BC1180-2A12-4043-98C0-5DFCB9161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688" y="3002224"/>
            <a:ext cx="86296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2D39ED-1433-4624-9A78-BDBDFE437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910412-9FFB-426B-AF96-3F0C161D5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846D36-CDEB-4D95-A652-340E051F3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87"/>
            <a:ext cx="6419850" cy="6829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C80DE9-FE17-4EAD-ABBC-43EC4C3FC3A7}"/>
              </a:ext>
            </a:extLst>
          </p:cNvPr>
          <p:cNvSpPr txBox="1"/>
          <p:nvPr/>
        </p:nvSpPr>
        <p:spPr>
          <a:xfrm>
            <a:off x="7874598" y="2183802"/>
            <a:ext cx="30766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Which can you process faster, the table of a bulleted list or this figure?</a:t>
            </a:r>
          </a:p>
        </p:txBody>
      </p:sp>
    </p:spTree>
    <p:extLst>
      <p:ext uri="{BB962C8B-B14F-4D97-AF65-F5344CB8AC3E}">
        <p14:creationId xmlns:p14="http://schemas.microsoft.com/office/powerpoint/2010/main" val="52950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70511E-B7A0-484E-95DD-F94971D0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5568074-E46F-47D2-9EB5-C710F64DE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056" y="275655"/>
            <a:ext cx="9941053" cy="630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52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7F9728-562A-4548-BAB3-F1DA9B0E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Problem?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5C6F888-6681-40B0-904A-F9689A3D7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058" y="1475535"/>
            <a:ext cx="8740313" cy="4802187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F53428F3-B4BF-4ADF-8F9B-C3F22B009016}"/>
              </a:ext>
            </a:extLst>
          </p:cNvPr>
          <p:cNvSpPr/>
          <p:nvPr/>
        </p:nvSpPr>
        <p:spPr>
          <a:xfrm>
            <a:off x="4281544" y="2466508"/>
            <a:ext cx="365760" cy="1947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350" y="872289"/>
            <a:ext cx="8659957" cy="54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2833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312</Words>
  <Application>Microsoft Office PowerPoint</Application>
  <PresentationFormat>Widescreen</PresentationFormat>
  <Paragraphs>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 JULIAN</vt:lpstr>
      <vt:lpstr>Arial</vt:lpstr>
      <vt:lpstr>Calibri</vt:lpstr>
      <vt:lpstr>Calibri Light</vt:lpstr>
      <vt:lpstr>Century Gothic</vt:lpstr>
      <vt:lpstr>Wingdings</vt:lpstr>
      <vt:lpstr>Wingdings 3</vt:lpstr>
      <vt:lpstr>Office Theme</vt:lpstr>
      <vt:lpstr>Ion Boardroom</vt:lpstr>
      <vt:lpstr>1_Ion Boardroom</vt:lpstr>
      <vt:lpstr>2_Ion Boardroom</vt:lpstr>
      <vt:lpstr>Second Policy  Assignment  Debrief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Size of the Problem?</vt:lpstr>
      <vt:lpstr>PowerPoint Presentation</vt:lpstr>
      <vt:lpstr>PowerPoint Presentation</vt:lpstr>
      <vt:lpstr>Big Arrows help Policy Readers</vt:lpstr>
      <vt:lpstr>Evidence that Blue Team Learned …</vt:lpstr>
      <vt:lpstr>Good vs Not Good</vt:lpstr>
      <vt:lpstr>Good – but then compare 2000 cubic meters to the size of a house or something – again policy makers need a context for anything quantitative</vt:lpstr>
      <vt:lpstr>Good</vt:lpstr>
      <vt:lpstr>Better … directly sells profitability but the text needs to be more exciting </vt:lpstr>
      <vt:lpstr>PowerPoint Presentation</vt:lpstr>
      <vt:lpstr>Not sure if this is effective</vt:lpstr>
      <vt:lpstr>More  effective </vt:lpstr>
      <vt:lpstr>And this is useful</vt:lpstr>
      <vt:lpstr>Policy Bullets</vt:lpstr>
      <vt:lpstr>Good – visualize the formula</vt:lpstr>
      <vt:lpstr>But use consistent units: 2.8 billion not 2812.5 million …</vt:lpstr>
      <vt:lpstr>Good – a real 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Policy Assignment Debrief</dc:title>
  <dc:creator>Greg</dc:creator>
  <cp:lastModifiedBy>Greg</cp:lastModifiedBy>
  <cp:revision>8</cp:revision>
  <dcterms:created xsi:type="dcterms:W3CDTF">2019-02-13T17:10:18Z</dcterms:created>
  <dcterms:modified xsi:type="dcterms:W3CDTF">2019-02-13T23:44:07Z</dcterms:modified>
</cp:coreProperties>
</file>