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19" r:id="rId4"/>
    <p:sldMasterId id="2147483734" r:id="rId5"/>
    <p:sldMasterId id="2147483752" r:id="rId6"/>
  </p:sldMasterIdLst>
  <p:sldIdLst>
    <p:sldId id="256" r:id="rId7"/>
    <p:sldId id="288" r:id="rId8"/>
    <p:sldId id="287" r:id="rId9"/>
    <p:sldId id="281" r:id="rId10"/>
    <p:sldId id="282" r:id="rId11"/>
    <p:sldId id="283" r:id="rId12"/>
    <p:sldId id="284" r:id="rId13"/>
    <p:sldId id="286" r:id="rId14"/>
    <p:sldId id="285" r:id="rId15"/>
    <p:sldId id="289" r:id="rId16"/>
    <p:sldId id="291" r:id="rId17"/>
    <p:sldId id="292" r:id="rId18"/>
    <p:sldId id="290" r:id="rId19"/>
    <p:sldId id="293" r:id="rId20"/>
    <p:sldId id="294" r:id="rId21"/>
    <p:sldId id="2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5020" autoAdjust="0"/>
  </p:normalViewPr>
  <p:slideViewPr>
    <p:cSldViewPr snapToGrid="0">
      <p:cViewPr varScale="1">
        <p:scale>
          <a:sx n="86" d="100"/>
          <a:sy n="86" d="100"/>
        </p:scale>
        <p:origin x="1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80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25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219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7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34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02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98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9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15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66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9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8331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09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9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20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9758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6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51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27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17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13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9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182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02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87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98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22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702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01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661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25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750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490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3729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61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5784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951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04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12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42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593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919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81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6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029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488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575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782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82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900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753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461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468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59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0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2842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627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74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336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391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103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631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43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239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161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2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062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74079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560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579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625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343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625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098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058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474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032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847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349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47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766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950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661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93603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922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29890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7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748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402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5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9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45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0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83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76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8DB73-B190-44EF-BFE6-623FE8C03E4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9EE86D-8A8D-46B3-B43E-16FC1B887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4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27BF4-AAE8-4577-A94F-7EC5BE3B1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5532438"/>
            <a:ext cx="9144000" cy="23876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E0ADF-F467-44B0-B677-D105F31EF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0449" y="3531204"/>
            <a:ext cx="9694403" cy="977621"/>
          </a:xfrm>
        </p:spPr>
        <p:txBody>
          <a:bodyPr>
            <a:noAutofit/>
          </a:bodyPr>
          <a:lstStyle/>
          <a:p>
            <a:r>
              <a:rPr lang="en-US" sz="2000" dirty="0"/>
              <a:t>As you all determined,  mathematically it is not hard to determine different kinds of tax rates to satisfy the goals.  The question is, how many of these would represent a feasible or implementable policy.  That is why the lawyers are here today to help discuss this.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BAEC3-F7B2-46AF-86DE-D8CB1565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360" y="223020"/>
            <a:ext cx="5975786" cy="22845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985EF7-897A-4325-A3DB-DD3467441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70" y="38100"/>
            <a:ext cx="6505575" cy="31242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44C615-95C2-4331-83FF-DB6FE6595BFC}"/>
              </a:ext>
            </a:extLst>
          </p:cNvPr>
          <p:cNvCxnSpPr/>
          <p:nvPr/>
        </p:nvCxnSpPr>
        <p:spPr>
          <a:xfrm>
            <a:off x="968188" y="634701"/>
            <a:ext cx="968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96AD4E-CB55-437C-B13B-81567C75C258}"/>
              </a:ext>
            </a:extLst>
          </p:cNvPr>
          <p:cNvCxnSpPr/>
          <p:nvPr/>
        </p:nvCxnSpPr>
        <p:spPr>
          <a:xfrm>
            <a:off x="817581" y="634701"/>
            <a:ext cx="0" cy="209774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F276ABF-25CB-467D-95E3-1E724F60F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678" y="650036"/>
            <a:ext cx="24386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1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397A5-2A6E-4BB6-BA79-04DCD82BB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Security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BD5A04-36F6-4EC9-91AF-F376A7D0C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033" y="1836777"/>
            <a:ext cx="85786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69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D7EA5-A1A9-493C-88FE-976CBF2A9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Summary for Policy Makers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6DC74B-6DB3-48D6-99B7-25F3DC293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989" y="1680210"/>
            <a:ext cx="10536624" cy="406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74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6021-8261-4BD3-9076-59D4C248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E0B992-88D0-4726-AB80-3C473CCD9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814" y="546410"/>
            <a:ext cx="8199190" cy="59464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3CF96A-A99A-477D-B8BD-53451B586915}"/>
              </a:ext>
            </a:extLst>
          </p:cNvPr>
          <p:cNvSpPr txBox="1"/>
          <p:nvPr/>
        </p:nvSpPr>
        <p:spPr>
          <a:xfrm>
            <a:off x="9244361" y="2196790"/>
            <a:ext cx="25647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10% Tax on NFL,NHL, NBA, MLB = 700 Million</a:t>
            </a:r>
          </a:p>
          <a:p>
            <a:endParaRPr lang="en-US" dirty="0"/>
          </a:p>
          <a:p>
            <a:r>
              <a:rPr lang="en-US" dirty="0"/>
              <a:t>10% Tax on Concerts in the US with attendance above 10,000 = 800 Million</a:t>
            </a:r>
          </a:p>
        </p:txBody>
      </p:sp>
    </p:spTree>
    <p:extLst>
      <p:ext uri="{BB962C8B-B14F-4D97-AF65-F5344CB8AC3E}">
        <p14:creationId xmlns:p14="http://schemas.microsoft.com/office/powerpoint/2010/main" val="1875717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918C1-0594-442C-93B3-7EA2297F5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people born after 1975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55C92-609B-44E2-A7B8-39390F2A7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004920-7FFD-41C8-9A86-CDD5ED6F7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09" y="1738590"/>
            <a:ext cx="9775903" cy="432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79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C779-0E1D-4B98-8999-3DDBE05B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 a somewhat radical approach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43599E-1D67-4D85-8D9E-2F8804DD8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525" y="1539874"/>
            <a:ext cx="8460041" cy="41027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C0E8EB-20CD-4956-AEC4-F7E7F641FE04}"/>
              </a:ext>
            </a:extLst>
          </p:cNvPr>
          <p:cNvSpPr txBox="1"/>
          <p:nvPr/>
        </p:nvSpPr>
        <p:spPr>
          <a:xfrm>
            <a:off x="2330605" y="5977054"/>
            <a:ext cx="807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But its likely the same thing can happen by taxing the top 1% at 6-7% rate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 again, this is a policy issue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9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91F67-974B-46CF-9C93-0CB7BDEB8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They must have consulted with Blue Team: not a good visual representation of this policy (and why does everything have to be linear?)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03840C-034C-45FB-9800-4E31F484E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0431" y="2925337"/>
            <a:ext cx="755650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67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29C7F-21D4-4D47-A1BB-D769A5F73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but 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D7F6F6-8246-49F8-9F3D-AD1F507E0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754458"/>
            <a:ext cx="8068370" cy="4702097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77B73745-A26A-4347-84FE-EC104FEADCE5}"/>
              </a:ext>
            </a:extLst>
          </p:cNvPr>
          <p:cNvSpPr/>
          <p:nvPr/>
        </p:nvSpPr>
        <p:spPr>
          <a:xfrm>
            <a:off x="8040029" y="5096107"/>
            <a:ext cx="1559046" cy="1226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B93BB6-28D1-4C9F-802E-C7657BECC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899" y="5767553"/>
            <a:ext cx="1579001" cy="140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79500F-096E-406A-B151-C073A6933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452" y="5995009"/>
            <a:ext cx="1579001" cy="140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3E0C52-190E-447B-B7EA-4A24BE696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104" y="6163780"/>
            <a:ext cx="1579001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C8069-C922-4C95-98C4-4B10097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ED78E1-7678-4664-902C-ED6FF264F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29" y="405504"/>
            <a:ext cx="8672419" cy="6087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EC9269-237A-4A58-BC82-F762B9931094}"/>
              </a:ext>
            </a:extLst>
          </p:cNvPr>
          <p:cNvSpPr txBox="1"/>
          <p:nvPr/>
        </p:nvSpPr>
        <p:spPr>
          <a:xfrm>
            <a:off x="9007522" y="2661313"/>
            <a:ext cx="28796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 a room of ten children and ten toys, one child would be in control of 8 of the toys! This is</a:t>
            </a:r>
          </a:p>
          <a:p>
            <a:r>
              <a:rPr lang="en-US" sz="2000" b="1" dirty="0"/>
              <a:t>wrong and leads to a situation where the remaining nine children are vastly disadvantaged</a:t>
            </a:r>
          </a:p>
          <a:p>
            <a:r>
              <a:rPr lang="en-US" sz="2000" b="1" dirty="0"/>
              <a:t>compared to the 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0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EC08-3DE7-4F61-ABBB-36C528E97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DE020A-0B3D-41EE-91D2-5C7D39744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4438" y="365125"/>
            <a:ext cx="7819362" cy="6176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2AF121-5FD0-4382-896B-3310CBBE9644}"/>
              </a:ext>
            </a:extLst>
          </p:cNvPr>
          <p:cNvSpPr txBox="1"/>
          <p:nvPr/>
        </p:nvSpPr>
        <p:spPr>
          <a:xfrm>
            <a:off x="349624" y="1990165"/>
            <a:ext cx="26087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10% in Gaussian = 120K</a:t>
            </a:r>
          </a:p>
          <a:p>
            <a:endParaRPr lang="en-US" dirty="0"/>
          </a:p>
          <a:p>
            <a:r>
              <a:rPr lang="en-US" dirty="0"/>
              <a:t>10% in Skewed = 160 K</a:t>
            </a:r>
          </a:p>
          <a:p>
            <a:endParaRPr lang="en-US" dirty="0"/>
          </a:p>
          <a:p>
            <a:r>
              <a:rPr lang="en-US" dirty="0"/>
              <a:t>Most Importantly – US Censes Bureau Poverty line is 17K;  Skewed shows that 10% statistically live in Poverty</a:t>
            </a:r>
          </a:p>
        </p:txBody>
      </p:sp>
    </p:spTree>
    <p:extLst>
      <p:ext uri="{BB962C8B-B14F-4D97-AF65-F5344CB8AC3E}">
        <p14:creationId xmlns:p14="http://schemas.microsoft.com/office/powerpoint/2010/main" val="28688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2355-312D-4E99-AEC8-7FCE4F63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E36EE8-8A4E-4D95-BE8F-3EC2872BD7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34" y="1321177"/>
            <a:ext cx="8246599" cy="46237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47EF3C-32A5-4A6B-8EF4-A52ABA2761C0}"/>
              </a:ext>
            </a:extLst>
          </p:cNvPr>
          <p:cNvSpPr txBox="1"/>
          <p:nvPr/>
        </p:nvSpPr>
        <p:spPr>
          <a:xfrm>
            <a:off x="8648098" y="1786384"/>
            <a:ext cx="31331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Cross over at 137K = 83% of all households.</a:t>
            </a:r>
          </a:p>
          <a:p>
            <a:endParaRPr lang="en-US" sz="2400" dirty="0"/>
          </a:p>
          <a:p>
            <a:r>
              <a:rPr lang="en-US" sz="2400" dirty="0"/>
              <a:t>Median Household 15.2 % lowers to 8.9%</a:t>
            </a:r>
          </a:p>
          <a:p>
            <a:endParaRPr lang="en-US" sz="2400" dirty="0"/>
          </a:p>
          <a:p>
            <a:r>
              <a:rPr lang="en-US" sz="2400" dirty="0"/>
              <a:t>200-300K 30 to 40%</a:t>
            </a:r>
          </a:p>
          <a:p>
            <a:endParaRPr lang="en-US" sz="2400" dirty="0"/>
          </a:p>
          <a:p>
            <a:r>
              <a:rPr lang="en-US" sz="2400" dirty="0"/>
              <a:t>1.6  Trillion raised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50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C7110-8BA2-45BE-BBCA-1220C045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A8E54-BDEC-4794-9FC9-102DA7E4A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Fairly modest</a:t>
            </a:r>
          </a:p>
          <a:p>
            <a:pPr lvl="1"/>
            <a:r>
              <a:rPr lang="en-US" dirty="0"/>
              <a:t>Household wealth between 1 and 10 million </a:t>
            </a:r>
            <a:r>
              <a:rPr lang="en-US" dirty="0">
                <a:sym typeface="Wingdings" panose="05000000000000000000" pitchFamily="2" charset="2"/>
              </a:rPr>
              <a:t> 1%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Household wealth greater than 10 million  3%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Total revenue generated is 1.4 Trillion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Selling this:  Historical return of stock market is 7% (but averaged over what time scale); so household wealth still accumulates</a:t>
            </a:r>
          </a:p>
        </p:txBody>
      </p:sp>
    </p:spTree>
    <p:extLst>
      <p:ext uri="{BB962C8B-B14F-4D97-AF65-F5344CB8AC3E}">
        <p14:creationId xmlns:p14="http://schemas.microsoft.com/office/powerpoint/2010/main" val="119302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B72B-E100-4FB4-918F-5BEA145DC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 Brainer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27601-7A6E-4881-911C-2F01D4167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Top 10% of American Households own 77% of the total wealth or 82% Trillion.  So tax that at 5% for those 10% and your done!  (done = 4T) But of course, if the stock market rises historically at 7% then these household now have a barrier to accumulating wealth.  Will that matter in this policy?</a:t>
            </a:r>
          </a:p>
          <a:p>
            <a:r>
              <a:rPr lang="en-US" dirty="0"/>
              <a:t>Cut revenue income Tax by 50% across all brackets  to raise 1T instead of 2T;  1.25 million households (1%) have wealth more than 10 million; tax that wealth at 11% to get the additional 3T.  Households now lose wealth statistically.</a:t>
            </a:r>
          </a:p>
          <a:p>
            <a:endParaRPr lang="en-US" dirty="0"/>
          </a:p>
          <a:p>
            <a:r>
              <a:rPr lang="en-US" dirty="0"/>
              <a:t>Which of the above might work better?</a:t>
            </a:r>
          </a:p>
        </p:txBody>
      </p:sp>
    </p:spTree>
    <p:extLst>
      <p:ext uri="{BB962C8B-B14F-4D97-AF65-F5344CB8AC3E}">
        <p14:creationId xmlns:p14="http://schemas.microsoft.com/office/powerpoint/2010/main" val="158563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020A4-51C1-49B0-95BB-0A74CBAA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Approach – works mathematically but no likely in the policy world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4BC8F5-40E6-46DF-A2F6-568ABB07D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948" y="1690688"/>
            <a:ext cx="11876903" cy="2930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D21A02-43A9-43B6-A150-3310A461B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47" y="4397255"/>
            <a:ext cx="11876903" cy="10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2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3918A-B9CC-4D75-8933-735273216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1.7 Trillion in New Tax Revenue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90AB73-C5E2-439B-9851-6E9D14E07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455" y="1257223"/>
            <a:ext cx="9881890" cy="560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54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0243-311D-4E64-874F-05F57A2D3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Wealth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3234BD-FF99-4E47-B31A-0DE558F30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09" y="2096708"/>
            <a:ext cx="11550169" cy="344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6771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5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6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456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Calisto MT</vt:lpstr>
      <vt:lpstr>Century Gothic</vt:lpstr>
      <vt:lpstr>Gill Sans MT</vt:lpstr>
      <vt:lpstr>Trebuchet MS</vt:lpstr>
      <vt:lpstr>Wingdings 2</vt:lpstr>
      <vt:lpstr>Wingdings 3</vt:lpstr>
      <vt:lpstr>Gallery</vt:lpstr>
      <vt:lpstr>Ion</vt:lpstr>
      <vt:lpstr>Facet</vt:lpstr>
      <vt:lpstr>Quotable</vt:lpstr>
      <vt:lpstr>Slate</vt:lpstr>
      <vt:lpstr>Wisp</vt:lpstr>
      <vt:lpstr>PowerPoint Presentation</vt:lpstr>
      <vt:lpstr>PowerPoint Presentation</vt:lpstr>
      <vt:lpstr>Nice</vt:lpstr>
      <vt:lpstr>PowerPoint Presentation</vt:lpstr>
      <vt:lpstr>Wealth</vt:lpstr>
      <vt:lpstr>The No Brainer Way</vt:lpstr>
      <vt:lpstr>Another Approach – works mathematically but no likely in the policy world</vt:lpstr>
      <vt:lpstr>1.7 Trillion in New Tax Revenue </vt:lpstr>
      <vt:lpstr>Tax Wealth</vt:lpstr>
      <vt:lpstr>Social Security</vt:lpstr>
      <vt:lpstr>Good Summary for Policy Makers</vt:lpstr>
      <vt:lpstr>PowerPoint Presentation</vt:lpstr>
      <vt:lpstr>For people born after 1975</vt:lpstr>
      <vt:lpstr>Finally a somewhat radical approach</vt:lpstr>
      <vt:lpstr>They must have consulted with Blue Team: not a good visual representation of this policy (and why does everything have to be linear?) </vt:lpstr>
      <vt:lpstr>Good but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Policy Assignment Debrief</dc:title>
  <dc:creator>Greg</dc:creator>
  <cp:lastModifiedBy>Greg</cp:lastModifiedBy>
  <cp:revision>19</cp:revision>
  <dcterms:created xsi:type="dcterms:W3CDTF">2019-02-13T17:10:18Z</dcterms:created>
  <dcterms:modified xsi:type="dcterms:W3CDTF">2019-03-04T19:28:12Z</dcterms:modified>
</cp:coreProperties>
</file>