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9" d="100"/>
          <a:sy n="89"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194492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04739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48054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696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113753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23812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92319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36555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72479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BC932D-3CEC-4D79-AB17-B26619AA115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1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29939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4457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05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12388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3A4A9-01B5-4EB4-B0A0-36E2DD12A49D}" type="datetimeFigureOut">
              <a:rPr lang="en-US" smtClean="0"/>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C932D-3CEC-4D79-AB17-B26619AA115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53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3A4A9-01B5-4EB4-B0A0-36E2DD12A49D}" type="datetimeFigureOut">
              <a:rPr lang="en-US" smtClean="0"/>
              <a:t>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C932D-3CEC-4D79-AB17-B26619AA11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13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3A4A9-01B5-4EB4-B0A0-36E2DD12A49D}" type="datetimeFigureOut">
              <a:rPr lang="en-US" smtClean="0"/>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821177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688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837453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2484216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763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33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48498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181118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239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89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142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C932D-3CEC-4D79-AB17-B26619AA115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14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334881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3A4A9-01B5-4EB4-B0A0-36E2DD12A49D}" type="datetimeFigureOut">
              <a:rPr lang="en-US" smtClean="0"/>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74754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14336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25721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126225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33A4A9-01B5-4EB4-B0A0-36E2DD12A49D}"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C932D-3CEC-4D79-AB17-B26619AA1151}" type="slidenum">
              <a:rPr lang="en-US" smtClean="0"/>
              <a:t>‹#›</a:t>
            </a:fld>
            <a:endParaRPr lang="en-US"/>
          </a:p>
        </p:txBody>
      </p:sp>
    </p:spTree>
    <p:extLst>
      <p:ext uri="{BB962C8B-B14F-4D97-AF65-F5344CB8AC3E}">
        <p14:creationId xmlns:p14="http://schemas.microsoft.com/office/powerpoint/2010/main" val="168001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33A4A9-01B5-4EB4-B0A0-36E2DD12A49D}" type="datetimeFigureOut">
              <a:rPr lang="en-US" smtClean="0"/>
              <a:t>1/6/2019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BC932D-3CEC-4D79-AB17-B26619AA1151}" type="slidenum">
              <a:rPr lang="en-US" smtClean="0"/>
              <a:t>‹#›</a:t>
            </a:fld>
            <a:endParaRPr lang="en-US"/>
          </a:p>
        </p:txBody>
      </p:sp>
    </p:spTree>
    <p:extLst>
      <p:ext uri="{BB962C8B-B14F-4D97-AF65-F5344CB8AC3E}">
        <p14:creationId xmlns:p14="http://schemas.microsoft.com/office/powerpoint/2010/main" val="21156632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33A4A9-01B5-4EB4-B0A0-36E2DD12A49D}" type="datetimeFigureOut">
              <a:rPr lang="en-US" smtClean="0"/>
              <a:t>1/6/2019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BC932D-3CEC-4D79-AB17-B26619AA1151}" type="slidenum">
              <a:rPr lang="en-US" smtClean="0"/>
              <a:t>‹#›</a:t>
            </a:fld>
            <a:endParaRPr lang="en-US"/>
          </a:p>
        </p:txBody>
      </p:sp>
    </p:spTree>
    <p:extLst>
      <p:ext uri="{BB962C8B-B14F-4D97-AF65-F5344CB8AC3E}">
        <p14:creationId xmlns:p14="http://schemas.microsoft.com/office/powerpoint/2010/main" val="8302187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904E-9159-4601-820A-BE2061FB5E32}"/>
              </a:ext>
            </a:extLst>
          </p:cNvPr>
          <p:cNvSpPr>
            <a:spLocks noGrp="1"/>
          </p:cNvSpPr>
          <p:nvPr>
            <p:ph type="ctrTitle"/>
          </p:nvPr>
        </p:nvSpPr>
        <p:spPr/>
        <p:txBody>
          <a:bodyPr/>
          <a:lstStyle/>
          <a:p>
            <a:r>
              <a:rPr lang="en-US" dirty="0"/>
              <a:t>The Survey Results</a:t>
            </a:r>
            <a:br>
              <a:rPr lang="en-US" dirty="0"/>
            </a:br>
            <a:endParaRPr lang="en-US" dirty="0"/>
          </a:p>
        </p:txBody>
      </p:sp>
      <p:sp>
        <p:nvSpPr>
          <p:cNvPr id="3" name="Subtitle 2">
            <a:extLst>
              <a:ext uri="{FF2B5EF4-FFF2-40B4-BE49-F238E27FC236}">
                <a16:creationId xmlns:a16="http://schemas.microsoft.com/office/drawing/2014/main" id="{FA8B9F9E-F302-4795-A323-71289E895E34}"/>
              </a:ext>
            </a:extLst>
          </p:cNvPr>
          <p:cNvSpPr>
            <a:spLocks noGrp="1"/>
          </p:cNvSpPr>
          <p:nvPr>
            <p:ph type="subTitle" idx="1"/>
          </p:nvPr>
        </p:nvSpPr>
        <p:spPr/>
        <p:txBody>
          <a:bodyPr/>
          <a:lstStyle/>
          <a:p>
            <a:r>
              <a:rPr lang="en-US" dirty="0"/>
              <a:t>25 did the survey</a:t>
            </a:r>
          </a:p>
          <a:p>
            <a:endParaRPr lang="en-US" dirty="0"/>
          </a:p>
        </p:txBody>
      </p:sp>
    </p:spTree>
    <p:extLst>
      <p:ext uri="{BB962C8B-B14F-4D97-AF65-F5344CB8AC3E}">
        <p14:creationId xmlns:p14="http://schemas.microsoft.com/office/powerpoint/2010/main" val="131766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427D-F275-4DB1-A846-87F22638CC35}"/>
              </a:ext>
            </a:extLst>
          </p:cNvPr>
          <p:cNvSpPr>
            <a:spLocks noGrp="1"/>
          </p:cNvSpPr>
          <p:nvPr>
            <p:ph type="title"/>
          </p:nvPr>
        </p:nvSpPr>
        <p:spPr/>
        <p:txBody>
          <a:bodyPr/>
          <a:lstStyle/>
          <a:p>
            <a:r>
              <a:rPr lang="en-US" dirty="0"/>
              <a:t>General Interest in the Following</a:t>
            </a:r>
          </a:p>
        </p:txBody>
      </p:sp>
      <p:sp>
        <p:nvSpPr>
          <p:cNvPr id="3" name="Content Placeholder 2">
            <a:extLst>
              <a:ext uri="{FF2B5EF4-FFF2-40B4-BE49-F238E27FC236}">
                <a16:creationId xmlns:a16="http://schemas.microsoft.com/office/drawing/2014/main" id="{A4E211C6-D02D-4642-A1E4-05145C289EA7}"/>
              </a:ext>
            </a:extLst>
          </p:cNvPr>
          <p:cNvSpPr>
            <a:spLocks noGrp="1"/>
          </p:cNvSpPr>
          <p:nvPr>
            <p:ph idx="1"/>
          </p:nvPr>
        </p:nvSpPr>
        <p:spPr/>
        <p:txBody>
          <a:bodyPr/>
          <a:lstStyle/>
          <a:p>
            <a:r>
              <a:rPr lang="en-US" dirty="0"/>
              <a:t>How does the policy process work?</a:t>
            </a:r>
          </a:p>
          <a:p>
            <a:pPr lvl="1"/>
            <a:r>
              <a:rPr lang="en-US" dirty="0">
                <a:solidFill>
                  <a:srgbClr val="FF0000"/>
                </a:solidFill>
              </a:rPr>
              <a:t>Well, we can discuss ideally how it works,  have some guest speakers on how it works in the real world, and do some case studies that show most of the time it doesn’t work</a:t>
            </a:r>
          </a:p>
          <a:p>
            <a:r>
              <a:rPr lang="en-US" dirty="0"/>
              <a:t>About ½ of you want to learn about policy careers.  So does Andrea, so she can compile material on this to discuss later .  Also, I am hoping to get one guest speaker that transferred directly from a Science PHD to the policy world.</a:t>
            </a:r>
          </a:p>
          <a:p>
            <a:endParaRPr lang="en-US" dirty="0"/>
          </a:p>
          <a:p>
            <a:pPr lvl="1"/>
            <a:endParaRPr lang="en-US" dirty="0">
              <a:solidFill>
                <a:srgbClr val="FF0000"/>
              </a:solidFill>
            </a:endParaRPr>
          </a:p>
        </p:txBody>
      </p:sp>
    </p:spTree>
    <p:extLst>
      <p:ext uri="{BB962C8B-B14F-4D97-AF65-F5344CB8AC3E}">
        <p14:creationId xmlns:p14="http://schemas.microsoft.com/office/powerpoint/2010/main" val="171590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D92D-4D0E-4A7C-9766-EE5AFE7C70F7}"/>
              </a:ext>
            </a:extLst>
          </p:cNvPr>
          <p:cNvSpPr>
            <a:spLocks noGrp="1"/>
          </p:cNvSpPr>
          <p:nvPr>
            <p:ph type="title"/>
          </p:nvPr>
        </p:nvSpPr>
        <p:spPr/>
        <p:txBody>
          <a:bodyPr/>
          <a:lstStyle/>
          <a:p>
            <a:r>
              <a:rPr lang="en-US" dirty="0"/>
              <a:t>Some specific requests:</a:t>
            </a:r>
          </a:p>
        </p:txBody>
      </p:sp>
      <p:sp>
        <p:nvSpPr>
          <p:cNvPr id="3" name="Content Placeholder 2">
            <a:extLst>
              <a:ext uri="{FF2B5EF4-FFF2-40B4-BE49-F238E27FC236}">
                <a16:creationId xmlns:a16="http://schemas.microsoft.com/office/drawing/2014/main" id="{B620235F-D097-47FD-BAC8-E51ADD1FF348}"/>
              </a:ext>
            </a:extLst>
          </p:cNvPr>
          <p:cNvSpPr>
            <a:spLocks noGrp="1"/>
          </p:cNvSpPr>
          <p:nvPr>
            <p:ph idx="1"/>
          </p:nvPr>
        </p:nvSpPr>
        <p:spPr/>
        <p:txBody>
          <a:bodyPr/>
          <a:lstStyle/>
          <a:p>
            <a:r>
              <a:rPr lang="en-US" dirty="0"/>
              <a:t>Discuss policies related to climate change:</a:t>
            </a:r>
          </a:p>
          <a:p>
            <a:pPr lvl="1"/>
            <a:r>
              <a:rPr lang="en-US" dirty="0">
                <a:solidFill>
                  <a:srgbClr val="FF0000"/>
                </a:solidFill>
              </a:rPr>
              <a:t>Yes we will specifically do this in the last 2 weeks of the term.</a:t>
            </a:r>
          </a:p>
          <a:p>
            <a:r>
              <a:rPr lang="en-US" dirty="0"/>
              <a:t>Learn how to incorporate some of this into their PHD.</a:t>
            </a:r>
          </a:p>
          <a:p>
            <a:pPr lvl="1"/>
            <a:r>
              <a:rPr lang="en-US" dirty="0"/>
              <a:t>Yes we can try this, but this will be quite PHD subject dependent.  Probably save this discussion for near the end of  the term.</a:t>
            </a:r>
          </a:p>
        </p:txBody>
      </p:sp>
    </p:spTree>
    <p:extLst>
      <p:ext uri="{BB962C8B-B14F-4D97-AF65-F5344CB8AC3E}">
        <p14:creationId xmlns:p14="http://schemas.microsoft.com/office/powerpoint/2010/main" val="7897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8C3C-EA01-4C3D-8B1F-BC56FA206782}"/>
              </a:ext>
            </a:extLst>
          </p:cNvPr>
          <p:cNvSpPr>
            <a:spLocks noGrp="1"/>
          </p:cNvSpPr>
          <p:nvPr>
            <p:ph type="title"/>
          </p:nvPr>
        </p:nvSpPr>
        <p:spPr/>
        <p:txBody>
          <a:bodyPr/>
          <a:lstStyle/>
          <a:p>
            <a:r>
              <a:rPr lang="en-US" dirty="0"/>
              <a:t>Major reasons for enrollment</a:t>
            </a:r>
          </a:p>
        </p:txBody>
      </p:sp>
      <p:sp>
        <p:nvSpPr>
          <p:cNvPr id="3" name="Content Placeholder 2">
            <a:extLst>
              <a:ext uri="{FF2B5EF4-FFF2-40B4-BE49-F238E27FC236}">
                <a16:creationId xmlns:a16="http://schemas.microsoft.com/office/drawing/2014/main" id="{A070A22F-ECBC-4572-83CD-17082485C311}"/>
              </a:ext>
            </a:extLst>
          </p:cNvPr>
          <p:cNvSpPr>
            <a:spLocks noGrp="1"/>
          </p:cNvSpPr>
          <p:nvPr>
            <p:ph idx="1"/>
          </p:nvPr>
        </p:nvSpPr>
        <p:spPr/>
        <p:txBody>
          <a:bodyPr>
            <a:normAutofit lnSpcReduction="10000"/>
          </a:bodyPr>
          <a:lstStyle/>
          <a:p>
            <a:r>
              <a:rPr lang="en-US" dirty="0"/>
              <a:t>Learn how to encourage better science based policy</a:t>
            </a:r>
          </a:p>
          <a:p>
            <a:r>
              <a:rPr lang="en-US" dirty="0"/>
              <a:t>Learn how policy affects science</a:t>
            </a:r>
          </a:p>
          <a:p>
            <a:r>
              <a:rPr lang="en-US" dirty="0"/>
              <a:t>Understand the process of policy decision makers (</a:t>
            </a:r>
            <a:r>
              <a:rPr lang="en-US" dirty="0">
                <a:solidFill>
                  <a:srgbClr val="FF0000"/>
                </a:solidFill>
              </a:rPr>
              <a:t>this might be opaque</a:t>
            </a:r>
            <a:r>
              <a:rPr lang="en-US" dirty="0"/>
              <a:t>)</a:t>
            </a:r>
          </a:p>
          <a:p>
            <a:r>
              <a:rPr lang="en-US" dirty="0"/>
              <a:t>Concerns about policy in a vacuum – </a:t>
            </a:r>
            <a:r>
              <a:rPr lang="en-US" dirty="0">
                <a:solidFill>
                  <a:srgbClr val="FF0000"/>
                </a:solidFill>
              </a:rPr>
              <a:t>the vacuum is generally a data vacuum</a:t>
            </a:r>
          </a:p>
          <a:p>
            <a:r>
              <a:rPr lang="en-US" dirty="0"/>
              <a:t>Learn how to communicate with policy makers.  Note, hopefully we can learn better about how to </a:t>
            </a:r>
            <a:r>
              <a:rPr lang="en-US" dirty="0">
                <a:solidFill>
                  <a:srgbClr val="FF0000"/>
                </a:solidFill>
              </a:rPr>
              <a:t>effectively</a:t>
            </a:r>
            <a:r>
              <a:rPr lang="en-US" dirty="0"/>
              <a:t> communicate with policy makers.</a:t>
            </a:r>
          </a:p>
          <a:p>
            <a:r>
              <a:rPr lang="en-US" dirty="0"/>
              <a:t>Learn more about science policy careers</a:t>
            </a:r>
          </a:p>
          <a:p>
            <a:endParaRPr lang="en-US" dirty="0"/>
          </a:p>
        </p:txBody>
      </p:sp>
    </p:spTree>
    <p:extLst>
      <p:ext uri="{BB962C8B-B14F-4D97-AF65-F5344CB8AC3E}">
        <p14:creationId xmlns:p14="http://schemas.microsoft.com/office/powerpoint/2010/main" val="421120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B340-9F36-4623-84EF-3009668632CD}"/>
              </a:ext>
            </a:extLst>
          </p:cNvPr>
          <p:cNvSpPr>
            <a:spLocks noGrp="1"/>
          </p:cNvSpPr>
          <p:nvPr>
            <p:ph type="title"/>
          </p:nvPr>
        </p:nvSpPr>
        <p:spPr/>
        <p:txBody>
          <a:bodyPr/>
          <a:lstStyle/>
          <a:p>
            <a:r>
              <a:rPr lang="en-US" dirty="0"/>
              <a:t>Desired Learning Outcomes</a:t>
            </a:r>
          </a:p>
        </p:txBody>
      </p:sp>
      <p:sp>
        <p:nvSpPr>
          <p:cNvPr id="3" name="Content Placeholder 2">
            <a:extLst>
              <a:ext uri="{FF2B5EF4-FFF2-40B4-BE49-F238E27FC236}">
                <a16:creationId xmlns:a16="http://schemas.microsoft.com/office/drawing/2014/main" id="{3F2BAC4A-E0BF-4309-BF7E-4CB1BF717320}"/>
              </a:ext>
            </a:extLst>
          </p:cNvPr>
          <p:cNvSpPr>
            <a:spLocks noGrp="1"/>
          </p:cNvSpPr>
          <p:nvPr>
            <p:ph idx="1"/>
          </p:nvPr>
        </p:nvSpPr>
        <p:spPr/>
        <p:txBody>
          <a:bodyPr/>
          <a:lstStyle/>
          <a:p>
            <a:r>
              <a:rPr lang="en-US" dirty="0"/>
              <a:t>Learning more about the need for more science to be injected in to the policy process and how the subsequent reciprocal affect on Science.</a:t>
            </a:r>
          </a:p>
          <a:p>
            <a:r>
              <a:rPr lang="en-US" dirty="0"/>
              <a:t>Better understand how to communicate hazard science to policy makers.  (increased wildfires in the West is a good example here)</a:t>
            </a:r>
          </a:p>
          <a:p>
            <a:r>
              <a:rPr lang="en-US" dirty="0"/>
              <a:t>Learn how to get more involved and how to make a bigger impact moving forward.</a:t>
            </a:r>
          </a:p>
        </p:txBody>
      </p:sp>
    </p:spTree>
    <p:extLst>
      <p:ext uri="{BB962C8B-B14F-4D97-AF65-F5344CB8AC3E}">
        <p14:creationId xmlns:p14="http://schemas.microsoft.com/office/powerpoint/2010/main" val="87516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Ion</Template>
  <TotalTime>6</TotalTime>
  <Words>309</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Century Gothic</vt:lpstr>
      <vt:lpstr>Garamond</vt:lpstr>
      <vt:lpstr>Wingdings 3</vt:lpstr>
      <vt:lpstr>Ion</vt:lpstr>
      <vt:lpstr>Organic</vt:lpstr>
      <vt:lpstr>The Survey Results </vt:lpstr>
      <vt:lpstr>General Interest in the Following</vt:lpstr>
      <vt:lpstr>Some specific requests:</vt:lpstr>
      <vt:lpstr>Major reasons for enrollment</vt:lpstr>
      <vt:lpstr>Desired 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Survey Results </dc:title>
  <dc:creator>Greg</dc:creator>
  <cp:lastModifiedBy>Greg</cp:lastModifiedBy>
  <cp:revision>2</cp:revision>
  <dcterms:created xsi:type="dcterms:W3CDTF">2019-01-07T01:23:19Z</dcterms:created>
  <dcterms:modified xsi:type="dcterms:W3CDTF">2019-01-07T01:30:19Z</dcterms:modified>
</cp:coreProperties>
</file>