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Lst>
  <p:sldIdLst>
    <p:sldId id="256" r:id="rId5"/>
    <p:sldId id="274" r:id="rId6"/>
    <p:sldId id="257" r:id="rId7"/>
    <p:sldId id="261" r:id="rId8"/>
    <p:sldId id="258" r:id="rId9"/>
    <p:sldId id="260" r:id="rId10"/>
    <p:sldId id="275" r:id="rId11"/>
    <p:sldId id="279" r:id="rId12"/>
    <p:sldId id="270" r:id="rId13"/>
    <p:sldId id="271" r:id="rId14"/>
    <p:sldId id="276" r:id="rId15"/>
    <p:sldId id="280" r:id="rId16"/>
    <p:sldId id="282" r:id="rId17"/>
    <p:sldId id="291" r:id="rId18"/>
    <p:sldId id="292" r:id="rId19"/>
    <p:sldId id="289" r:id="rId20"/>
    <p:sldId id="281" r:id="rId21"/>
    <p:sldId id="268" r:id="rId22"/>
    <p:sldId id="267" r:id="rId23"/>
    <p:sldId id="293" r:id="rId24"/>
    <p:sldId id="283" r:id="rId25"/>
    <p:sldId id="284" r:id="rId26"/>
    <p:sldId id="259" r:id="rId27"/>
    <p:sldId id="285" r:id="rId28"/>
    <p:sldId id="286" r:id="rId29"/>
    <p:sldId id="288" r:id="rId30"/>
    <p:sldId id="264" r:id="rId31"/>
    <p:sldId id="263" r:id="rId32"/>
    <p:sldId id="262" r:id="rId33"/>
    <p:sldId id="265" r:id="rId34"/>
    <p:sldId id="266" r:id="rId35"/>
    <p:sldId id="290" r:id="rId36"/>
    <p:sldId id="269" r:id="rId37"/>
    <p:sldId id="273" r:id="rId38"/>
    <p:sldId id="27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7C5E59A-B0F6-4C08-9557-95D0D6D3637F}" type="datetimeFigureOut">
              <a:rPr lang="en-US" smtClean="0"/>
              <a:t>5/1/2014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28F8F91A-1ED6-40E4-B9CA-DBD6C976404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C5E59A-B0F6-4C08-9557-95D0D6D3637F}"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C5E59A-B0F6-4C08-9557-95D0D6D3637F}" type="datetimeFigureOut">
              <a:rPr lang="en-US" smtClean="0"/>
              <a:t>5/1/2014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C5E59A-B0F6-4C08-9557-95D0D6D3637F}" type="datetimeFigureOut">
              <a:rPr lang="en-US" smtClean="0"/>
              <a:t>5/1/2014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5E59A-B0F6-4C08-9557-95D0D6D3637F}" type="datetimeFigureOut">
              <a:rPr lang="en-US" smtClean="0"/>
              <a:t>5/1/2014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5E59A-B0F6-4C08-9557-95D0D6D3637F}"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8F91A-1ED6-40E4-B9CA-DBD6C976404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7C5E59A-B0F6-4C08-9557-95D0D6D3637F}" type="datetimeFigureOut">
              <a:rPr lang="en-US" smtClean="0"/>
              <a:t>5/1/2014</a:t>
            </a:fld>
            <a:endParaRPr lang="en-US"/>
          </a:p>
        </p:txBody>
      </p:sp>
      <p:sp>
        <p:nvSpPr>
          <p:cNvPr id="9" name="Slide Number Placeholder 8"/>
          <p:cNvSpPr>
            <a:spLocks noGrp="1"/>
          </p:cNvSpPr>
          <p:nvPr>
            <p:ph type="sldNum" sz="quarter" idx="11"/>
          </p:nvPr>
        </p:nvSpPr>
        <p:spPr/>
        <p:txBody>
          <a:bodyPr/>
          <a:lstStyle/>
          <a:p>
            <a:fld id="{28F8F91A-1ED6-40E4-B9CA-DBD6C976404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C5E59A-B0F6-4C08-9557-95D0D6D3637F}"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8F91A-1ED6-40E4-B9CA-DBD6C976404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C5E59A-B0F6-4C08-9557-95D0D6D3637F}" type="datetimeFigureOut">
              <a:rPr lang="en-US" smtClean="0"/>
              <a:t>5/1/2014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C5E59A-B0F6-4C08-9557-95D0D6D3637F}" type="datetimeFigureOut">
              <a:rPr lang="en-US" smtClean="0"/>
              <a:t>5/1/2014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5E59A-B0F6-4C08-9557-95D0D6D3637F}" type="datetimeFigureOut">
              <a:rPr lang="en-US" smtClean="0"/>
              <a:t>5/1/2014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28F8F91A-1ED6-40E4-B9CA-DBD6C97640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7C5E59A-B0F6-4C08-9557-95D0D6D3637F}" type="datetimeFigureOut">
              <a:rPr lang="en-US" smtClean="0"/>
              <a:t>5/1/2014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8F8F91A-1ED6-40E4-B9CA-DBD6C9764044}"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5E59A-B0F6-4C08-9557-95D0D6D3637F}"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7C5E59A-B0F6-4C08-9557-95D0D6D3637F}" type="datetimeFigureOut">
              <a:rPr lang="en-US" smtClean="0"/>
              <a:t>5/1/2014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8F8F91A-1ED6-40E4-B9CA-DBD6C976404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7C5E59A-B0F6-4C08-9557-95D0D6D3637F}"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8F91A-1ED6-40E4-B9CA-DBD6C976404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C5E59A-B0F6-4C08-9557-95D0D6D3637F}" type="datetimeFigureOut">
              <a:rPr lang="en-US" smtClean="0"/>
              <a:t>5/1/2014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C5E59A-B0F6-4C08-9557-95D0D6D3637F}" type="datetimeFigureOut">
              <a:rPr lang="en-US" smtClean="0"/>
              <a:t>5/1/2014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5E59A-B0F6-4C08-9557-95D0D6D3637F}"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5E59A-B0F6-4C08-9557-95D0D6D3637F}" type="datetimeFigureOut">
              <a:rPr lang="en-US" smtClean="0"/>
              <a:t>5/1/2014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7C5E59A-B0F6-4C08-9557-95D0D6D3637F}" type="datetimeFigureOut">
              <a:rPr lang="en-US" smtClean="0"/>
              <a:t>5/1/2014</a:t>
            </a:fld>
            <a:endParaRPr lang="en-US"/>
          </a:p>
        </p:txBody>
      </p:sp>
      <p:sp>
        <p:nvSpPr>
          <p:cNvPr id="7" name="Slide Number Placeholder 6"/>
          <p:cNvSpPr>
            <a:spLocks noGrp="1"/>
          </p:cNvSpPr>
          <p:nvPr>
            <p:ph type="sldNum" sz="quarter" idx="12"/>
          </p:nvPr>
        </p:nvSpPr>
        <p:spPr/>
        <p:txBody>
          <a:bodyPr/>
          <a:lstStyle/>
          <a:p>
            <a:fld id="{28F8F91A-1ED6-40E4-B9CA-DBD6C976404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5E59A-B0F6-4C08-9557-95D0D6D3637F}" type="datetimeFigureOut">
              <a:rPr lang="en-US" smtClean="0"/>
              <a:t>5/1/2014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C5E59A-B0F6-4C08-9557-95D0D6D3637F}"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5E59A-B0F6-4C08-9557-95D0D6D3637F}" type="datetimeFigureOut">
              <a:rPr lang="en-US" smtClean="0"/>
              <a:t>5/1/2014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5E59A-B0F6-4C08-9557-95D0D6D3637F}" type="datetimeFigureOut">
              <a:rPr lang="en-US" smtClean="0"/>
              <a:t>5/1/2014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5E59A-B0F6-4C08-9557-95D0D6D3637F}" type="datetimeFigureOut">
              <a:rPr lang="en-US" smtClean="0"/>
              <a:t>5/1/2014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5E59A-B0F6-4C08-9557-95D0D6D3637F}"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5E59A-B0F6-4C08-9557-95D0D6D3637F}"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8F91A-1ED6-40E4-B9CA-DBD6C97640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7C5E59A-B0F6-4C08-9557-95D0D6D3637F}" type="datetimeFigureOut">
              <a:rPr lang="en-US" smtClean="0"/>
              <a:t>5/1/2014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8F8F91A-1ED6-40E4-B9CA-DBD6C976404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8F8F91A-1ED6-40E4-B9CA-DBD6C976404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7C5E59A-B0F6-4C08-9557-95D0D6D3637F}" type="datetimeFigureOut">
              <a:rPr lang="en-US" smtClean="0"/>
              <a:t>5/1/2014</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7C5E59A-B0F6-4C08-9557-95D0D6D3637F}" type="datetimeFigureOut">
              <a:rPr lang="en-US" smtClean="0"/>
              <a:t>5/1/2014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8F8F91A-1ED6-40E4-B9CA-DBD6C97640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7C5E59A-B0F6-4C08-9557-95D0D6D3637F}" type="datetimeFigureOut">
              <a:rPr lang="en-US" smtClean="0"/>
              <a:t>5/1/2014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8F8F91A-1ED6-40E4-B9CA-DBD6C97640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Homework 5</a:t>
            </a:r>
            <a:endParaRPr lang="en-US" dirty="0"/>
          </a:p>
        </p:txBody>
      </p:sp>
      <p:sp>
        <p:nvSpPr>
          <p:cNvPr id="3" name="Subtitle 2"/>
          <p:cNvSpPr>
            <a:spLocks noGrp="1"/>
          </p:cNvSpPr>
          <p:nvPr>
            <p:ph type="subTitle" idx="1"/>
          </p:nvPr>
        </p:nvSpPr>
        <p:spPr/>
        <p:txBody>
          <a:bodyPr>
            <a:normAutofit lnSpcReduction="10000"/>
          </a:bodyPr>
          <a:lstStyle/>
          <a:p>
            <a:r>
              <a:rPr lang="en-US" dirty="0" smtClean="0"/>
              <a:t>All about noisy time series analysis in which features exist and long term behavior is present; finite boundary conditions are always an issue</a:t>
            </a:r>
            <a:endParaRPr lang="en-US" dirty="0"/>
          </a:p>
        </p:txBody>
      </p:sp>
    </p:spTree>
    <p:extLst>
      <p:ext uri="{BB962C8B-B14F-4D97-AF65-F5344CB8AC3E}">
        <p14:creationId xmlns:p14="http://schemas.microsoft.com/office/powerpoint/2010/main" val="184595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Derivative Clearly revels when systematic change starts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828800"/>
            <a:ext cx="6429375" cy="3695700"/>
          </a:xfrm>
        </p:spPr>
      </p:pic>
    </p:spTree>
    <p:extLst>
      <p:ext uri="{BB962C8B-B14F-4D97-AF65-F5344CB8AC3E}">
        <p14:creationId xmlns:p14="http://schemas.microsoft.com/office/powerpoint/2010/main" val="1008661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Smoothing the Data</a:t>
            </a:r>
            <a:endParaRPr lang="en-US" dirty="0"/>
          </a:p>
        </p:txBody>
      </p:sp>
      <p:sp>
        <p:nvSpPr>
          <p:cNvPr id="3" name="Content Placeholder 2"/>
          <p:cNvSpPr>
            <a:spLocks noGrp="1"/>
          </p:cNvSpPr>
          <p:nvPr>
            <p:ph idx="1"/>
          </p:nvPr>
        </p:nvSpPr>
        <p:spPr/>
        <p:txBody>
          <a:bodyPr/>
          <a:lstStyle/>
          <a:p>
            <a:r>
              <a:rPr lang="en-US" dirty="0" smtClean="0"/>
              <a:t>There are many techniques for smoothing</a:t>
            </a:r>
          </a:p>
          <a:p>
            <a:r>
              <a:rPr lang="en-US" dirty="0" smtClean="0"/>
              <a:t>There is always a trade off between smoothing width and data resolution.  There is no formula to optimally determine this – you have to experiment with different procedures.</a:t>
            </a:r>
          </a:p>
          <a:p>
            <a:r>
              <a:rPr lang="en-US" dirty="0" smtClean="0"/>
              <a:t>Exponential smoothing often looks “weird” as both the weights and the smoothing changes with smoothing parameter</a:t>
            </a:r>
            <a:endParaRPr lang="en-US" dirty="0"/>
          </a:p>
        </p:txBody>
      </p:sp>
    </p:spTree>
    <p:extLst>
      <p:ext uri="{BB962C8B-B14F-4D97-AF65-F5344CB8AC3E}">
        <p14:creationId xmlns:p14="http://schemas.microsoft.com/office/powerpoint/2010/main" val="316358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Gaussian Kernel </a:t>
            </a:r>
            <a:r>
              <a:rPr lang="en-US" dirty="0" smtClean="0">
                <a:sym typeface="Wingdings" panose="05000000000000000000" pitchFamily="2" charset="2"/>
              </a:rPr>
              <a:t> need to normalize correctly</a:t>
            </a:r>
            <a:endParaRPr lang="en-US" dirty="0"/>
          </a:p>
        </p:txBody>
      </p:sp>
      <p:sp>
        <p:nvSpPr>
          <p:cNvPr id="8" name="Content Placeholder 7"/>
          <p:cNvSpPr>
            <a:spLocks noGrp="1"/>
          </p:cNvSpPr>
          <p:nvPr>
            <p:ph idx="1"/>
          </p:nvPr>
        </p:nvSpPr>
        <p:spPr/>
        <p:txBody>
          <a:bodyPr/>
          <a:lstStyle/>
          <a:p>
            <a:endParaRPr lang="en-US"/>
          </a:p>
        </p:txBody>
      </p:sp>
      <p:pic>
        <p:nvPicPr>
          <p:cNvPr id="1030" name="Picture 6" descr="http://homework.uoregon.edu/pub/class/355/sm2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1"/>
            <a:ext cx="4775199"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homework.uoregon.edu/pub/class/355/sm2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1" y="2186493"/>
            <a:ext cx="4673599" cy="3505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90600" y="3011245"/>
            <a:ext cx="2514600" cy="369332"/>
          </a:xfrm>
          <a:prstGeom prst="rect">
            <a:avLst/>
          </a:prstGeom>
          <a:noFill/>
        </p:spPr>
        <p:txBody>
          <a:bodyPr wrap="square" rtlCol="0">
            <a:spAutoFit/>
          </a:bodyPr>
          <a:lstStyle/>
          <a:p>
            <a:r>
              <a:rPr lang="en-US" b="1" dirty="0" smtClean="0">
                <a:solidFill>
                  <a:srgbClr val="FF0000"/>
                </a:solidFill>
              </a:rPr>
              <a:t>Area under curve = 1</a:t>
            </a:r>
            <a:endParaRPr lang="en-US" b="1" dirty="0">
              <a:solidFill>
                <a:srgbClr val="FF0000"/>
              </a:solidFill>
            </a:endParaRPr>
          </a:p>
        </p:txBody>
      </p:sp>
      <p:sp>
        <p:nvSpPr>
          <p:cNvPr id="15" name="TextBox 14"/>
          <p:cNvSpPr txBox="1"/>
          <p:nvPr/>
        </p:nvSpPr>
        <p:spPr>
          <a:xfrm>
            <a:off x="6629400" y="2734246"/>
            <a:ext cx="2133600" cy="2308324"/>
          </a:xfrm>
          <a:prstGeom prst="rect">
            <a:avLst/>
          </a:prstGeom>
          <a:noFill/>
        </p:spPr>
        <p:txBody>
          <a:bodyPr wrap="square" rtlCol="0">
            <a:spAutoFit/>
          </a:bodyPr>
          <a:lstStyle/>
          <a:p>
            <a:r>
              <a:rPr lang="en-US" b="1" dirty="0" smtClean="0">
                <a:solidFill>
                  <a:srgbClr val="FF0000"/>
                </a:solidFill>
              </a:rPr>
              <a:t>Area under curve = 1; </a:t>
            </a:r>
          </a:p>
          <a:p>
            <a:endParaRPr lang="en-US" b="1" dirty="0">
              <a:solidFill>
                <a:srgbClr val="FF0000"/>
              </a:solidFill>
            </a:endParaRPr>
          </a:p>
          <a:p>
            <a:r>
              <a:rPr lang="en-US" b="1" dirty="0" smtClean="0">
                <a:solidFill>
                  <a:srgbClr val="FF0000"/>
                </a:solidFill>
              </a:rPr>
              <a:t>11 points are shown here; use 7 points for each data point; 96% of wt</a:t>
            </a:r>
            <a:r>
              <a:rPr lang="en-US" b="1" dirty="0">
                <a:solidFill>
                  <a:srgbClr val="FF0000"/>
                </a:solidFill>
              </a:rPr>
              <a:t>.</a:t>
            </a:r>
          </a:p>
        </p:txBody>
      </p:sp>
    </p:spTree>
    <p:extLst>
      <p:ext uri="{BB962C8B-B14F-4D97-AF65-F5344CB8AC3E}">
        <p14:creationId xmlns:p14="http://schemas.microsoft.com/office/powerpoint/2010/main" val="1794059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Note phase “error” – this is common because of a finite data end so best build in an offset that you can change</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837" y="2138362"/>
            <a:ext cx="7324725" cy="3724275"/>
          </a:xfrm>
        </p:spPr>
      </p:pic>
      <p:sp>
        <p:nvSpPr>
          <p:cNvPr id="5" name="Up Arrow 4"/>
          <p:cNvSpPr/>
          <p:nvPr/>
        </p:nvSpPr>
        <p:spPr>
          <a:xfrm>
            <a:off x="4876800" y="2819400"/>
            <a:ext cx="45719" cy="2057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648200" y="2590800"/>
            <a:ext cx="45719" cy="2057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71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of your Gaussian Kernel Smoothing   looks too noisy</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66912" y="1887537"/>
            <a:ext cx="521017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4704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dirty="0" smtClean="0"/>
              <a:t>Should look like this since the technique is meant to show wave form features by essentially median filtering the noise (this is how A/D works as well)</a:t>
            </a:r>
            <a:endParaRPr lang="en-US" sz="28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972882"/>
            <a:ext cx="6477000" cy="4561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18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Normalization issues look like this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169" y="1676400"/>
            <a:ext cx="602932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62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this data set, choice of smoothing technique doesn’t much matter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3575" y="1978025"/>
            <a:ext cx="5276850" cy="3952875"/>
          </a:xfrm>
        </p:spPr>
      </p:pic>
    </p:spTree>
    <p:extLst>
      <p:ext uri="{BB962C8B-B14F-4D97-AF65-F5344CB8AC3E}">
        <p14:creationId xmlns:p14="http://schemas.microsoft.com/office/powerpoint/2010/main" val="390120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 Smoothing Weighting the Past (K=0.1)</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00200"/>
            <a:ext cx="7269828" cy="4525963"/>
          </a:xfrm>
        </p:spPr>
      </p:pic>
      <p:sp>
        <p:nvSpPr>
          <p:cNvPr id="7" name="TextBox 6"/>
          <p:cNvSpPr txBox="1"/>
          <p:nvPr/>
        </p:nvSpPr>
        <p:spPr>
          <a:xfrm>
            <a:off x="2286000" y="1809085"/>
            <a:ext cx="2743200" cy="369332"/>
          </a:xfrm>
          <a:prstGeom prst="rect">
            <a:avLst/>
          </a:prstGeom>
          <a:noFill/>
        </p:spPr>
        <p:txBody>
          <a:bodyPr wrap="square" rtlCol="0">
            <a:spAutoFit/>
          </a:bodyPr>
          <a:lstStyle/>
          <a:p>
            <a:r>
              <a:rPr lang="en-US" dirty="0" smtClean="0">
                <a:solidFill>
                  <a:schemeClr val="accent5">
                    <a:lumMod val="50000"/>
                  </a:schemeClr>
                </a:solidFill>
              </a:rPr>
              <a:t>Blue = </a:t>
            </a:r>
            <a:r>
              <a:rPr lang="en-US" b="1" dirty="0" smtClean="0">
                <a:solidFill>
                  <a:schemeClr val="accent5">
                    <a:lumMod val="50000"/>
                  </a:schemeClr>
                </a:solidFill>
              </a:rPr>
              <a:t>exponential</a:t>
            </a:r>
            <a:endParaRPr lang="en-US" b="1" dirty="0">
              <a:solidFill>
                <a:schemeClr val="accent5">
                  <a:lumMod val="50000"/>
                </a:schemeClr>
              </a:solidFill>
            </a:endParaRPr>
          </a:p>
        </p:txBody>
      </p:sp>
    </p:spTree>
    <p:extLst>
      <p:ext uri="{BB962C8B-B14F-4D97-AF65-F5344CB8AC3E}">
        <p14:creationId xmlns:p14="http://schemas.microsoft.com/office/powerpoint/2010/main" val="2991009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But equally weighted (K=0.5) gives same result is brute boxcar</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9637" y="1849437"/>
            <a:ext cx="7324725" cy="4210050"/>
          </a:xfrm>
        </p:spPr>
      </p:pic>
    </p:spTree>
    <p:extLst>
      <p:ext uri="{BB962C8B-B14F-4D97-AF65-F5344CB8AC3E}">
        <p14:creationId xmlns:p14="http://schemas.microsoft.com/office/powerpoint/2010/main" val="74983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plot the data first</a:t>
            </a:r>
            <a:endParaRPr lang="en-US" dirty="0"/>
          </a:p>
        </p:txBody>
      </p:sp>
      <p:sp>
        <p:nvSpPr>
          <p:cNvPr id="3" name="Content Placeholder 2"/>
          <p:cNvSpPr>
            <a:spLocks noGrp="1"/>
          </p:cNvSpPr>
          <p:nvPr>
            <p:ph idx="1"/>
          </p:nvPr>
        </p:nvSpPr>
        <p:spPr/>
        <p:txBody>
          <a:bodyPr/>
          <a:lstStyle/>
          <a:p>
            <a:r>
              <a:rPr lang="en-US" dirty="0" smtClean="0"/>
              <a:t>For any time series problem, plot the data first at some sensible scale and do simple smoothing to see if there is underlying structure vs just all random noise.</a:t>
            </a:r>
          </a:p>
          <a:p>
            <a:r>
              <a:rPr lang="en-US" dirty="0" smtClean="0"/>
              <a:t>Do a simple preliminary VISUAL analysis – fit a line to all or parts of the data, just so you get some better understanding</a:t>
            </a:r>
          </a:p>
          <a:p>
            <a:r>
              <a:rPr lang="en-US" dirty="0" smtClean="0"/>
              <a:t>EXCEL is actually convenient for this</a:t>
            </a:r>
            <a:endParaRPr lang="en-US" dirty="0"/>
          </a:p>
        </p:txBody>
      </p:sp>
    </p:spTree>
    <p:extLst>
      <p:ext uri="{BB962C8B-B14F-4D97-AF65-F5344CB8AC3E}">
        <p14:creationId xmlns:p14="http://schemas.microsoft.com/office/powerpoint/2010/main" val="4181690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Exponential (Blue) (recent year weighted; k =.9) vs Gaussian (Green)</a:t>
            </a:r>
            <a:endParaRPr lang="en-US" sz="36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383066"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89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Histogram Exercise</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692" y="889187"/>
            <a:ext cx="5924550" cy="5991225"/>
          </a:xfrm>
          <a:prstGeom prst="rect">
            <a:avLst/>
          </a:prstGeom>
        </p:spPr>
      </p:pic>
      <p:sp>
        <p:nvSpPr>
          <p:cNvPr id="5" name="TextBox 4"/>
          <p:cNvSpPr txBox="1"/>
          <p:nvPr/>
        </p:nvSpPr>
        <p:spPr>
          <a:xfrm>
            <a:off x="609600" y="2057400"/>
            <a:ext cx="2599092" cy="3416320"/>
          </a:xfrm>
          <a:prstGeom prst="rect">
            <a:avLst/>
          </a:prstGeom>
          <a:noFill/>
        </p:spPr>
        <p:txBody>
          <a:bodyPr wrap="square" rtlCol="0">
            <a:spAutoFit/>
          </a:bodyPr>
          <a:lstStyle/>
          <a:p>
            <a:r>
              <a:rPr lang="en-US" sz="2400" dirty="0" smtClean="0"/>
              <a:t>Easy and the point was that this is not a randomly distributed variable; distribution is skewed (third moment; kurtosis = 4</a:t>
            </a:r>
            <a:r>
              <a:rPr lang="en-US" sz="2400" baseline="30000" dirty="0" smtClean="0"/>
              <a:t>th</a:t>
            </a:r>
            <a:r>
              <a:rPr lang="en-US" sz="2400" dirty="0" smtClean="0"/>
              <a:t> moment</a:t>
            </a:r>
            <a:endParaRPr lang="en-US" sz="2400" dirty="0"/>
          </a:p>
        </p:txBody>
      </p:sp>
    </p:spTree>
    <p:extLst>
      <p:ext uri="{BB962C8B-B14F-4D97-AF65-F5344CB8AC3E}">
        <p14:creationId xmlns:p14="http://schemas.microsoft.com/office/powerpoint/2010/main" val="858860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Extraction</a:t>
            </a:r>
            <a:endParaRPr lang="en-US" dirty="0"/>
          </a:p>
        </p:txBody>
      </p:sp>
      <p:sp>
        <p:nvSpPr>
          <p:cNvPr id="3" name="Content Placeholder 2"/>
          <p:cNvSpPr>
            <a:spLocks noGrp="1"/>
          </p:cNvSpPr>
          <p:nvPr>
            <p:ph idx="1"/>
          </p:nvPr>
        </p:nvSpPr>
        <p:spPr/>
        <p:txBody>
          <a:bodyPr/>
          <a:lstStyle/>
          <a:p>
            <a:r>
              <a:rPr lang="en-US" dirty="0" smtClean="0"/>
              <a:t>As expected this gave everyone the most trouble; its not hard but you do have to pay attention to the your process.</a:t>
            </a:r>
          </a:p>
          <a:p>
            <a:r>
              <a:rPr lang="en-US" dirty="0" smtClean="0"/>
              <a:t>First produce a sensible plot so you get a feel for the amplitude of the feature</a:t>
            </a:r>
          </a:p>
          <a:p>
            <a:endParaRPr lang="en-US" dirty="0"/>
          </a:p>
        </p:txBody>
      </p:sp>
    </p:spTree>
    <p:extLst>
      <p:ext uri="{BB962C8B-B14F-4D97-AF65-F5344CB8AC3E}">
        <p14:creationId xmlns:p14="http://schemas.microsoft.com/office/powerpoint/2010/main" val="523286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Again make the Scale reasonable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778125"/>
            <a:ext cx="4572000" cy="2352675"/>
          </a:xfrm>
        </p:spPr>
      </p:pic>
      <p:sp>
        <p:nvSpPr>
          <p:cNvPr id="5" name="TextBox 4"/>
          <p:cNvSpPr txBox="1"/>
          <p:nvPr/>
        </p:nvSpPr>
        <p:spPr>
          <a:xfrm>
            <a:off x="1066800" y="1219200"/>
            <a:ext cx="7162800" cy="1200329"/>
          </a:xfrm>
          <a:prstGeom prst="rect">
            <a:avLst/>
          </a:prstGeom>
          <a:noFill/>
        </p:spPr>
        <p:txBody>
          <a:bodyPr wrap="square" rtlCol="0">
            <a:spAutoFit/>
          </a:bodyPr>
          <a:lstStyle/>
          <a:p>
            <a:r>
              <a:rPr lang="en-US" dirty="0" smtClean="0"/>
              <a:t>See the Noise!  Now do Feature Extraction – want to fit a “continuum” that doesn’t include features.  This simple linear fit does include features so is wrong but it serves as an initial guide..  What you notice is that the peak is about .4 units above the “baseline”. </a:t>
            </a:r>
            <a:r>
              <a:rPr lang="en-US" dirty="0" smtClean="0"/>
              <a:t>Window out features and continue.</a:t>
            </a:r>
            <a:endParaRPr lang="en-US" dirty="0"/>
          </a:p>
        </p:txBody>
      </p:sp>
      <p:sp>
        <p:nvSpPr>
          <p:cNvPr id="6" name="Up-Down Arrow 5"/>
          <p:cNvSpPr/>
          <p:nvPr/>
        </p:nvSpPr>
        <p:spPr>
          <a:xfrm>
            <a:off x="6781800" y="2743200"/>
            <a:ext cx="304800" cy="1524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62800" y="3505200"/>
            <a:ext cx="914400" cy="369332"/>
          </a:xfrm>
          <a:prstGeom prst="rect">
            <a:avLst/>
          </a:prstGeom>
          <a:noFill/>
        </p:spPr>
        <p:txBody>
          <a:bodyPr wrap="square" rtlCol="0">
            <a:spAutoFit/>
          </a:bodyPr>
          <a:lstStyle/>
          <a:p>
            <a:r>
              <a:rPr lang="en-US" dirty="0" smtClean="0"/>
              <a:t>0.4</a:t>
            </a:r>
            <a:endParaRPr lang="en-US" dirty="0"/>
          </a:p>
        </p:txBody>
      </p:sp>
    </p:spTree>
    <p:extLst>
      <p:ext uri="{BB962C8B-B14F-4D97-AF65-F5344CB8AC3E}">
        <p14:creationId xmlns:p14="http://schemas.microsoft.com/office/powerpoint/2010/main" val="2576383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clearly something is wrong here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0725" y="1997075"/>
            <a:ext cx="5162550" cy="3914775"/>
          </a:xfrm>
        </p:spPr>
      </p:pic>
    </p:spTree>
    <p:extLst>
      <p:ext uri="{BB962C8B-B14F-4D97-AF65-F5344CB8AC3E}">
        <p14:creationId xmlns:p14="http://schemas.microsoft.com/office/powerpoint/2010/main" val="3591686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Way too big of amplitude and poor data representation for windows</a:t>
            </a:r>
            <a:endParaRPr lang="en-US"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5907228" cy="321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1"/>
            <a:ext cx="4343400" cy="4334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96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you can’t subtract with the features in your baseline!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3125" y="2058987"/>
            <a:ext cx="4857750" cy="3790950"/>
          </a:xfrm>
        </p:spPr>
      </p:pic>
    </p:spTree>
    <p:extLst>
      <p:ext uri="{BB962C8B-B14F-4D97-AF65-F5344CB8AC3E}">
        <p14:creationId xmlns:p14="http://schemas.microsoft.com/office/powerpoint/2010/main" val="3335884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400" dirty="0" smtClean="0"/>
              <a:t>Define windows and fit polynomial outside of window and then subtract that at every point (flatten the spectra) </a:t>
            </a:r>
            <a:r>
              <a:rPr lang="en-US" sz="2400" dirty="0" smtClean="0">
                <a:sym typeface="Wingdings" panose="05000000000000000000" pitchFamily="2" charset="2"/>
              </a:rPr>
              <a:t> are these features statistically significant or just noise?</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828800"/>
            <a:ext cx="7419911" cy="4581525"/>
          </a:xfrm>
        </p:spPr>
      </p:pic>
      <p:cxnSp>
        <p:nvCxnSpPr>
          <p:cNvPr id="6" name="Straight Connector 5"/>
          <p:cNvCxnSpPr/>
          <p:nvPr/>
        </p:nvCxnSpPr>
        <p:spPr>
          <a:xfrm>
            <a:off x="3733800" y="2209800"/>
            <a:ext cx="0" cy="3429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800600" y="2362200"/>
            <a:ext cx="0" cy="3429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64885" y="2514600"/>
            <a:ext cx="0" cy="3429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97445" y="2209800"/>
            <a:ext cx="0" cy="3429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672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With features (NO – just and illustration)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905000"/>
            <a:ext cx="7376508" cy="3990975"/>
          </a:xfrm>
        </p:spPr>
      </p:pic>
    </p:spTree>
    <p:extLst>
      <p:ext uri="{BB962C8B-B14F-4D97-AF65-F5344CB8AC3E}">
        <p14:creationId xmlns:p14="http://schemas.microsoft.com/office/powerpoint/2010/main" val="3271618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subtract polynomial from every f(x)=y point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312" y="2459037"/>
            <a:ext cx="5667375" cy="2990850"/>
          </a:xfrm>
        </p:spPr>
      </p:pic>
    </p:spTree>
    <p:extLst>
      <p:ext uri="{BB962C8B-B14F-4D97-AF65-F5344CB8AC3E}">
        <p14:creationId xmlns:p14="http://schemas.microsoft.com/office/powerpoint/2010/main" val="42561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data scaled to </a:t>
            </a:r>
            <a:r>
              <a:rPr lang="en-US" dirty="0" err="1" smtClean="0"/>
              <a:t>ymin</a:t>
            </a:r>
            <a:r>
              <a:rPr lang="en-US" dirty="0" smtClean="0"/>
              <a:t>=0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2662" y="2740025"/>
            <a:ext cx="4638675" cy="2428875"/>
          </a:xfrm>
        </p:spPr>
      </p:pic>
    </p:spTree>
    <p:extLst>
      <p:ext uri="{BB962C8B-B14F-4D97-AF65-F5344CB8AC3E}">
        <p14:creationId xmlns:p14="http://schemas.microsoft.com/office/powerpoint/2010/main" val="181773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Flattened Spectra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812" y="2659062"/>
            <a:ext cx="4524375" cy="2590800"/>
          </a:xfrm>
        </p:spPr>
      </p:pic>
    </p:spTree>
    <p:extLst>
      <p:ext uri="{BB962C8B-B14F-4D97-AF65-F5344CB8AC3E}">
        <p14:creationId xmlns:p14="http://schemas.microsoft.com/office/powerpoint/2010/main" val="589755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Smoothing Helps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33600"/>
            <a:ext cx="8172450" cy="3248025"/>
          </a:xfrm>
        </p:spPr>
      </p:pic>
      <p:sp>
        <p:nvSpPr>
          <p:cNvPr id="5" name="TextBox 4"/>
          <p:cNvSpPr txBox="1"/>
          <p:nvPr/>
        </p:nvSpPr>
        <p:spPr>
          <a:xfrm>
            <a:off x="708660" y="1219200"/>
            <a:ext cx="8054340" cy="830997"/>
          </a:xfrm>
          <a:prstGeom prst="rect">
            <a:avLst/>
          </a:prstGeom>
          <a:noFill/>
        </p:spPr>
        <p:txBody>
          <a:bodyPr wrap="square" rtlCol="0">
            <a:spAutoFit/>
          </a:bodyPr>
          <a:lstStyle/>
          <a:p>
            <a:r>
              <a:rPr lang="en-US" sz="2400" dirty="0" smtClean="0"/>
              <a:t>Maybe 3 events; 1 for sure; note amplitude is correct compared to the first pass (i.e. ~0.4)</a:t>
            </a:r>
            <a:endParaRPr lang="en-US" sz="2400" dirty="0"/>
          </a:p>
        </p:txBody>
      </p:sp>
      <p:sp>
        <p:nvSpPr>
          <p:cNvPr id="6" name="TextBox 5"/>
          <p:cNvSpPr txBox="1"/>
          <p:nvPr/>
        </p:nvSpPr>
        <p:spPr>
          <a:xfrm>
            <a:off x="708660" y="5657671"/>
            <a:ext cx="7848600" cy="1200329"/>
          </a:xfrm>
          <a:prstGeom prst="rect">
            <a:avLst/>
          </a:prstGeom>
          <a:noFill/>
        </p:spPr>
        <p:txBody>
          <a:bodyPr wrap="square" rtlCol="0">
            <a:spAutoFit/>
          </a:bodyPr>
          <a:lstStyle/>
          <a:p>
            <a:r>
              <a:rPr lang="en-US" dirty="0" smtClean="0"/>
              <a:t>Area under the curve for biggest feature is about a 3% excess over baseline – not very high amplitude but not a NOISE FEATURE either;</a:t>
            </a:r>
          </a:p>
          <a:p>
            <a:r>
              <a:rPr lang="en-US" dirty="0" smtClean="0"/>
              <a:t>0=9 sq. km; feature is 20 years; 9x20 =180;  area of feature is triangle: ½ *20*(.5) = 5; 5/180 = 3% (good enough for estimate) </a:t>
            </a:r>
            <a:endParaRPr lang="en-US" dirty="0"/>
          </a:p>
        </p:txBody>
      </p:sp>
      <p:sp>
        <p:nvSpPr>
          <p:cNvPr id="7" name="TextBox 6"/>
          <p:cNvSpPr txBox="1"/>
          <p:nvPr/>
        </p:nvSpPr>
        <p:spPr>
          <a:xfrm>
            <a:off x="1752600" y="2895600"/>
            <a:ext cx="3733800" cy="369332"/>
          </a:xfrm>
          <a:prstGeom prst="rect">
            <a:avLst/>
          </a:prstGeom>
          <a:noFill/>
        </p:spPr>
        <p:txBody>
          <a:bodyPr wrap="square" rtlCol="0">
            <a:spAutoFit/>
          </a:bodyPr>
          <a:lstStyle/>
          <a:p>
            <a:r>
              <a:rPr lang="en-US" dirty="0" smtClean="0">
                <a:solidFill>
                  <a:srgbClr val="FF0000"/>
                </a:solidFill>
              </a:rPr>
              <a:t>Constant = 9.1</a:t>
            </a:r>
            <a:endParaRPr lang="en-US" dirty="0">
              <a:solidFill>
                <a:srgbClr val="FF0000"/>
              </a:solidFill>
            </a:endParaRPr>
          </a:p>
        </p:txBody>
      </p:sp>
    </p:spTree>
    <p:extLst>
      <p:ext uri="{BB962C8B-B14F-4D97-AF65-F5344CB8AC3E}">
        <p14:creationId xmlns:p14="http://schemas.microsoft.com/office/powerpoint/2010/main" val="34105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Numpy</a:t>
            </a:r>
            <a:r>
              <a:rPr lang="en-US" dirty="0" smtClean="0"/>
              <a:t> procedure</a:t>
            </a:r>
            <a:endParaRPr lang="en-US" dirty="0"/>
          </a:p>
        </p:txBody>
      </p:sp>
      <p:sp>
        <p:nvSpPr>
          <p:cNvPr id="3" name="Content Placeholder 2"/>
          <p:cNvSpPr>
            <a:spLocks noGrp="1"/>
          </p:cNvSpPr>
          <p:nvPr>
            <p:ph idx="1"/>
          </p:nvPr>
        </p:nvSpPr>
        <p:spPr/>
        <p:txBody>
          <a:bodyPr/>
          <a:lstStyle/>
          <a:p>
            <a:pPr marL="0" indent="0">
              <a:buNone/>
            </a:pPr>
            <a:r>
              <a:rPr lang="en-US" dirty="0" smtClean="0"/>
              <a:t>&gt;&gt;&gt; import </a:t>
            </a:r>
            <a:r>
              <a:rPr lang="en-US" dirty="0" err="1" smtClean="0"/>
              <a:t>numpy</a:t>
            </a:r>
            <a:endParaRPr lang="en-US" dirty="0" smtClean="0"/>
          </a:p>
          <a:p>
            <a:pPr marL="0" indent="0">
              <a:buNone/>
            </a:pPr>
            <a:r>
              <a:rPr lang="en-US" dirty="0" smtClean="0"/>
              <a:t>&gt;&gt;&gt; </a:t>
            </a:r>
            <a:r>
              <a:rPr lang="en-US" dirty="0" err="1" smtClean="0"/>
              <a:t>x,y</a:t>
            </a:r>
            <a:r>
              <a:rPr lang="en-US" dirty="0" smtClean="0"/>
              <a:t> = </a:t>
            </a:r>
            <a:r>
              <a:rPr lang="en-US" dirty="0" err="1" smtClean="0"/>
              <a:t>numpy.loadtxt</a:t>
            </a:r>
            <a:r>
              <a:rPr lang="en-US" dirty="0" smtClean="0"/>
              <a:t>(“xy.txt”, unpack=True)</a:t>
            </a:r>
          </a:p>
          <a:p>
            <a:pPr marL="0" indent="0">
              <a:buNone/>
            </a:pPr>
            <a:r>
              <a:rPr lang="en-US" dirty="0" smtClean="0"/>
              <a:t>&gt;&gt;&gt;p = </a:t>
            </a:r>
            <a:r>
              <a:rPr lang="en-US" dirty="0" err="1" smtClean="0"/>
              <a:t>numpy.polyfit</a:t>
            </a:r>
            <a:r>
              <a:rPr lang="en-US" dirty="0" smtClean="0"/>
              <a:t>(x, y, </a:t>
            </a:r>
            <a:r>
              <a:rPr lang="en-US" dirty="0" err="1" smtClean="0"/>
              <a:t>deg</a:t>
            </a:r>
            <a:r>
              <a:rPr lang="en-US" dirty="0" smtClean="0"/>
              <a:t>=3)</a:t>
            </a:r>
          </a:p>
          <a:p>
            <a:pPr marL="0" indent="0">
              <a:buNone/>
            </a:pPr>
            <a:r>
              <a:rPr lang="en-US" dirty="0" smtClean="0"/>
              <a:t>&gt;&gt;&gt;print p</a:t>
            </a:r>
          </a:p>
          <a:p>
            <a:pPr marL="0" indent="0">
              <a:buNone/>
            </a:pPr>
            <a:r>
              <a:rPr lang="en-US" dirty="0" smtClean="0"/>
              <a:t>&gt;&gt;&gt;-7e-07   1e-04  -0.0072  +9.108</a:t>
            </a:r>
          </a:p>
          <a:p>
            <a:pPr marL="0" indent="0">
              <a:buNone/>
            </a:pPr>
            <a:endParaRPr lang="en-US" dirty="0"/>
          </a:p>
          <a:p>
            <a:pPr marL="0" indent="0">
              <a:buNone/>
            </a:pPr>
            <a:r>
              <a:rPr lang="en-US" dirty="0" smtClean="0"/>
              <a:t>Excel = -5e-07 8e-05 -.0063 9.105</a:t>
            </a:r>
            <a:endParaRPr lang="en-US" dirty="0"/>
          </a:p>
        </p:txBody>
      </p:sp>
    </p:spTree>
    <p:extLst>
      <p:ext uri="{BB962C8B-B14F-4D97-AF65-F5344CB8AC3E}">
        <p14:creationId xmlns:p14="http://schemas.microsoft.com/office/powerpoint/2010/main" val="33456973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01"/>
            <a:ext cx="8229600" cy="1143000"/>
          </a:xfrm>
        </p:spPr>
        <p:txBody>
          <a:bodyPr/>
          <a:lstStyle/>
          <a:p>
            <a:r>
              <a:rPr lang="en-US" dirty="0" smtClean="0"/>
              <a:t>Fitting the whole thing</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990600"/>
            <a:ext cx="667702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2286000"/>
            <a:ext cx="1905000" cy="3600986"/>
          </a:xfrm>
          <a:prstGeom prst="rect">
            <a:avLst/>
          </a:prstGeom>
          <a:noFill/>
        </p:spPr>
        <p:txBody>
          <a:bodyPr wrap="square" rtlCol="0">
            <a:spAutoFit/>
          </a:bodyPr>
          <a:lstStyle/>
          <a:p>
            <a:r>
              <a:rPr lang="en-US" sz="2400" dirty="0" smtClean="0"/>
              <a:t>Yes there is a family of functions that work for this kind of “sharp cutoff wave form”</a:t>
            </a:r>
          </a:p>
          <a:p>
            <a:endParaRPr lang="en-US" dirty="0" smtClean="0"/>
          </a:p>
          <a:p>
            <a:endParaRPr lang="en-US" dirty="0"/>
          </a:p>
        </p:txBody>
      </p:sp>
    </p:spTree>
    <p:extLst>
      <p:ext uri="{BB962C8B-B14F-4D97-AF65-F5344CB8AC3E}">
        <p14:creationId xmlns:p14="http://schemas.microsoft.com/office/powerpoint/2010/main" val="245524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Sigmoidal Distribution</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45261" y="1371600"/>
            <a:ext cx="6098739"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5" name="TextBox 4"/>
              <p:cNvSpPr txBox="1"/>
              <p:nvPr/>
            </p:nvSpPr>
            <p:spPr>
              <a:xfrm>
                <a:off x="27791" y="2154481"/>
                <a:ext cx="2858347" cy="60369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a:rPr>
                        <m:t>𝑦</m:t>
                      </m:r>
                      <m:r>
                        <a:rPr lang="en-US" sz="2800" b="0" i="1" smtClean="0">
                          <a:latin typeface="Cambria Math"/>
                        </a:rPr>
                        <m:t>=</m:t>
                      </m:r>
                      <m:r>
                        <a:rPr lang="en-US" sz="2800" b="0" i="1" smtClean="0">
                          <a:latin typeface="Cambria Math"/>
                        </a:rPr>
                        <m:t>𝑎</m:t>
                      </m:r>
                      <m:r>
                        <a:rPr lang="en-US" sz="2800" b="0" i="1" smtClean="0">
                          <a:latin typeface="Cambria Math"/>
                        </a:rPr>
                        <m:t>−</m:t>
                      </m:r>
                      <m:r>
                        <a:rPr lang="en-US" sz="2800" b="0" i="1" smtClean="0">
                          <a:latin typeface="Cambria Math"/>
                        </a:rPr>
                        <m:t>𝑏</m:t>
                      </m:r>
                      <m:sSup>
                        <m:sSupPr>
                          <m:ctrlPr>
                            <a:rPr lang="en-US" sz="2800" b="0" i="1" smtClean="0">
                              <a:latin typeface="Cambria Math"/>
                            </a:rPr>
                          </m:ctrlPr>
                        </m:sSupPr>
                        <m:e>
                          <m:r>
                            <a:rPr lang="en-US" sz="2800" b="0" i="1" smtClean="0">
                              <a:latin typeface="Cambria Math"/>
                            </a:rPr>
                            <m:t>𝑒</m:t>
                          </m:r>
                        </m:e>
                        <m:sup>
                          <m:sSup>
                            <m:sSupPr>
                              <m:ctrlPr>
                                <a:rPr lang="en-US" sz="2800" b="0" i="1" smtClean="0">
                                  <a:latin typeface="Cambria Math"/>
                                </a:rPr>
                              </m:ctrlPr>
                            </m:sSupPr>
                            <m:e>
                              <m:r>
                                <a:rPr lang="en-US" sz="2800" b="0" i="1" smtClean="0">
                                  <a:latin typeface="Cambria Math"/>
                                </a:rPr>
                                <m:t>(−</m:t>
                              </m:r>
                              <m:r>
                                <a:rPr lang="en-US" sz="2800" b="0" i="1" smtClean="0">
                                  <a:latin typeface="Cambria Math"/>
                                </a:rPr>
                                <m:t>𝑐𝑥</m:t>
                              </m:r>
                            </m:e>
                            <m:sup>
                              <m:r>
                                <a:rPr lang="en-US" sz="2800" b="0" i="1" smtClean="0">
                                  <a:latin typeface="Cambria Math"/>
                                </a:rPr>
                                <m:t>𝑑</m:t>
                              </m:r>
                            </m:sup>
                          </m:sSup>
                          <m:r>
                            <a:rPr lang="en-US" sz="2800" b="0" i="1" smtClean="0">
                              <a:latin typeface="Cambria Math"/>
                            </a:rPr>
                            <m:t>)</m:t>
                          </m:r>
                        </m:sup>
                      </m:sSup>
                    </m:oMath>
                  </m:oMathPara>
                </a14:m>
                <a:endParaRPr lang="en-US" sz="2800" dirty="0"/>
              </a:p>
            </p:txBody>
          </p:sp>
        </mc:Choice>
        <mc:Fallback>
          <p:sp>
            <p:nvSpPr>
              <p:cNvPr id="5" name="TextBox 4"/>
              <p:cNvSpPr txBox="1">
                <a:spLocks noRot="1" noChangeAspect="1" noMove="1" noResize="1" noEditPoints="1" noAdjustHandles="1" noChangeArrowheads="1" noChangeShapeType="1" noTextEdit="1"/>
              </p:cNvSpPr>
              <p:nvPr/>
            </p:nvSpPr>
            <p:spPr>
              <a:xfrm>
                <a:off x="27791" y="2154481"/>
                <a:ext cx="2858347" cy="603691"/>
              </a:xfrm>
              <a:prstGeom prst="rect">
                <a:avLst/>
              </a:prstGeom>
              <a:blipFill rotWithShape="1">
                <a:blip r:embed="rId3"/>
                <a:stretch>
                  <a:fillRect/>
                </a:stretch>
              </a:blipFill>
            </p:spPr>
            <p:txBody>
              <a:bodyPr/>
              <a:lstStyle/>
              <a:p>
                <a:r>
                  <a:rPr lang="en-US">
                    <a:noFill/>
                  </a:rPr>
                  <a:t> </a:t>
                </a:r>
              </a:p>
            </p:txBody>
          </p:sp>
        </mc:Fallback>
      </mc:AlternateContent>
      <p:sp>
        <p:nvSpPr>
          <p:cNvPr id="6" name="TextBox 5"/>
          <p:cNvSpPr txBox="1"/>
          <p:nvPr/>
        </p:nvSpPr>
        <p:spPr>
          <a:xfrm>
            <a:off x="381000" y="3200400"/>
            <a:ext cx="2895600" cy="1200329"/>
          </a:xfrm>
          <a:prstGeom prst="rect">
            <a:avLst/>
          </a:prstGeom>
          <a:noFill/>
        </p:spPr>
        <p:txBody>
          <a:bodyPr wrap="square" rtlCol="0">
            <a:spAutoFit/>
          </a:bodyPr>
          <a:lstStyle/>
          <a:p>
            <a:r>
              <a:rPr lang="en-US" dirty="0" smtClean="0"/>
              <a:t>A = 10.35</a:t>
            </a:r>
          </a:p>
          <a:p>
            <a:r>
              <a:rPr lang="en-US" dirty="0" smtClean="0"/>
              <a:t>B = 17.46</a:t>
            </a:r>
          </a:p>
          <a:p>
            <a:r>
              <a:rPr lang="en-US" dirty="0" smtClean="0"/>
              <a:t>C = 2.2E10</a:t>
            </a:r>
          </a:p>
          <a:p>
            <a:r>
              <a:rPr lang="en-US" dirty="0" smtClean="0"/>
              <a:t>D =-4.69</a:t>
            </a:r>
            <a:endParaRPr lang="en-US" dirty="0"/>
          </a:p>
        </p:txBody>
      </p:sp>
      <p:sp>
        <p:nvSpPr>
          <p:cNvPr id="7" name="TextBox 6"/>
          <p:cNvSpPr txBox="1"/>
          <p:nvPr/>
        </p:nvSpPr>
        <p:spPr>
          <a:xfrm>
            <a:off x="381000" y="4400729"/>
            <a:ext cx="2505138" cy="646331"/>
          </a:xfrm>
          <a:prstGeom prst="rect">
            <a:avLst/>
          </a:prstGeom>
          <a:noFill/>
        </p:spPr>
        <p:txBody>
          <a:bodyPr wrap="square" rtlCol="0">
            <a:spAutoFit/>
          </a:bodyPr>
          <a:lstStyle/>
          <a:p>
            <a:r>
              <a:rPr lang="en-US" b="1" dirty="0" smtClean="0"/>
              <a:t>The zunzun.com site is magic!</a:t>
            </a:r>
            <a:endParaRPr lang="en-US" b="1" dirty="0"/>
          </a:p>
        </p:txBody>
      </p:sp>
    </p:spTree>
    <p:extLst>
      <p:ext uri="{BB962C8B-B14F-4D97-AF65-F5344CB8AC3E}">
        <p14:creationId xmlns:p14="http://schemas.microsoft.com/office/powerpoint/2010/main" val="3642387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Science/Policy Issue; 2095 vs 2030</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14114" y="2324100"/>
            <a:ext cx="5834784"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045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Fool the Public Scale as the public assumes bottom = 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7425" y="2716212"/>
            <a:ext cx="4629150" cy="2476500"/>
          </a:xfrm>
        </p:spPr>
      </p:pic>
    </p:spTree>
    <p:extLst>
      <p:ext uri="{BB962C8B-B14F-4D97-AF65-F5344CB8AC3E}">
        <p14:creationId xmlns:p14="http://schemas.microsoft.com/office/powerpoint/2010/main" val="50157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Rid of Pre Satellite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209800"/>
            <a:ext cx="7513701" cy="3905250"/>
          </a:xfrm>
        </p:spPr>
      </p:pic>
    </p:spTree>
    <p:extLst>
      <p:ext uri="{BB962C8B-B14F-4D97-AF65-F5344CB8AC3E}">
        <p14:creationId xmlns:p14="http://schemas.microsoft.com/office/powerpoint/2010/main" val="146741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Maybe a small linear decline but this “fit” includes features in 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33600"/>
            <a:ext cx="8069861" cy="4076700"/>
          </a:xfrm>
        </p:spPr>
      </p:pic>
      <p:sp>
        <p:nvSpPr>
          <p:cNvPr id="5" name="Down Arrow 4"/>
          <p:cNvSpPr/>
          <p:nvPr/>
        </p:nvSpPr>
        <p:spPr>
          <a:xfrm>
            <a:off x="6477000" y="1676400"/>
            <a:ext cx="76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343400" y="1676400"/>
            <a:ext cx="76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54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62" y="152400"/>
            <a:ext cx="8229600" cy="1143000"/>
          </a:xfrm>
        </p:spPr>
        <p:txBody>
          <a:bodyPr>
            <a:normAutofit/>
          </a:bodyPr>
          <a:lstStyle/>
          <a:p>
            <a:pPr algn="l"/>
            <a:r>
              <a:rPr lang="en-US" sz="3200" dirty="0" smtClean="0"/>
              <a:t>Derivative of Curve can identify when changes occur – many ways to do this</a:t>
            </a:r>
            <a:endParaRPr lang="en-US" sz="3200" dirty="0"/>
          </a:p>
        </p:txBody>
      </p:sp>
      <p:sp>
        <p:nvSpPr>
          <p:cNvPr id="3" name="Content Placeholder 2"/>
          <p:cNvSpPr>
            <a:spLocks noGrp="1"/>
          </p:cNvSpPr>
          <p:nvPr>
            <p:ph idx="1"/>
          </p:nvPr>
        </p:nvSpPr>
        <p:spPr/>
        <p:txBody>
          <a:bodyPr/>
          <a:lstStyle/>
          <a:p>
            <a:r>
              <a:rPr lang="en-US" dirty="0" smtClean="0"/>
              <a:t>Small differences in approaches  produce slightly different results: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743200"/>
            <a:ext cx="5781675" cy="3743325"/>
          </a:xfrm>
          <a:prstGeom prst="rect">
            <a:avLst/>
          </a:prstGeom>
        </p:spPr>
      </p:pic>
    </p:spTree>
    <p:extLst>
      <p:ext uri="{BB962C8B-B14F-4D97-AF65-F5344CB8AC3E}">
        <p14:creationId xmlns:p14="http://schemas.microsoft.com/office/powerpoint/2010/main" val="282103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 y="1828800"/>
            <a:ext cx="4667250" cy="29813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76200"/>
            <a:ext cx="4552950" cy="28384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514600"/>
            <a:ext cx="4073338" cy="4183200"/>
          </a:xfrm>
          <a:prstGeom prst="rect">
            <a:avLst/>
          </a:prstGeom>
        </p:spPr>
      </p:pic>
    </p:spTree>
    <p:extLst>
      <p:ext uri="{BB962C8B-B14F-4D97-AF65-F5344CB8AC3E}">
        <p14:creationId xmlns:p14="http://schemas.microsoft.com/office/powerpoint/2010/main" val="2682116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25" y="228600"/>
            <a:ext cx="8229600" cy="1143000"/>
          </a:xfrm>
        </p:spPr>
        <p:txBody>
          <a:bodyPr/>
          <a:lstStyle/>
          <a:p>
            <a:r>
              <a:rPr lang="en-US" dirty="0" smtClean="0"/>
              <a:t>Derivative and Integral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167548"/>
            <a:ext cx="4298930" cy="3383118"/>
          </a:xfrm>
        </p:spPr>
      </p:pic>
      <p:sp>
        <p:nvSpPr>
          <p:cNvPr id="5" name="TextBox 4"/>
          <p:cNvSpPr txBox="1"/>
          <p:nvPr/>
        </p:nvSpPr>
        <p:spPr>
          <a:xfrm>
            <a:off x="5181600" y="1905000"/>
            <a:ext cx="3200400" cy="954107"/>
          </a:xfrm>
          <a:prstGeom prst="rect">
            <a:avLst/>
          </a:prstGeom>
          <a:noFill/>
        </p:spPr>
        <p:txBody>
          <a:bodyPr wrap="square" rtlCol="0">
            <a:spAutoFit/>
          </a:bodyPr>
          <a:lstStyle/>
          <a:p>
            <a:r>
              <a:rPr lang="en-US" sz="2800" dirty="0" smtClean="0"/>
              <a:t>Area ratio = 1.37 (721/525)</a:t>
            </a:r>
            <a:endParaRPr lang="en-US" sz="2800" dirty="0"/>
          </a:p>
        </p:txBody>
      </p:sp>
      <p:sp>
        <p:nvSpPr>
          <p:cNvPr id="6" name="TextBox 5"/>
          <p:cNvSpPr txBox="1"/>
          <p:nvPr/>
        </p:nvSpPr>
        <p:spPr>
          <a:xfrm>
            <a:off x="838200" y="4419600"/>
            <a:ext cx="7924800" cy="2000548"/>
          </a:xfrm>
          <a:prstGeom prst="rect">
            <a:avLst/>
          </a:prstGeom>
          <a:noFill/>
        </p:spPr>
        <p:txBody>
          <a:bodyPr wrap="square" rtlCol="0">
            <a:spAutoFit/>
          </a:bodyPr>
          <a:lstStyle/>
          <a:p>
            <a:r>
              <a:rPr lang="en-US" sz="3200" dirty="0" smtClean="0"/>
              <a:t>No Need to do “fancy” interpolation for numerical integration for this data given the intrinsic noise</a:t>
            </a:r>
            <a:r>
              <a:rPr lang="en-US" sz="3200" dirty="0"/>
              <a:t> </a:t>
            </a:r>
            <a:r>
              <a:rPr lang="en-US" dirty="0" smtClean="0"/>
              <a:t>– </a:t>
            </a:r>
            <a:r>
              <a:rPr lang="en-US" sz="2800" b="1" dirty="0" smtClean="0">
                <a:solidFill>
                  <a:srgbClr val="FF0000"/>
                </a:solidFill>
              </a:rPr>
              <a:t>why do extra calculations if you don’t need to </a:t>
            </a:r>
            <a:r>
              <a:rPr lang="en-US" sz="2800" b="1" dirty="0" smtClean="0">
                <a:solidFill>
                  <a:srgbClr val="FF0000"/>
                </a:solidFill>
                <a:sym typeface="Wingdings" panose="05000000000000000000" pitchFamily="2" charset="2"/>
              </a:rPr>
              <a:t> spare machine resource</a:t>
            </a:r>
            <a:endParaRPr lang="en-US" sz="2800" b="1" dirty="0">
              <a:solidFill>
                <a:srgbClr val="FF0000"/>
              </a:solidFill>
            </a:endParaRPr>
          </a:p>
        </p:txBody>
      </p:sp>
    </p:spTree>
    <p:extLst>
      <p:ext uri="{BB962C8B-B14F-4D97-AF65-F5344CB8AC3E}">
        <p14:creationId xmlns:p14="http://schemas.microsoft.com/office/powerpoint/2010/main" val="20715149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1200</TotalTime>
  <Words>829</Words>
  <Application>Microsoft Office PowerPoint</Application>
  <PresentationFormat>On-screen Show (4:3)</PresentationFormat>
  <Paragraphs>72</Paragraphs>
  <Slides>35</Slides>
  <Notes>0</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Apex</vt:lpstr>
      <vt:lpstr>Adjacency</vt:lpstr>
      <vt:lpstr>Angles</vt:lpstr>
      <vt:lpstr>Austin</vt:lpstr>
      <vt:lpstr>Homework 5</vt:lpstr>
      <vt:lpstr>Always plot the data first</vt:lpstr>
      <vt:lpstr>Raw data scaled to ymin=0</vt:lpstr>
      <vt:lpstr>Fool the Public Scale as the public assumes bottom = 0</vt:lpstr>
      <vt:lpstr>Get Rid of Pre Satellite Data</vt:lpstr>
      <vt:lpstr>Maybe a small linear decline but this “fit” includes features in it</vt:lpstr>
      <vt:lpstr>Derivative of Curve can identify when changes occur – many ways to do this</vt:lpstr>
      <vt:lpstr>PowerPoint Presentation</vt:lpstr>
      <vt:lpstr>Derivative and Integral</vt:lpstr>
      <vt:lpstr>Derivative Clearly revels when systematic change starts</vt:lpstr>
      <vt:lpstr>Smoothing the Data</vt:lpstr>
      <vt:lpstr>Gaussian Kernel  need to normalize correctly</vt:lpstr>
      <vt:lpstr>Note phase “error” – this is common because of a finite data end so best build in an offset that you can change</vt:lpstr>
      <vt:lpstr>Most of your Gaussian Kernel Smoothing   looks too noisy</vt:lpstr>
      <vt:lpstr>Should look like this since the technique is meant to show wave form features by essentially median filtering the noise (this is how A/D works as well)</vt:lpstr>
      <vt:lpstr>Normalization issues look like this</vt:lpstr>
      <vt:lpstr>For this data set, choice of smoothing technique doesn’t much matter</vt:lpstr>
      <vt:lpstr>Exp. Smoothing Weighting the Past (K=0.1)</vt:lpstr>
      <vt:lpstr>But equally weighted (K=0.5) gives same result is brute boxcar</vt:lpstr>
      <vt:lpstr>Exponential (Blue) (recent year weighted; k =.9) vs Gaussian (Green)</vt:lpstr>
      <vt:lpstr>Histogram Exercise</vt:lpstr>
      <vt:lpstr>Feature Extraction</vt:lpstr>
      <vt:lpstr>Again make the Scale reasonable</vt:lpstr>
      <vt:lpstr>So clearly something is wrong here</vt:lpstr>
      <vt:lpstr>Way too big of amplitude and poor data representation for windows</vt:lpstr>
      <vt:lpstr>And you can’t subtract with the features in your baseline!</vt:lpstr>
      <vt:lpstr>Define windows and fit polynomial outside of window and then subtract that at every point (flatten the spectra)  are these features statistically significant or just noise?</vt:lpstr>
      <vt:lpstr>With features (NO – just and illustration)</vt:lpstr>
      <vt:lpstr>Now subtract polynomial from every f(x)=y point</vt:lpstr>
      <vt:lpstr>Flattened Spectra</vt:lpstr>
      <vt:lpstr>Smoothing Helps</vt:lpstr>
      <vt:lpstr>Numpy procedure</vt:lpstr>
      <vt:lpstr>Fitting the whole thing</vt:lpstr>
      <vt:lpstr>Sigmoidal Distribution</vt:lpstr>
      <vt:lpstr>Science/Policy Issue; 2095 vs 2030</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Nuts</dc:creator>
  <cp:lastModifiedBy>Dr. Nuts</cp:lastModifiedBy>
  <cp:revision>24</cp:revision>
  <cp:lastPrinted>2014-05-02T17:32:49Z</cp:lastPrinted>
  <dcterms:created xsi:type="dcterms:W3CDTF">2014-05-01T22:11:13Z</dcterms:created>
  <dcterms:modified xsi:type="dcterms:W3CDTF">2014-05-02T18:11:35Z</dcterms:modified>
</cp:coreProperties>
</file>