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720" r:id="rId5"/>
  </p:sldMasterIdLst>
  <p:notesMasterIdLst>
    <p:notesMasterId r:id="rId22"/>
  </p:notesMasterIdLst>
  <p:sldIdLst>
    <p:sldId id="256" r:id="rId6"/>
    <p:sldId id="276" r:id="rId7"/>
    <p:sldId id="274" r:id="rId8"/>
    <p:sldId id="279" r:id="rId9"/>
    <p:sldId id="271" r:id="rId10"/>
    <p:sldId id="272" r:id="rId11"/>
    <p:sldId id="273" r:id="rId12"/>
    <p:sldId id="262" r:id="rId13"/>
    <p:sldId id="277" r:id="rId14"/>
    <p:sldId id="278" r:id="rId15"/>
    <p:sldId id="275" r:id="rId16"/>
    <p:sldId id="258" r:id="rId17"/>
    <p:sldId id="263" r:id="rId18"/>
    <p:sldId id="266"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2A4AB-0C45-4E70-9F28-D233798E042F}" type="datetimeFigureOut">
              <a:rPr lang="en-US" smtClean="0"/>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3B9EE-F0C5-4492-80EC-65AF7286203B}" type="slidenum">
              <a:rPr lang="en-US" smtClean="0"/>
              <a:t>‹#›</a:t>
            </a:fld>
            <a:endParaRPr lang="en-US"/>
          </a:p>
        </p:txBody>
      </p:sp>
    </p:spTree>
    <p:extLst>
      <p:ext uri="{BB962C8B-B14F-4D97-AF65-F5344CB8AC3E}">
        <p14:creationId xmlns:p14="http://schemas.microsoft.com/office/powerpoint/2010/main" val="118469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3B9EE-F0C5-4492-80EC-65AF7286203B}" type="slidenum">
              <a:rPr lang="en-US" smtClean="0"/>
              <a:t>8</a:t>
            </a:fld>
            <a:endParaRPr lang="en-US"/>
          </a:p>
        </p:txBody>
      </p:sp>
    </p:spTree>
    <p:extLst>
      <p:ext uri="{BB962C8B-B14F-4D97-AF65-F5344CB8AC3E}">
        <p14:creationId xmlns:p14="http://schemas.microsoft.com/office/powerpoint/2010/main" val="248816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305671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106334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252754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0E0FAB9-DE7B-439D-BBA9-5919FEA4CC6C}"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5B3978-38E0-48C3-9D99-DAF28ADEEE8B}"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5B3978-38E0-48C3-9D99-DAF28ADEEE8B}"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55B3978-38E0-48C3-9D99-DAF28ADEEE8B}"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3554192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55B3978-38E0-48C3-9D99-DAF28ADEEE8B}" type="datetimeFigureOut">
              <a:rPr lang="en-US" smtClean="0"/>
              <a:t>1/31/2014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0E0FAB9-DE7B-439D-BBA9-5919FEA4CC6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5B3978-38E0-48C3-9D99-DAF28ADEEE8B}"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5B3978-38E0-48C3-9D99-DAF28ADEEE8B}"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B3978-38E0-48C3-9D99-DAF28ADEEE8B}"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4168901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0E0FAB9-DE7B-439D-BBA9-5919FEA4CC6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0E0FAB9-DE7B-439D-BBA9-5919FEA4CC6C}"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5B3978-38E0-48C3-9D99-DAF28ADEEE8B}"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0FAB9-DE7B-439D-BBA9-5919FEA4CC6C}"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5B3978-38E0-48C3-9D99-DAF28ADEEE8B}"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0FAB9-DE7B-439D-BBA9-5919FEA4CC6C}"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3884863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B3978-38E0-48C3-9D99-DAF28ADEEE8B}"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5B3978-38E0-48C3-9D99-DAF28ADEEE8B}"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0FAB9-DE7B-439D-BBA9-5919FEA4CC6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5B3978-38E0-48C3-9D99-DAF28ADEEE8B}"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3404372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5B3978-38E0-48C3-9D99-DAF28ADEEE8B}"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B3978-38E0-48C3-9D99-DAF28ADEEE8B}"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5B3978-38E0-48C3-9D99-DAF28ADEEE8B}"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0FAB9-DE7B-439D-BBA9-5919FEA4CC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5B3978-38E0-48C3-9D99-DAF28ADEEE8B}"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418508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B3978-38E0-48C3-9D99-DAF28ADEEE8B}"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135828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292796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B3978-38E0-48C3-9D99-DAF28ADEEE8B}"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0FAB9-DE7B-439D-BBA9-5919FEA4CC6C}" type="slidenum">
              <a:rPr lang="en-US" smtClean="0"/>
              <a:t>‹#›</a:t>
            </a:fld>
            <a:endParaRPr lang="en-US"/>
          </a:p>
        </p:txBody>
      </p:sp>
    </p:spTree>
    <p:extLst>
      <p:ext uri="{BB962C8B-B14F-4D97-AF65-F5344CB8AC3E}">
        <p14:creationId xmlns:p14="http://schemas.microsoft.com/office/powerpoint/2010/main" val="330350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B3978-38E0-48C3-9D99-DAF28ADEEE8B}" type="datetimeFigureOut">
              <a:rPr lang="en-US" smtClean="0"/>
              <a:t>1/31/2014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0FAB9-DE7B-439D-BBA9-5919FEA4CC6C}" type="slidenum">
              <a:rPr lang="en-US" smtClean="0"/>
              <a:t>‹#›</a:t>
            </a:fld>
            <a:endParaRPr lang="en-US"/>
          </a:p>
        </p:txBody>
      </p:sp>
    </p:spTree>
    <p:extLst>
      <p:ext uri="{BB962C8B-B14F-4D97-AF65-F5344CB8AC3E}">
        <p14:creationId xmlns:p14="http://schemas.microsoft.com/office/powerpoint/2010/main" val="49784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55B3978-38E0-48C3-9D99-DAF28ADEEE8B}" type="datetimeFigureOut">
              <a:rPr lang="en-US" smtClean="0"/>
              <a:t>1/31/2014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0E0FAB9-DE7B-439D-BBA9-5919FEA4CC6C}"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5B3978-38E0-48C3-9D99-DAF28ADEEE8B}" type="datetimeFigureOut">
              <a:rPr lang="en-US" smtClean="0"/>
              <a:t>1/31/2014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E0FAB9-DE7B-439D-BBA9-5919FEA4CC6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55B3978-38E0-48C3-9D99-DAF28ADEEE8B}" type="datetimeFigureOut">
              <a:rPr lang="en-US" smtClean="0"/>
              <a:t>1/31/2014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0E0FAB9-DE7B-439D-BBA9-5919FEA4CC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55B3978-38E0-48C3-9D99-DAF28ADEEE8B}" type="datetimeFigureOut">
              <a:rPr lang="en-US" smtClean="0"/>
              <a:t>1/31/2014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0E0FAB9-DE7B-439D-BBA9-5919FEA4CC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t>Accelerated Understanding</a:t>
            </a:r>
            <a:endParaRPr lang="en-US" sz="2400" dirty="0"/>
          </a:p>
        </p:txBody>
      </p:sp>
      <p:sp>
        <p:nvSpPr>
          <p:cNvPr id="2" name="Title 1"/>
          <p:cNvSpPr>
            <a:spLocks noGrp="1"/>
          </p:cNvSpPr>
          <p:nvPr>
            <p:ph type="ctrTitle"/>
          </p:nvPr>
        </p:nvSpPr>
        <p:spPr/>
        <p:txBody>
          <a:bodyPr/>
          <a:lstStyle/>
          <a:p>
            <a:pPr algn="l"/>
            <a:r>
              <a:rPr lang="en-US" sz="3200" dirty="0" smtClean="0"/>
              <a:t>BIGDATA AND VISUALIZATION: What IS IT?</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25792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411" y="3429000"/>
            <a:ext cx="757989" cy="1600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5257800"/>
            <a:ext cx="9144000" cy="1752600"/>
          </a:xfrm>
          <a:prstGeom prst="rect">
            <a:avLst/>
          </a:prstGeom>
        </p:spPr>
      </p:pic>
    </p:spTree>
    <p:extLst>
      <p:ext uri="{BB962C8B-B14F-4D97-AF65-F5344CB8AC3E}">
        <p14:creationId xmlns:p14="http://schemas.microsoft.com/office/powerpoint/2010/main" val="348287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2400"/>
              <a:t>Clustering Patterns – relevant to</a:t>
            </a:r>
            <a:r>
              <a:rPr lang="en-US" sz="4000"/>
              <a:t> </a:t>
            </a:r>
            <a:r>
              <a:rPr lang="en-US" sz="2400"/>
              <a:t>materials characterization; biophysical imaging; galaxy distribution; regional climate changes; env. Science spatial patterns</a:t>
            </a:r>
          </a:p>
        </p:txBody>
      </p:sp>
      <p:pic>
        <p:nvPicPr>
          <p:cNvPr id="348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600200"/>
            <a:ext cx="4876800" cy="2684463"/>
          </a:xfrm>
        </p:spPr>
      </p:pic>
      <p:pic>
        <p:nvPicPr>
          <p:cNvPr id="34820" name="Picture 4" descr="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33700"/>
            <a:ext cx="27622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19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06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7" y="471715"/>
            <a:ext cx="9144000" cy="638628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55950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54" y="0"/>
            <a:ext cx="9309706" cy="685799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6" y="130544"/>
            <a:ext cx="9846480" cy="685799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54" y="1976473"/>
            <a:ext cx="9607854" cy="2905053"/>
          </a:xfrm>
          <a:prstGeom prst="rect">
            <a:avLst/>
          </a:prstGeom>
        </p:spPr>
      </p:pic>
    </p:spTree>
    <p:extLst>
      <p:ext uri="{BB962C8B-B14F-4D97-AF65-F5344CB8AC3E}">
        <p14:creationId xmlns:p14="http://schemas.microsoft.com/office/powerpoint/2010/main" val="13558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Scale Mismatch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4942" y="1905000"/>
            <a:ext cx="3639058" cy="4010585"/>
          </a:xfrm>
        </p:spPr>
      </p:pic>
      <mc:AlternateContent xmlns:mc="http://schemas.openxmlformats.org/markup-compatibility/2006" xmlns:a14="http://schemas.microsoft.com/office/drawing/2010/main">
        <mc:Choice Requires="a14">
          <p:sp>
            <p:nvSpPr>
              <p:cNvPr id="6" name="TextBox 5"/>
              <p:cNvSpPr txBox="1"/>
              <p:nvPr/>
            </p:nvSpPr>
            <p:spPr>
              <a:xfrm>
                <a:off x="381000" y="2133600"/>
                <a:ext cx="5029200" cy="461665"/>
              </a:xfrm>
              <a:prstGeom prst="rect">
                <a:avLst/>
              </a:prstGeom>
              <a:noFill/>
            </p:spPr>
            <p:txBody>
              <a:bodyPr wrap="square" rtlCol="0">
                <a:spAutoFit/>
              </a:bodyPr>
              <a:lstStyle/>
              <a:p>
                <a14:m>
                  <m:oMath xmlns:m="http://schemas.openxmlformats.org/officeDocument/2006/math">
                    <m:sSup>
                      <m:sSupPr>
                        <m:ctrlPr>
                          <a:rPr lang="en-US" sz="2400" i="1" smtClean="0">
                            <a:latin typeface="Cambria Math"/>
                          </a:rPr>
                        </m:ctrlPr>
                      </m:sSupPr>
                      <m:e>
                        <m:r>
                          <a:rPr lang="en-US" sz="2400" b="0" i="1" smtClean="0">
                            <a:latin typeface="Cambria Math"/>
                          </a:rPr>
                          <m:t>10</m:t>
                        </m:r>
                      </m:e>
                      <m:sup>
                        <m:r>
                          <a:rPr lang="en-US" sz="2400" b="0" i="1" smtClean="0">
                            <a:latin typeface="Cambria Math"/>
                          </a:rPr>
                          <m:t>15</m:t>
                        </m:r>
                      </m:sup>
                    </m:sSup>
                  </m:oMath>
                </a14:m>
                <a:r>
                  <a:rPr lang="en-US" sz="2400" dirty="0" smtClean="0"/>
                  <a:t>  = FLOPS (</a:t>
                </a:r>
                <a:r>
                  <a:rPr lang="en-US" sz="2400" dirty="0" err="1" smtClean="0"/>
                  <a:t>Exxa</a:t>
                </a:r>
                <a:r>
                  <a:rPr lang="en-US" sz="2400" dirty="0" smtClean="0"/>
                  <a:t> Power Limited)</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1000" y="2133600"/>
                <a:ext cx="5029200" cy="461665"/>
              </a:xfrm>
              <a:prstGeom prst="rect">
                <a:avLst/>
              </a:prstGeom>
              <a:blipFill rotWithShape="1">
                <a:blip r:embed="rId3"/>
                <a:stretch>
                  <a:fillRect l="-364" t="-9211" r="-485"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35496" y="2738735"/>
                <a:ext cx="4648200" cy="461665"/>
              </a:xfrm>
              <a:prstGeom prst="rect">
                <a:avLst/>
              </a:prstGeom>
              <a:noFill/>
            </p:spPr>
            <p:txBody>
              <a:bodyPr wrap="square" rtlCol="0">
                <a:spAutoFit/>
              </a:bodyPr>
              <a:lstStyle/>
              <a:p>
                <a14:m>
                  <m:oMath xmlns:m="http://schemas.openxmlformats.org/officeDocument/2006/math">
                    <m:sSup>
                      <m:sSupPr>
                        <m:ctrlPr>
                          <a:rPr lang="en-US" sz="2400" i="1" smtClean="0">
                            <a:latin typeface="Cambria Math"/>
                          </a:rPr>
                        </m:ctrlPr>
                      </m:sSupPr>
                      <m:e>
                        <m:r>
                          <a:rPr lang="en-US" sz="2400" b="0" i="1" smtClean="0">
                            <a:latin typeface="Cambria Math"/>
                          </a:rPr>
                          <m:t>10</m:t>
                        </m:r>
                      </m:e>
                      <m:sup>
                        <m:r>
                          <a:rPr lang="en-US" sz="2400" b="0" i="1" smtClean="0">
                            <a:latin typeface="Cambria Math"/>
                          </a:rPr>
                          <m:t>12</m:t>
                        </m:r>
                      </m:sup>
                    </m:sSup>
                  </m:oMath>
                </a14:m>
                <a:r>
                  <a:rPr lang="en-US" sz="2400" dirty="0" smtClean="0"/>
                  <a:t> = LAN Speed</a:t>
                </a:r>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35496" y="2738735"/>
                <a:ext cx="4648200" cy="461665"/>
              </a:xfrm>
              <a:prstGeom prst="rect">
                <a:avLst/>
              </a:prstGeom>
              <a:blipFill rotWithShape="1">
                <a:blip r:embed="rId4"/>
                <a:stretch>
                  <a:fillRect l="-39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90600" y="3352800"/>
                <a:ext cx="4724400" cy="461665"/>
              </a:xfrm>
              <a:prstGeom prst="rect">
                <a:avLst/>
              </a:prstGeom>
              <a:noFill/>
            </p:spPr>
            <p:txBody>
              <a:bodyPr wrap="square" rtlCol="0">
                <a:spAutoFit/>
              </a:bodyPr>
              <a:lstStyle/>
              <a:p>
                <a14:m>
                  <m:oMath xmlns:m="http://schemas.openxmlformats.org/officeDocument/2006/math">
                    <m:sSup>
                      <m:sSupPr>
                        <m:ctrlPr>
                          <a:rPr lang="en-US" sz="2400" i="1" smtClean="0">
                            <a:latin typeface="Cambria Math"/>
                          </a:rPr>
                        </m:ctrlPr>
                      </m:sSupPr>
                      <m:e>
                        <m:r>
                          <a:rPr lang="en-US" sz="2400" b="0" i="1" smtClean="0">
                            <a:latin typeface="Cambria Math"/>
                          </a:rPr>
                          <m:t>10</m:t>
                        </m:r>
                      </m:e>
                      <m:sup>
                        <m:r>
                          <a:rPr lang="en-US" sz="2400" b="0" i="1" smtClean="0">
                            <a:latin typeface="Cambria Math"/>
                          </a:rPr>
                          <m:t>9</m:t>
                        </m:r>
                      </m:sup>
                    </m:sSup>
                  </m:oMath>
                </a14:m>
                <a:r>
                  <a:rPr lang="en-US" sz="2400" dirty="0" smtClean="0"/>
                  <a:t> = Broad Band Speed</a:t>
                </a:r>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990600" y="3352800"/>
                <a:ext cx="4724400" cy="461665"/>
              </a:xfrm>
              <a:prstGeom prst="rect">
                <a:avLst/>
              </a:prstGeom>
              <a:blipFill rotWithShape="1">
                <a:blip r:embed="rId5"/>
                <a:stretch>
                  <a:fillRect l="-38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95400" y="3962400"/>
                <a:ext cx="4572000" cy="461665"/>
              </a:xfrm>
              <a:prstGeom prst="rect">
                <a:avLst/>
              </a:prstGeom>
              <a:noFill/>
            </p:spPr>
            <p:txBody>
              <a:bodyPr wrap="square" rtlCol="0">
                <a:spAutoFit/>
              </a:bodyPr>
              <a:lstStyle/>
              <a:p>
                <a14:m>
                  <m:oMath xmlns:m="http://schemas.openxmlformats.org/officeDocument/2006/math">
                    <m:sSup>
                      <m:sSupPr>
                        <m:ctrlPr>
                          <a:rPr lang="en-US" sz="2400" i="1" smtClean="0">
                            <a:latin typeface="Cambria Math"/>
                          </a:rPr>
                        </m:ctrlPr>
                      </m:sSupPr>
                      <m:e>
                        <m:r>
                          <a:rPr lang="en-US" sz="2400" b="0" i="1" smtClean="0">
                            <a:latin typeface="Cambria Math"/>
                          </a:rPr>
                          <m:t>10</m:t>
                        </m:r>
                      </m:e>
                      <m:sup>
                        <m:r>
                          <a:rPr lang="en-US" sz="2400" b="0" i="1" smtClean="0">
                            <a:latin typeface="Cambria Math"/>
                          </a:rPr>
                          <m:t>6</m:t>
                        </m:r>
                      </m:sup>
                    </m:sSup>
                  </m:oMath>
                </a14:m>
                <a:r>
                  <a:rPr lang="en-US" sz="2400" dirty="0" smtClean="0"/>
                  <a:t> = Display Pixels</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95400" y="3962400"/>
                <a:ext cx="4572000" cy="461665"/>
              </a:xfrm>
              <a:prstGeom prst="rect">
                <a:avLst/>
              </a:prstGeom>
              <a:blipFill rotWithShape="1">
                <a:blip r:embed="rId6"/>
                <a:stretch>
                  <a:fillRect l="-400" t="-10526" b="-28947"/>
                </a:stretch>
              </a:blipFill>
            </p:spPr>
            <p:txBody>
              <a:bodyPr/>
              <a:lstStyle/>
              <a:p>
                <a:r>
                  <a:rPr lang="en-US">
                    <a:noFill/>
                  </a:rPr>
                  <a:t> </a:t>
                </a:r>
              </a:p>
            </p:txBody>
          </p:sp>
        </mc:Fallback>
      </mc:AlternateContent>
      <p:sp>
        <p:nvSpPr>
          <p:cNvPr id="11" name="TextBox 10"/>
          <p:cNvSpPr txBox="1"/>
          <p:nvPr/>
        </p:nvSpPr>
        <p:spPr>
          <a:xfrm>
            <a:off x="381000" y="5029200"/>
            <a:ext cx="4267200" cy="1200329"/>
          </a:xfrm>
          <a:prstGeom prst="rect">
            <a:avLst/>
          </a:prstGeom>
          <a:noFill/>
        </p:spPr>
        <p:txBody>
          <a:bodyPr wrap="square" rtlCol="0">
            <a:spAutoFit/>
          </a:bodyPr>
          <a:lstStyle/>
          <a:p>
            <a:r>
              <a:rPr lang="en-US" sz="2400" b="1" dirty="0" smtClean="0">
                <a:solidFill>
                  <a:srgbClr val="FF0000"/>
                </a:solidFill>
              </a:rPr>
              <a:t>REAL TIME data analysis requires all these scales to be similar</a:t>
            </a:r>
            <a:endParaRPr lang="en-US" sz="2400" b="1" dirty="0">
              <a:solidFill>
                <a:srgbClr val="FF0000"/>
              </a:solidFill>
            </a:endParaRPr>
          </a:p>
        </p:txBody>
      </p:sp>
    </p:spTree>
    <p:extLst>
      <p:ext uri="{BB962C8B-B14F-4D97-AF65-F5344CB8AC3E}">
        <p14:creationId xmlns:p14="http://schemas.microsoft.com/office/powerpoint/2010/main" val="280259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338" y="2247900"/>
            <a:ext cx="3843324" cy="3878263"/>
          </a:xfrm>
        </p:spPr>
      </p:pic>
      <p:sp>
        <p:nvSpPr>
          <p:cNvPr id="2" name="Title 1"/>
          <p:cNvSpPr>
            <a:spLocks noGrp="1"/>
          </p:cNvSpPr>
          <p:nvPr>
            <p:ph type="title"/>
          </p:nvPr>
        </p:nvSpPr>
        <p:spPr/>
        <p:txBody>
          <a:bodyPr/>
          <a:lstStyle/>
          <a:p>
            <a:r>
              <a:rPr lang="en-US" dirty="0" smtClean="0"/>
              <a:t>Zoom in View </a:t>
            </a:r>
            <a:endParaRPr lang="en-US" dirty="0"/>
          </a:p>
        </p:txBody>
      </p:sp>
    </p:spTree>
    <p:extLst>
      <p:ext uri="{BB962C8B-B14F-4D97-AF65-F5344CB8AC3E}">
        <p14:creationId xmlns:p14="http://schemas.microsoft.com/office/powerpoint/2010/main" val="234082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Pathways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43129"/>
            <a:ext cx="7426120" cy="5614871"/>
          </a:xfrm>
        </p:spPr>
      </p:pic>
    </p:spTree>
    <p:extLst>
      <p:ext uri="{BB962C8B-B14F-4D97-AF65-F5344CB8AC3E}">
        <p14:creationId xmlns:p14="http://schemas.microsoft.com/office/powerpoint/2010/main" val="278730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UO VIZ Lounge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 y="1562373"/>
            <a:ext cx="9144000" cy="5295627"/>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698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863" y="5715000"/>
            <a:ext cx="6512511" cy="1143000"/>
          </a:xfrm>
        </p:spPr>
        <p:txBody>
          <a:bodyPr/>
          <a:lstStyle/>
          <a:p>
            <a:r>
              <a:rPr lang="en-US" dirty="0" smtClean="0"/>
              <a:t>Summary</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878" y="0"/>
            <a:ext cx="5426947" cy="3475038"/>
          </a:xfrm>
        </p:spPr>
      </p:pic>
      <p:sp>
        <p:nvSpPr>
          <p:cNvPr id="5" name="TextBox 4"/>
          <p:cNvSpPr txBox="1"/>
          <p:nvPr/>
        </p:nvSpPr>
        <p:spPr>
          <a:xfrm>
            <a:off x="381000" y="4343400"/>
            <a:ext cx="8305800" cy="1200329"/>
          </a:xfrm>
          <a:prstGeom prst="rect">
            <a:avLst/>
          </a:prstGeom>
          <a:noFill/>
        </p:spPr>
        <p:txBody>
          <a:bodyPr wrap="square" rtlCol="0">
            <a:spAutoFit/>
          </a:bodyPr>
          <a:lstStyle/>
          <a:p>
            <a:r>
              <a:rPr lang="en-US" dirty="0" smtClean="0"/>
              <a:t>“Without </a:t>
            </a:r>
            <a:r>
              <a:rPr lang="en-US" dirty="0"/>
              <a:t>an interdisciplinary conceptual framework and without interdisciplinary researchers to work with disciplinary researchers to integrate the contributions from different disciplines to focus on solutions to the problems at hand, progress is likely to be slow</a:t>
            </a:r>
            <a:r>
              <a:rPr lang="en-US" dirty="0" smtClean="0"/>
              <a:t>.”</a:t>
            </a:r>
            <a:endParaRPr lang="en-US" dirty="0"/>
          </a:p>
        </p:txBody>
      </p:sp>
      <p:sp>
        <p:nvSpPr>
          <p:cNvPr id="6" name="TextBox 5"/>
          <p:cNvSpPr txBox="1"/>
          <p:nvPr/>
        </p:nvSpPr>
        <p:spPr>
          <a:xfrm>
            <a:off x="5715000" y="381000"/>
            <a:ext cx="3200400" cy="3970318"/>
          </a:xfrm>
          <a:prstGeom prst="rect">
            <a:avLst/>
          </a:prstGeom>
          <a:noFill/>
        </p:spPr>
        <p:txBody>
          <a:bodyPr wrap="square" rtlCol="0">
            <a:spAutoFit/>
          </a:bodyPr>
          <a:lstStyle/>
          <a:p>
            <a:r>
              <a:rPr lang="en-US" sz="2800" dirty="0" smtClean="0">
                <a:solidFill>
                  <a:srgbClr val="FF0000"/>
                </a:solidFill>
              </a:rPr>
              <a:t>State of the art facilities (</a:t>
            </a:r>
            <a:r>
              <a:rPr lang="en-US" sz="2800" dirty="0" err="1" smtClean="0">
                <a:solidFill>
                  <a:srgbClr val="FF0000"/>
                </a:solidFill>
              </a:rPr>
              <a:t>viz</a:t>
            </a:r>
            <a:r>
              <a:rPr lang="en-US" sz="2800" dirty="0" smtClean="0">
                <a:solidFill>
                  <a:srgbClr val="FF0000"/>
                </a:solidFill>
              </a:rPr>
              <a:t>) and support (</a:t>
            </a:r>
            <a:r>
              <a:rPr lang="en-US" sz="2800" dirty="0" err="1" smtClean="0">
                <a:solidFill>
                  <a:srgbClr val="FF0000"/>
                </a:solidFill>
              </a:rPr>
              <a:t>BigData</a:t>
            </a:r>
            <a:r>
              <a:rPr lang="en-US" sz="2800" dirty="0" smtClean="0">
                <a:solidFill>
                  <a:srgbClr val="FF0000"/>
                </a:solidFill>
              </a:rPr>
              <a:t>) is the catalyst for new areas of inquiry into new problems that have become possible to attack</a:t>
            </a:r>
            <a:endParaRPr lang="en-US" sz="2800" dirty="0">
              <a:solidFill>
                <a:srgbClr val="FF0000"/>
              </a:solidFill>
            </a:endParaRPr>
          </a:p>
        </p:txBody>
      </p:sp>
      <p:sp>
        <p:nvSpPr>
          <p:cNvPr id="7" name="TextBox 6"/>
          <p:cNvSpPr txBox="1"/>
          <p:nvPr/>
        </p:nvSpPr>
        <p:spPr>
          <a:xfrm>
            <a:off x="381000" y="5715000"/>
            <a:ext cx="5334000" cy="830997"/>
          </a:xfrm>
          <a:prstGeom prst="rect">
            <a:avLst/>
          </a:prstGeom>
          <a:noFill/>
        </p:spPr>
        <p:txBody>
          <a:bodyPr wrap="square" rtlCol="0">
            <a:spAutoFit/>
          </a:bodyPr>
          <a:lstStyle/>
          <a:p>
            <a:r>
              <a:rPr lang="en-US" sz="2400" dirty="0" smtClean="0">
                <a:latin typeface="Britannic Bold" pitchFamily="34" charset="0"/>
              </a:rPr>
              <a:t>Investment depends on how much of the above statement you believe.</a:t>
            </a:r>
            <a:endParaRPr lang="en-US" sz="2400" dirty="0">
              <a:latin typeface="Britannic Bold"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2209800" cy="2209800"/>
          </a:xfrm>
          <a:prstGeom prst="rect">
            <a:avLst/>
          </a:prstGeom>
        </p:spPr>
      </p:pic>
    </p:spTree>
    <p:extLst>
      <p:ext uri="{BB962C8B-B14F-4D97-AF65-F5344CB8AC3E}">
        <p14:creationId xmlns:p14="http://schemas.microsoft.com/office/powerpoint/2010/main" val="19161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fontAlgn="auto">
              <a:spcAft>
                <a:spcPts val="0"/>
              </a:spcAft>
              <a:defRPr/>
            </a:pPr>
            <a:r>
              <a:rPr lang="en-US" dirty="0">
                <a:solidFill>
                  <a:schemeClr val="accent1">
                    <a:lumMod val="75000"/>
                  </a:schemeClr>
                </a:solidFill>
              </a:rPr>
              <a:t>The </a:t>
            </a:r>
            <a:r>
              <a:rPr lang="en-US" dirty="0" smtClean="0">
                <a:solidFill>
                  <a:schemeClr val="accent1">
                    <a:lumMod val="75000"/>
                  </a:schemeClr>
                </a:solidFill>
              </a:rPr>
              <a:t>Science </a:t>
            </a:r>
            <a:r>
              <a:rPr lang="en-US" dirty="0">
                <a:solidFill>
                  <a:schemeClr val="accent1">
                    <a:lumMod val="75000"/>
                  </a:schemeClr>
                </a:solidFill>
              </a:rPr>
              <a:t>World is Changing</a:t>
            </a:r>
          </a:p>
        </p:txBody>
      </p:sp>
      <p:sp>
        <p:nvSpPr>
          <p:cNvPr id="10243" name="Rectangle 3"/>
          <p:cNvSpPr>
            <a:spLocks noGrp="1" noChangeArrowheads="1"/>
          </p:cNvSpPr>
          <p:nvPr>
            <p:ph idx="1"/>
          </p:nvPr>
        </p:nvSpPr>
        <p:spPr/>
        <p:txBody>
          <a:bodyPr/>
          <a:lstStyle/>
          <a:p>
            <a:pPr>
              <a:lnSpc>
                <a:spcPct val="90000"/>
              </a:lnSpc>
            </a:pPr>
            <a:r>
              <a:rPr lang="en-US" altLang="en-US" dirty="0" smtClean="0"/>
              <a:t>Traditional fields of physics are morphing to more cross-disciplinary areas.  This means new skill sets are needed.</a:t>
            </a:r>
          </a:p>
          <a:p>
            <a:pPr>
              <a:lnSpc>
                <a:spcPct val="90000"/>
              </a:lnSpc>
            </a:pPr>
            <a:r>
              <a:rPr lang="en-US" altLang="en-US" dirty="0" smtClean="0"/>
              <a:t>Informatics and data base mining is becoming particularly important.</a:t>
            </a:r>
          </a:p>
          <a:p>
            <a:pPr>
              <a:lnSpc>
                <a:spcPct val="90000"/>
              </a:lnSpc>
            </a:pPr>
            <a:r>
              <a:rPr lang="en-US" altLang="en-US" dirty="0" smtClean="0"/>
              <a:t>Computational Techniques are evolving rapidly due to </a:t>
            </a:r>
            <a:r>
              <a:rPr lang="en-US" altLang="en-US" dirty="0" err="1" smtClean="0"/>
              <a:t>OpenSource</a:t>
            </a:r>
            <a:r>
              <a:rPr lang="en-US" altLang="en-US" dirty="0" smtClean="0"/>
              <a:t> development.</a:t>
            </a:r>
          </a:p>
          <a:p>
            <a:pPr>
              <a:lnSpc>
                <a:spcPct val="90000"/>
              </a:lnSpc>
            </a:pPr>
            <a:r>
              <a:rPr lang="en-US" altLang="en-US" dirty="0" smtClean="0"/>
              <a:t>The science/public policy interface offers new opportunities</a:t>
            </a:r>
          </a:p>
          <a:p>
            <a:pPr>
              <a:lnSpc>
                <a:spcPct val="90000"/>
              </a:lnSpc>
            </a:pPr>
            <a:r>
              <a:rPr lang="en-US" altLang="en-US" dirty="0" smtClean="0"/>
              <a:t>Data visualization is rapidly accelerating</a:t>
            </a:r>
          </a:p>
          <a:p>
            <a:pPr>
              <a:lnSpc>
                <a:spcPct val="90000"/>
              </a:lnSpc>
            </a:pPr>
            <a:endParaRPr lang="en-US" altLang="en-US" dirty="0" smtClean="0"/>
          </a:p>
        </p:txBody>
      </p:sp>
    </p:spTree>
    <p:extLst>
      <p:ext uri="{BB962C8B-B14F-4D97-AF65-F5344CB8AC3E}">
        <p14:creationId xmlns:p14="http://schemas.microsoft.com/office/powerpoint/2010/main" val="3857726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1000"/>
                                        <p:tgtEl>
                                          <p:spTgt spid="10243">
                                            <p:txEl>
                                              <p:pRg st="4" end="4"/>
                                            </p:txEl>
                                          </p:spTgt>
                                        </p:tgtEl>
                                      </p:cBhvr>
                                    </p:animEffect>
                                    <p:anim calcmode="lin" valueType="num">
                                      <p:cBhvr>
                                        <p:cTn id="3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 the V’S</a:t>
            </a:r>
            <a:endParaRPr lang="en-US" dirty="0"/>
          </a:p>
        </p:txBody>
      </p:sp>
      <p:sp>
        <p:nvSpPr>
          <p:cNvPr id="3" name="Content Placeholder 2"/>
          <p:cNvSpPr>
            <a:spLocks noGrp="1"/>
          </p:cNvSpPr>
          <p:nvPr>
            <p:ph idx="1"/>
          </p:nvPr>
        </p:nvSpPr>
        <p:spPr/>
        <p:txBody>
          <a:bodyPr>
            <a:normAutofit/>
          </a:bodyPr>
          <a:lstStyle/>
          <a:p>
            <a:r>
              <a:rPr lang="en-US" sz="3600" dirty="0" smtClean="0"/>
              <a:t>CGHJKIRTUYFDSCBNMKLWQADFYUIVPOLKDFUZXMJYTDERTYOPIKLSWEAWDGHJERYIOKJTVNMWERTYSWYPEADSGBVMUYTREDSWCVNHJKLP</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5" y="1901668"/>
            <a:ext cx="7527695" cy="2048076"/>
          </a:xfrm>
          <a:prstGeom prst="rect">
            <a:avLst/>
          </a:prstGeom>
        </p:spPr>
      </p:pic>
    </p:spTree>
    <p:extLst>
      <p:ext uri="{BB962C8B-B14F-4D97-AF65-F5344CB8AC3E}">
        <p14:creationId xmlns:p14="http://schemas.microsoft.com/office/powerpoint/2010/main" val="42251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28600"/>
            <a:ext cx="8077200" cy="6451679"/>
          </a:xfrm>
        </p:spPr>
      </p:pic>
    </p:spTree>
    <p:extLst>
      <p:ext uri="{BB962C8B-B14F-4D97-AF65-F5344CB8AC3E}">
        <p14:creationId xmlns:p14="http://schemas.microsoft.com/office/powerpoint/2010/main" val="1374295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BIgDATA</a:t>
            </a:r>
            <a:endParaRPr lang="en-US" dirty="0"/>
          </a:p>
        </p:txBody>
      </p:sp>
      <p:sp>
        <p:nvSpPr>
          <p:cNvPr id="3" name="Content Placeholder 2"/>
          <p:cNvSpPr>
            <a:spLocks noGrp="1"/>
          </p:cNvSpPr>
          <p:nvPr>
            <p:ph idx="1"/>
          </p:nvPr>
        </p:nvSpPr>
        <p:spPr/>
        <p:txBody>
          <a:bodyPr/>
          <a:lstStyle/>
          <a:p>
            <a:r>
              <a:rPr lang="en-US" dirty="0" smtClean="0"/>
              <a:t>This is not merely a tool, it is a RESEARCH THEME</a:t>
            </a:r>
          </a:p>
          <a:p>
            <a:r>
              <a:rPr lang="en-US" dirty="0" smtClean="0"/>
              <a:t>BIGDATA:  “The next frontier for innovation, competition and productivity.”</a:t>
            </a:r>
          </a:p>
          <a:p>
            <a:r>
              <a:rPr lang="en-US" dirty="0" smtClean="0"/>
              <a:t>BIGDATA: A collection of data sets so large and complex that they can’t be handled by traditional algorithms and applications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91000"/>
            <a:ext cx="7838553" cy="2543175"/>
          </a:xfrm>
          <a:prstGeom prst="rect">
            <a:avLst/>
          </a:prstGeom>
        </p:spPr>
      </p:pic>
    </p:spTree>
    <p:extLst>
      <p:ext uri="{BB962C8B-B14F-4D97-AF65-F5344CB8AC3E}">
        <p14:creationId xmlns:p14="http://schemas.microsoft.com/office/powerpoint/2010/main" val="104783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BIGDATA OPPORTUNITIES</a:t>
            </a:r>
            <a:endParaRPr lang="en-US" dirty="0"/>
          </a:p>
        </p:txBody>
      </p:sp>
      <p:sp>
        <p:nvSpPr>
          <p:cNvPr id="3" name="Content Placeholder 2"/>
          <p:cNvSpPr>
            <a:spLocks noGrp="1"/>
          </p:cNvSpPr>
          <p:nvPr>
            <p:ph idx="1"/>
          </p:nvPr>
        </p:nvSpPr>
        <p:spPr/>
        <p:txBody>
          <a:bodyPr>
            <a:normAutofit fontScale="92500"/>
          </a:bodyPr>
          <a:lstStyle/>
          <a:p>
            <a:r>
              <a:rPr lang="en-US" dirty="0" smtClean="0"/>
              <a:t>It rests on a computational core supported by professionals</a:t>
            </a:r>
          </a:p>
          <a:p>
            <a:r>
              <a:rPr lang="en-US" dirty="0" smtClean="0"/>
              <a:t>Simulation is as important as Data Analysis – opens up new areas of research and design.</a:t>
            </a:r>
          </a:p>
          <a:p>
            <a:r>
              <a:rPr lang="en-US" dirty="0" smtClean="0"/>
              <a:t>Visualized END products are essential; VIZ Facility Required.  Center for synthesis.</a:t>
            </a:r>
          </a:p>
          <a:p>
            <a:r>
              <a:rPr lang="en-US" dirty="0" smtClean="0"/>
              <a:t>BIGDATA: combinations of data sets, strongly promotes interdisciplinary analysis</a:t>
            </a:r>
          </a:p>
          <a:p>
            <a:r>
              <a:rPr lang="en-US" dirty="0" smtClean="0"/>
              <a:t>Should be used for any kind of data driven public policy</a:t>
            </a:r>
          </a:p>
          <a:p>
            <a:r>
              <a:rPr lang="en-US" dirty="0" smtClean="0"/>
              <a:t>Very challenging problems can be undertaken </a:t>
            </a:r>
            <a:r>
              <a:rPr lang="en-US" dirty="0" smtClean="0">
                <a:sym typeface="Wingdings" pitchFamily="2" charset="2"/>
              </a:rPr>
              <a:t> New Proposals in New Areas</a:t>
            </a:r>
            <a:endParaRPr lang="en-US" dirty="0"/>
          </a:p>
        </p:txBody>
      </p:sp>
    </p:spTree>
    <p:extLst>
      <p:ext uri="{BB962C8B-B14F-4D97-AF65-F5344CB8AC3E}">
        <p14:creationId xmlns:p14="http://schemas.microsoft.com/office/powerpoint/2010/main" val="369289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388" y="1752600"/>
            <a:ext cx="7775223" cy="437356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7984"/>
            <a:ext cx="9144000" cy="48220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76474"/>
            <a:ext cx="9144000" cy="31337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85170"/>
            <a:ext cx="9144000" cy="54876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42956"/>
            <a:ext cx="9144000" cy="462987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52" y="1480780"/>
            <a:ext cx="9157252" cy="3043595"/>
          </a:xfrm>
          <a:prstGeom prst="rect">
            <a:avLst/>
          </a:prstGeom>
        </p:spPr>
      </p:pic>
    </p:spTree>
    <p:extLst>
      <p:ext uri="{BB962C8B-B14F-4D97-AF65-F5344CB8AC3E}">
        <p14:creationId xmlns:p14="http://schemas.microsoft.com/office/powerpoint/2010/main" val="21480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0-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1"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0-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4000 pixel radius sphere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4" y="1295400"/>
            <a:ext cx="7316222" cy="6554115"/>
          </a:xfrm>
          <a:prstGeom prst="rect">
            <a:avLst/>
          </a:prstGeom>
        </p:spPr>
      </p:pic>
    </p:spTree>
    <p:extLst>
      <p:ext uri="{BB962C8B-B14F-4D97-AF65-F5344CB8AC3E}">
        <p14:creationId xmlns:p14="http://schemas.microsoft.com/office/powerpoint/2010/main" val="1066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Deep Tropical Convection/Atmospheric Rivers</a:t>
            </a:r>
            <a:endParaRPr lang="en-US" sz="3200" dirty="0"/>
          </a:p>
        </p:txBody>
      </p:sp>
      <p:pic>
        <p:nvPicPr>
          <p:cNvPr id="3072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1798638"/>
            <a:ext cx="8229600" cy="4129087"/>
          </a:xfrm>
        </p:spPr>
      </p:pic>
    </p:spTree>
    <p:extLst>
      <p:ext uri="{BB962C8B-B14F-4D97-AF65-F5344CB8AC3E}">
        <p14:creationId xmlns:p14="http://schemas.microsoft.com/office/powerpoint/2010/main" val="36833245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370</Words>
  <Application>Microsoft Office PowerPoint</Application>
  <PresentationFormat>On-screen Show (4:3)</PresentationFormat>
  <Paragraphs>41</Paragraphs>
  <Slides>16</Slides>
  <Notes>1</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Office Theme</vt:lpstr>
      <vt:lpstr>Apothecary</vt:lpstr>
      <vt:lpstr>Flow</vt:lpstr>
      <vt:lpstr>Hardcover</vt:lpstr>
      <vt:lpstr>Slipstream</vt:lpstr>
      <vt:lpstr>BIGDATA AND VISUALIZATION: What IS IT?</vt:lpstr>
      <vt:lpstr>The Science World is Changing</vt:lpstr>
      <vt:lpstr>COUNT the V’S</vt:lpstr>
      <vt:lpstr>PowerPoint Presentation</vt:lpstr>
      <vt:lpstr>BIgDATA</vt:lpstr>
      <vt:lpstr>BIGDATA OPPORTUNITIES</vt:lpstr>
      <vt:lpstr>Examples</vt:lpstr>
      <vt:lpstr>4000 pixel radius sphere</vt:lpstr>
      <vt:lpstr>Deep Tropical Convection/Atmospheric Rivers</vt:lpstr>
      <vt:lpstr>Clustering Patterns – relevant to materials characterization; biophysical imaging; galaxy distribution; regional climate changes; env. Science spatial patterns</vt:lpstr>
      <vt:lpstr>More Examples</vt:lpstr>
      <vt:lpstr>Current Scale Mismatch</vt:lpstr>
      <vt:lpstr>Zoom in View </vt:lpstr>
      <vt:lpstr>Motion Pathways</vt:lpstr>
      <vt:lpstr>Proposed UO VIZ Lounge</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bigmoo</cp:lastModifiedBy>
  <cp:revision>26</cp:revision>
  <dcterms:created xsi:type="dcterms:W3CDTF">2013-02-14T19:16:37Z</dcterms:created>
  <dcterms:modified xsi:type="dcterms:W3CDTF">2014-01-31T20:54:38Z</dcterms:modified>
</cp:coreProperties>
</file>