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  <p:sldMasterId id="2147483962" r:id="rId2"/>
    <p:sldMasterId id="2147483974" r:id="rId3"/>
    <p:sldMasterId id="2147483986" r:id="rId4"/>
    <p:sldMasterId id="2147483998" r:id="rId5"/>
    <p:sldMasterId id="2147484010" r:id="rId6"/>
  </p:sldMasterIdLst>
  <p:sldIdLst>
    <p:sldId id="256" r:id="rId7"/>
    <p:sldId id="257" r:id="rId8"/>
    <p:sldId id="259" r:id="rId9"/>
    <p:sldId id="261" r:id="rId10"/>
    <p:sldId id="262" r:id="rId11"/>
    <p:sldId id="263" r:id="rId12"/>
    <p:sldId id="264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11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6/2/2017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327B613C-1AD7-49D3-885D-F654C5CDBAA6}" type="datetime1">
              <a:rPr lang="en-US" smtClean="0"/>
              <a:pPr/>
              <a:t>6/2/2017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4AF466F-BDA4-4F18-9C7B-FF0A9A1B0E80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6EE300C-6FC5-4FC3-AF1A-075E4F50620D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50D295D-4A77-4DEB-B04C-9F4282A8BC04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27B613C-1AD7-49D3-885D-F654C5CDBAA6}" type="datetime1">
              <a:rPr lang="en-US" smtClean="0"/>
              <a:pPr/>
              <a:t>6/2/2017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AB955F9-81EA-47C5-8059-9E5C2B437C70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6/2/2017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1488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92899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16548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45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10948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49249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00212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89767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6/2/2017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12865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59992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4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6/2/2017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6/2/2017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6/2/2017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6/2/2017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27B613C-1AD7-49D3-885D-F654C5CDBAA6}" type="datetime1">
              <a:rPr lang="en-US" smtClean="0"/>
              <a:pPr/>
              <a:t>6/2/2017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5" r:id="rId1"/>
    <p:sldLayoutId id="2147483976" r:id="rId2"/>
    <p:sldLayoutId id="2147483977" r:id="rId3"/>
    <p:sldLayoutId id="2147483978" r:id="rId4"/>
    <p:sldLayoutId id="2147483979" r:id="rId5"/>
    <p:sldLayoutId id="2147483980" r:id="rId6"/>
    <p:sldLayoutId id="2147483981" r:id="rId7"/>
    <p:sldLayoutId id="2147483982" r:id="rId8"/>
    <p:sldLayoutId id="2147483983" r:id="rId9"/>
    <p:sldLayoutId id="2147483984" r:id="rId10"/>
    <p:sldLayoutId id="214748398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6/2/2017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7" r:id="rId1"/>
    <p:sldLayoutId id="2147483988" r:id="rId2"/>
    <p:sldLayoutId id="2147483989" r:id="rId3"/>
    <p:sldLayoutId id="2147483990" r:id="rId4"/>
    <p:sldLayoutId id="2147483991" r:id="rId5"/>
    <p:sldLayoutId id="2147483992" r:id="rId6"/>
    <p:sldLayoutId id="2147483993" r:id="rId7"/>
    <p:sldLayoutId id="2147483994" r:id="rId8"/>
    <p:sldLayoutId id="2147483995" r:id="rId9"/>
    <p:sldLayoutId id="2147483996" r:id="rId10"/>
    <p:sldLayoutId id="214748399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6/2/2017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9" r:id="rId1"/>
    <p:sldLayoutId id="2147484000" r:id="rId2"/>
    <p:sldLayoutId id="2147484001" r:id="rId3"/>
    <p:sldLayoutId id="2147484002" r:id="rId4"/>
    <p:sldLayoutId id="2147484003" r:id="rId5"/>
    <p:sldLayoutId id="2147484004" r:id="rId6"/>
    <p:sldLayoutId id="2147484005" r:id="rId7"/>
    <p:sldLayoutId id="2147484006" r:id="rId8"/>
    <p:sldLayoutId id="2147484007" r:id="rId9"/>
    <p:sldLayoutId id="2147484008" r:id="rId10"/>
    <p:sldLayoutId id="214748400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6/2/2017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75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1" r:id="rId1"/>
    <p:sldLayoutId id="2147484012" r:id="rId2"/>
    <p:sldLayoutId id="2147484013" r:id="rId3"/>
    <p:sldLayoutId id="2147484014" r:id="rId4"/>
    <p:sldLayoutId id="2147484015" r:id="rId5"/>
    <p:sldLayoutId id="2147484016" r:id="rId6"/>
    <p:sldLayoutId id="2147484017" r:id="rId7"/>
    <p:sldLayoutId id="2147484018" r:id="rId8"/>
    <p:sldLayoutId id="2147484019" r:id="rId9"/>
    <p:sldLayoutId id="2147484020" r:id="rId10"/>
    <p:sldLayoutId id="214748402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Some Machine Learning Basics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is lots of confusing and overly sophisticated and technical material on this which greatly aids in making machine learning appear to be hard and to readily obfuscate actual implementation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959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Learning Defined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“[Machine Learning is the] field of study that gives computers the ability to learn without being explicitly programmed</a:t>
            </a:r>
            <a:r>
              <a:rPr lang="en-US" i="1" dirty="0" smtClean="0"/>
              <a:t>.”</a:t>
            </a:r>
          </a:p>
          <a:p>
            <a:pPr marL="411480" lvl="1" indent="0">
              <a:buNone/>
            </a:pPr>
            <a:r>
              <a:rPr lang="en-US" i="1" dirty="0" smtClean="0"/>
              <a:t>                                                                  --Samuel 1959</a:t>
            </a:r>
          </a:p>
          <a:p>
            <a:pPr marL="114300" indent="0">
              <a:buNone/>
            </a:pPr>
            <a:endParaRPr lang="en-US" i="1" dirty="0"/>
          </a:p>
          <a:p>
            <a:pPr marL="114300" indent="0">
              <a:buNone/>
            </a:pPr>
            <a:r>
              <a:rPr lang="en-US" dirty="0"/>
              <a:t>“A computer program is said to learn from experience E with respect to some task T and some performance measure P, if its performance on T, as measured by P, improves with experience E.” -- Tom Mitchell, Carnegie Mellon University </a:t>
            </a:r>
            <a:r>
              <a:rPr lang="en-US" dirty="0" smtClean="0"/>
              <a:t> (1997)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 smtClean="0"/>
              <a:t>In general, ML tackles problems that cannot be solved solely by numerical means.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587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Supervised vs Unsupervised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Supervised ML:  The program is “trained” on a pre-defined set of “training examples”, which then facilitate its ability to reach an accurate conclusion when given NEW data.</a:t>
            </a:r>
          </a:p>
          <a:p>
            <a:endParaRPr lang="en-US" dirty="0"/>
          </a:p>
          <a:p>
            <a:r>
              <a:rPr lang="en-US" dirty="0" smtClean="0"/>
              <a:t>Unsupervised ML:  The program is given a bunch of data and must find patterns and relationships among the data.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792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Yes or No predictor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E2D2B3B-882E-40F3-A32F-6DD516915044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15423"/>
            <a:ext cx="7086600" cy="5664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7035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“Cost Function”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a good name to me.</a:t>
            </a:r>
          </a:p>
          <a:p>
            <a:r>
              <a:rPr lang="en-US" dirty="0" smtClean="0"/>
              <a:t>A cost function is basically something that is a “wrongness measure” that determines whether your iterative step is better or worse.</a:t>
            </a:r>
          </a:p>
          <a:p>
            <a:r>
              <a:rPr lang="en-US" dirty="0" smtClean="0"/>
              <a:t>For cookie classification a prediction of 1 would represent a perfect cookie and 0 would be not edible.</a:t>
            </a:r>
          </a:p>
          <a:p>
            <a:r>
              <a:rPr lang="en-US" dirty="0" smtClean="0"/>
              <a:t>So in this case we might want a “cost function” to determine the surface where the prediction is 50%.   Objects outside that surface could then be sold as cookies to consumers.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257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387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ML generated classification boundary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085850"/>
            <a:ext cx="7724775" cy="577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5990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simple data sets, your eye-brain is probably better than ML</a:t>
            </a:r>
          </a:p>
          <a:p>
            <a:r>
              <a:rPr lang="en-US" dirty="0" smtClean="0"/>
              <a:t>But things like  predicting climate change or how and organism’s genome will be expressed are complex problems.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419600"/>
            <a:ext cx="75342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71600" y="5486400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But are their sufficient reality checks available to detect spurious results?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830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Default Theme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31</TotalTime>
  <Words>333</Words>
  <Application>Microsoft Office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Default Theme</vt:lpstr>
      <vt:lpstr>Clarity</vt:lpstr>
      <vt:lpstr>Module</vt:lpstr>
      <vt:lpstr>Median</vt:lpstr>
      <vt:lpstr>Apothecary</vt:lpstr>
      <vt:lpstr>Office Theme</vt:lpstr>
      <vt:lpstr>Some Machine Learning Basics</vt:lpstr>
      <vt:lpstr>Machine Learning Defined</vt:lpstr>
      <vt:lpstr>Supervised vs Unsupervised</vt:lpstr>
      <vt:lpstr>Example: Yes or No predictor</vt:lpstr>
      <vt:lpstr>The “Cost Function”</vt:lpstr>
      <vt:lpstr>ML generated classification boundary</vt:lpstr>
      <vt:lpstr>Note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Machine Learning Basics</dc:title>
  <dc:creator>Dr. Nuts</dc:creator>
  <cp:lastModifiedBy>Dr. Nuts</cp:lastModifiedBy>
  <cp:revision>4</cp:revision>
  <dcterms:created xsi:type="dcterms:W3CDTF">2017-06-02T18:12:20Z</dcterms:created>
  <dcterms:modified xsi:type="dcterms:W3CDTF">2017-06-02T18:43:26Z</dcterms:modified>
</cp:coreProperties>
</file>