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notesMasterIdLst>
    <p:notesMasterId r:id="rId31"/>
  </p:notesMasterIdLst>
  <p:sldIdLst>
    <p:sldId id="391" r:id="rId11"/>
    <p:sldId id="358" r:id="rId12"/>
    <p:sldId id="356" r:id="rId13"/>
    <p:sldId id="366" r:id="rId14"/>
    <p:sldId id="369" r:id="rId15"/>
    <p:sldId id="378" r:id="rId16"/>
    <p:sldId id="370" r:id="rId17"/>
    <p:sldId id="371" r:id="rId18"/>
    <p:sldId id="381" r:id="rId19"/>
    <p:sldId id="388" r:id="rId20"/>
    <p:sldId id="373" r:id="rId21"/>
    <p:sldId id="382" r:id="rId22"/>
    <p:sldId id="357" r:id="rId23"/>
    <p:sldId id="383" r:id="rId24"/>
    <p:sldId id="348" r:id="rId25"/>
    <p:sldId id="384" r:id="rId26"/>
    <p:sldId id="385" r:id="rId27"/>
    <p:sldId id="353" r:id="rId28"/>
    <p:sldId id="390" r:id="rId29"/>
    <p:sldId id="38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5F8"/>
    <a:srgbClr val="FF3300"/>
    <a:srgbClr val="FB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1" autoAdjust="0"/>
    <p:restoredTop sz="89316" autoAdjust="0"/>
  </p:normalViewPr>
  <p:slideViewPr>
    <p:cSldViewPr>
      <p:cViewPr>
        <p:scale>
          <a:sx n="88" d="100"/>
          <a:sy n="88" d="100"/>
        </p:scale>
        <p:origin x="-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E9508-24BE-4A5E-89E1-37AF65DD37C6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66815-0D95-47C5-9249-8299F627C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time series of ground vibration</a:t>
            </a:r>
            <a:r>
              <a:rPr lang="en-US" baseline="0" dirty="0" smtClean="0"/>
              <a:t> at Palisades NY.</a:t>
            </a:r>
          </a:p>
          <a:p>
            <a:r>
              <a:rPr lang="en-US" baseline="0" dirty="0" smtClean="0"/>
              <a:t>It’s a seismic record, but no earthquakes are shown, just the time between earthquakes.</a:t>
            </a:r>
          </a:p>
          <a:p>
            <a:r>
              <a:rPr lang="en-US" baseline="0" dirty="0" smtClean="0"/>
              <a:t>Each record is half an hour long, and shows slight up and down motion of the ground caused</a:t>
            </a:r>
          </a:p>
          <a:p>
            <a:r>
              <a:rPr lang="en-US" baseline="0" dirty="0" smtClean="0"/>
              <a:t>   by a variety of non-earthquake sources, such as wind and ocean waves.</a:t>
            </a:r>
          </a:p>
          <a:p>
            <a:r>
              <a:rPr lang="en-US" baseline="0" dirty="0" smtClean="0"/>
              <a:t>The two records, though separated by more than ten years, look similar.</a:t>
            </a:r>
          </a:p>
          <a:p>
            <a:r>
              <a:rPr lang="en-US" baseline="0" dirty="0" smtClean="0"/>
              <a:t>This is the basic idea behind the concept of </a:t>
            </a:r>
            <a:r>
              <a:rPr lang="en-US" baseline="0" dirty="0" err="1" smtClean="0"/>
              <a:t>stationarity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Neuse</a:t>
            </a:r>
            <a:r>
              <a:rPr lang="en-US" baseline="0" dirty="0" smtClean="0"/>
              <a:t> River hydrograph shows stream flow for a roughly 11 year period.</a:t>
            </a:r>
          </a:p>
          <a:p>
            <a:r>
              <a:rPr lang="en-US" baseline="0" dirty="0" smtClean="0"/>
              <a:t>Ask the class to identify the periodicity (1 year) and its cause (seasonal fluctuations in precipitation).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the Hawaii CO2 record, with the anthropogenic increase modeled by a parabola and</a:t>
            </a:r>
          </a:p>
          <a:p>
            <a:r>
              <a:rPr lang="en-US" baseline="0" dirty="0" smtClean="0"/>
              <a:t>removed from the record.</a:t>
            </a:r>
          </a:p>
          <a:p>
            <a:r>
              <a:rPr lang="en-US" baseline="0" dirty="0" smtClean="0"/>
              <a:t>Ask the class to estimate the period of the oscillation by counting the number of cycles in a</a:t>
            </a:r>
          </a:p>
          <a:p>
            <a:r>
              <a:rPr lang="en-US" baseline="0" dirty="0" smtClean="0"/>
              <a:t>5 year period and dividing by 5.  They should get a period of 1 year.</a:t>
            </a:r>
          </a:p>
          <a:p>
            <a:r>
              <a:rPr lang="en-US" baseline="0" dirty="0" smtClean="0"/>
              <a:t>Discuss why the record has a annual 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period</a:t>
            </a:r>
            <a:r>
              <a:rPr lang="en-US" baseline="0" dirty="0" smtClean="0"/>
              <a:t> is one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actual</a:t>
            </a:r>
            <a:r>
              <a:rPr lang="en-US" baseline="0" dirty="0" smtClean="0"/>
              <a:t> measurement is the elevation of the sea surface, in feet.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 is</a:t>
            </a:r>
            <a:r>
              <a:rPr lang="en-US" baseline="0" dirty="0" smtClean="0"/>
              <a:t> ½ day, the semi-diurnal tide.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semidiurnal (12 hr)</a:t>
            </a:r>
            <a:r>
              <a:rPr lang="en-US" baseline="0" dirty="0" smtClean="0"/>
              <a:t> tide typically contributes the most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</a:t>
            </a:r>
            <a:r>
              <a:rPr lang="en-US" baseline="0" dirty="0" smtClean="0"/>
              <a:t> might enumerate other examples of stationary time series.</a:t>
            </a:r>
            <a:endParaRPr lang="en-US" baseline="0" dirty="0"/>
          </a:p>
          <a:p>
            <a:r>
              <a:rPr lang="en-US" baseline="0" dirty="0" smtClean="0"/>
              <a:t>Air temperature would be a good example, because it is stationary over time periods of hundreds</a:t>
            </a:r>
          </a:p>
          <a:p>
            <a:r>
              <a:rPr lang="en-US" baseline="0" dirty="0" smtClean="0"/>
              <a:t>to thousands of years.  Even so, it is not stationary through a longer period of time that includes</a:t>
            </a:r>
          </a:p>
          <a:p>
            <a:r>
              <a:rPr lang="en-US" baseline="0" dirty="0" smtClean="0"/>
              <a:t>the ice ages, and may not be stationary into the future because of global warming.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</a:t>
            </a:r>
            <a:r>
              <a:rPr lang="en-US" baseline="0" dirty="0" smtClean="0"/>
              <a:t> measure is just a little piece of an times series that goes on and on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calculation based on</a:t>
            </a:r>
            <a:r>
              <a:rPr lang="en-US" baseline="0" dirty="0" smtClean="0"/>
              <a:t> a short section of time series can completely capture the properties</a:t>
            </a:r>
          </a:p>
          <a:p>
            <a:r>
              <a:rPr lang="en-US" baseline="0" dirty="0" smtClean="0"/>
              <a:t>of the underlying, indefinitely long physical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</a:t>
            </a:r>
            <a:r>
              <a:rPr lang="en-US" baseline="0" dirty="0" smtClean="0"/>
              <a:t>, the mean value is of little significance.</a:t>
            </a:r>
          </a:p>
          <a:p>
            <a:r>
              <a:rPr lang="en-US" baseline="0" dirty="0" smtClean="0"/>
              <a:t>For example, when observing ocean tides by measuring the level of the water on a dock,</a:t>
            </a:r>
          </a:p>
          <a:p>
            <a:r>
              <a:rPr lang="en-US" baseline="0" dirty="0" smtClean="0"/>
              <a:t>  one can use a completely arbitrary reference level, such as a line painted on the side</a:t>
            </a:r>
          </a:p>
          <a:p>
            <a:r>
              <a:rPr lang="en-US" baseline="0" dirty="0" smtClean="0"/>
              <a:t>  of a dock.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seismometer actually measures the vertical component of ground velocity, in </a:t>
            </a:r>
            <a:r>
              <a:rPr lang="en-US" baseline="0" dirty="0" err="1" smtClean="0"/>
              <a:t>micometers</a:t>
            </a:r>
            <a:r>
              <a:rPr lang="en-US" baseline="0" dirty="0" smtClean="0"/>
              <a:t> per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</a:t>
            </a:r>
            <a:r>
              <a:rPr lang="en-US" baseline="0" dirty="0" smtClean="0"/>
              <a:t> the class to gauge by eye the typical period of these oscillations.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should be encourages to practice switching back and forth</a:t>
            </a:r>
          </a:p>
          <a:p>
            <a:r>
              <a:rPr lang="en-US" baseline="0" dirty="0" smtClean="0"/>
              <a:t>between “period” and “frequency”.  Both are useful.</a:t>
            </a:r>
          </a:p>
          <a:p>
            <a:r>
              <a:rPr lang="en-US" baseline="0" dirty="0" smtClean="0"/>
              <a:t>remind them that period=1/frequency.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</a:t>
            </a:r>
            <a:r>
              <a:rPr lang="en-US" baseline="0" dirty="0" smtClean="0"/>
              <a:t> a limited frequency range, 0.2-0.4 Hz, contributes most of the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1A20BD-B3D7-4A0E-9468-93AFECDD4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4E29CB-39EE-47A4-8CC5-DCBF37875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20BD-B3D7-4A0E-9468-93AFECDD4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393-D40A-4B88-A5C0-622375FE4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6B4-CE3D-49BD-BF8B-0A4ECBD7A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FB44-39AB-445E-B79E-032D2A1A4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C68-F3D8-4C1D-A04F-6A6D22B86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F438-0A42-41D1-9FF0-2F4AC993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D787-BBF1-46D7-9780-89C21EFDB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9168-C92C-41F3-9272-2F610AE52A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AB47-97AE-43D5-BFC3-BEE2ADED25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29CB-39EE-47A4-8CC5-DCBF37875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7134A-8F76-4C03-BA62-3ACEEEEDF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34A-8F76-4C03-BA62-3ACEEEEDF27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20BD-B3D7-4A0E-9468-93AFECDD4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393-D40A-4B88-A5C0-622375FE4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6B4-CE3D-49BD-BF8B-0A4ECBD7A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FB44-39AB-445E-B79E-032D2A1A4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C68-F3D8-4C1D-A04F-6A6D22B860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F438-0A42-41D1-9FF0-2F4AC993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D787-BBF1-46D7-9780-89C21EFDB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9168-C92C-41F3-9272-2F610AE52A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A4393-D40A-4B88-A5C0-622375FE4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AB47-97AE-43D5-BFC3-BEE2ADED2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29CB-39EE-47A4-8CC5-DCBF37875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34A-8F76-4C03-BA62-3ACEEEEDF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1A20BD-B3D7-4A0E-9468-93AFECDD4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8A4393-D40A-4B88-A5C0-622375FE4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0A9A6B4-CE3D-49BD-BF8B-0A4ECBD7A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65FB44-39AB-445E-B79E-032D2A1A4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E246C68-F3D8-4C1D-A04F-6A6D22B860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3F438-0A42-41D1-9FF0-2F4AC993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E9D787-BBF1-46D7-9780-89C21EFDB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9A6B4-CE3D-49BD-BF8B-0A4ECBD7A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8F9168-C92C-41F3-9272-2F610AE52A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5B6AB47-97AE-43D5-BFC3-BEE2ADED25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29CB-39EE-47A4-8CC5-DCBF37875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5A7134A-8F76-4C03-BA62-3ACEEEEDF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C1A20BD-B3D7-4A0E-9468-93AFECDD4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393-D40A-4B88-A5C0-622375FE4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A9A6B4-CE3D-49BD-BF8B-0A4ECBD7A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FB44-39AB-445E-B79E-032D2A1A4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C68-F3D8-4C1D-A04F-6A6D22B860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F438-0A42-41D1-9FF0-2F4AC993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5FB44-39AB-445E-B79E-032D2A1A4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D787-BBF1-46D7-9780-89C21EFDB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9168-C92C-41F3-9272-2F610AE52A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B6AB47-97AE-43D5-BFC3-BEE2ADED25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29CB-39EE-47A4-8CC5-DCBF37875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34A-8F76-4C03-BA62-3ACEEEEDF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A20BD-B3D7-4A0E-9468-93AFECDD4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A4393-D40A-4B88-A5C0-622375FE4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9A6B4-CE3D-49BD-BF8B-0A4ECBD7A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5FB44-39AB-445E-B79E-032D2A1A4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E246C68-F3D8-4C1D-A04F-6A6D22B860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46C68-F3D8-4C1D-A04F-6A6D22B86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3F438-0A42-41D1-9FF0-2F4AC993F4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9D787-BBF1-46D7-9780-89C21EFDB5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8F9168-C92C-41F3-9272-2F610AE52A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5B6AB47-97AE-43D5-BFC3-BEE2ADED25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29CB-39EE-47A4-8CC5-DCBF37875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34A-8F76-4C03-BA62-3ACEEEEDF2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A20BD-B3D7-4A0E-9468-93AFECDD4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A4393-D40A-4B88-A5C0-622375FE4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9A6B4-CE3D-49BD-BF8B-0A4ECBD7A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5FB44-39AB-445E-B79E-032D2A1A4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3F438-0A42-41D1-9FF0-2F4AC993F4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E246C68-F3D8-4C1D-A04F-6A6D22B860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3F438-0A42-41D1-9FF0-2F4AC993F4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9D787-BBF1-46D7-9780-89C21EFDB5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8F9168-C92C-41F3-9272-2F610AE52A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5B6AB47-97AE-43D5-BFC3-BEE2ADED25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29CB-39EE-47A4-8CC5-DCBF37875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34A-8F76-4C03-BA62-3ACEEEEDF2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20BD-B3D7-4A0E-9468-93AFECDD4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192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393-D40A-4B88-A5C0-622375FE4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580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6B4-CE3D-49BD-BF8B-0A4ECBD7A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2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9D787-BBF1-46D7-9780-89C21EFDB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FB44-39AB-445E-B79E-032D2A1A4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377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C68-F3D8-4C1D-A04F-6A6D22B86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766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F438-0A42-41D1-9FF0-2F4AC993F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398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D787-BBF1-46D7-9780-89C21EFDB5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69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9168-C92C-41F3-9272-2F610AE52A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141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AB47-97AE-43D5-BFC3-BEE2ADED2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344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29CB-39EE-47A4-8CC5-DCBF37875E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022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34A-8F76-4C03-BA62-3ACEEEEDF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63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20BD-B3D7-4A0E-9468-93AFECDD4C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393-D40A-4B88-A5C0-622375FE4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F9168-C92C-41F3-9272-2F610AE52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6B4-CE3D-49BD-BF8B-0A4ECBD7A6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FB44-39AB-445E-B79E-032D2A1A4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C68-F3D8-4C1D-A04F-6A6D22B860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F438-0A42-41D1-9FF0-2F4AC993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D787-BBF1-46D7-9780-89C21EFDB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9168-C92C-41F3-9272-2F610AE52A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AB47-97AE-43D5-BFC3-BEE2ADED2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29CB-39EE-47A4-8CC5-DCBF37875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34A-8F76-4C03-BA62-3ACEEEEDF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A20BD-B3D7-4A0E-9468-93AFECDD4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B6AB47-97AE-43D5-BFC3-BEE2ADED25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A4393-D40A-4B88-A5C0-622375FE4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9A6B4-CE3D-49BD-BF8B-0A4ECBD7A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5FB44-39AB-445E-B79E-032D2A1A4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46C68-F3D8-4C1D-A04F-6A6D22B860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3F438-0A42-41D1-9FF0-2F4AC993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9D787-BBF1-46D7-9780-89C21EFDB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F9168-C92C-41F3-9272-2F610AE52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5B6AB47-97AE-43D5-BFC3-BEE2ADED2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4E29CB-39EE-47A4-8CC5-DCBF37875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7134A-8F76-4C03-BA62-3ACEEEEDF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1294E5-053E-48FE-8A1D-79238EBFF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1294E5-053E-48FE-8A1D-79238EBFF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61294E5-053E-48FE-8A1D-79238EBFF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1294E5-053E-48FE-8A1D-79238EBFF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61294E5-053E-48FE-8A1D-79238EBFF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61294E5-053E-48FE-8A1D-79238EBFFB3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61294E5-053E-48FE-8A1D-79238EBFFB3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294E5-053E-48FE-8A1D-79238EBFF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0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61294E5-053E-48FE-8A1D-79238EBFF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61294E5-053E-48FE-8A1D-79238EBFF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real data but most of its periodic and so the method will work for sure.  Noise in real data does degrade the signal.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Power 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8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 spectral density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3009900" y="5524500"/>
            <a:ext cx="304800" cy="685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20918" y="6096000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frequencies of a few tenths of </a:t>
            </a: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 Hz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periods of a few seconds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cumulative power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6705600" y="4389438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6553200" y="4465638"/>
            <a:ext cx="12192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power in time series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737752" y="950386"/>
            <a:ext cx="626241" cy="501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084" r="7872" b="50946"/>
          <a:stretch>
            <a:fillRect/>
          </a:stretch>
        </p:blipFill>
        <p:spPr bwMode="auto">
          <a:xfrm>
            <a:off x="0" y="2310125"/>
            <a:ext cx="9144000" cy="34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0" y="274638"/>
            <a:ext cx="91440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 2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Neuse River Stream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Flow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737752" y="950386"/>
            <a:ext cx="626241" cy="501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6084" r="7872" b="50946"/>
          <a:stretch>
            <a:fillRect/>
          </a:stretch>
        </p:blipFill>
        <p:spPr bwMode="auto">
          <a:xfrm>
            <a:off x="0" y="2310125"/>
            <a:ext cx="9144000" cy="34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0" y="274638"/>
            <a:ext cx="91440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 2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Neuse River Stream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Flow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16200000" flipV="1">
            <a:off x="7224486" y="3109687"/>
            <a:ext cx="304799" cy="63862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030690" y="2743200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period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of 1 year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46393" r="5607"/>
          <a:stretch>
            <a:fillRect/>
          </a:stretch>
        </p:blipFill>
        <p:spPr bwMode="auto">
          <a:xfrm>
            <a:off x="487255" y="2039256"/>
            <a:ext cx="8275743" cy="306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2514599" y="2420255"/>
            <a:ext cx="463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 spectral density,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(f)</a:t>
            </a:r>
            <a:endParaRPr lang="en-US" sz="24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69948" y="1957818"/>
            <a:ext cx="1252482" cy="406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18459" y="4668537"/>
            <a:ext cx="2630211" cy="406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37752" y="1734456"/>
            <a:ext cx="626241" cy="3069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27334" y="4672900"/>
            <a:ext cx="4247903" cy="49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cycles/day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-601416" y="2793071"/>
            <a:ext cx="3255547" cy="129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 spectra density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(f),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cfs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per cycle/day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010228" y="4455882"/>
            <a:ext cx="1219200" cy="838200"/>
          </a:xfrm>
          <a:custGeom>
            <a:avLst/>
            <a:gdLst>
              <a:gd name="connsiteX0" fmla="*/ 0 w 1320800"/>
              <a:gd name="connsiteY0" fmla="*/ 0 h 725714"/>
              <a:gd name="connsiteX1" fmla="*/ 377372 w 1320800"/>
              <a:gd name="connsiteY1" fmla="*/ 464457 h 725714"/>
              <a:gd name="connsiteX2" fmla="*/ 1320800 w 1320800"/>
              <a:gd name="connsiteY2" fmla="*/ 725714 h 7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0800" h="725714">
                <a:moveTo>
                  <a:pt x="0" y="0"/>
                </a:moveTo>
                <a:cubicBezTo>
                  <a:pt x="78619" y="171752"/>
                  <a:pt x="157239" y="343505"/>
                  <a:pt x="377372" y="464457"/>
                </a:cubicBezTo>
                <a:cubicBezTo>
                  <a:pt x="597505" y="585409"/>
                  <a:pt x="959152" y="655561"/>
                  <a:pt x="1320800" y="725714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11718" y="5029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period of 1 year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 3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Atmospheric CO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-2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(after removing anthropogenic trend)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508" r="9304" b="48576"/>
          <a:stretch>
            <a:fillRect/>
          </a:stretch>
        </p:blipFill>
        <p:spPr bwMode="auto">
          <a:xfrm>
            <a:off x="58056" y="2590800"/>
            <a:ext cx="896982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141516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enlargement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3619500" y="4533900"/>
            <a:ext cx="228600" cy="2286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56544" y="5609772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period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of 1 year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442" t="49874" r="8837"/>
          <a:stretch>
            <a:fillRect/>
          </a:stretch>
        </p:blipFill>
        <p:spPr bwMode="auto">
          <a:xfrm>
            <a:off x="-1" y="2362200"/>
            <a:ext cx="9144001" cy="252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eeform 6"/>
          <p:cNvSpPr/>
          <p:nvPr/>
        </p:nvSpPr>
        <p:spPr>
          <a:xfrm flipV="1">
            <a:off x="2133600" y="2895600"/>
            <a:ext cx="1244600" cy="152400"/>
          </a:xfrm>
          <a:custGeom>
            <a:avLst/>
            <a:gdLst>
              <a:gd name="connsiteX0" fmla="*/ 0 w 1320800"/>
              <a:gd name="connsiteY0" fmla="*/ 0 h 725714"/>
              <a:gd name="connsiteX1" fmla="*/ 377372 w 1320800"/>
              <a:gd name="connsiteY1" fmla="*/ 464457 h 725714"/>
              <a:gd name="connsiteX2" fmla="*/ 1320800 w 1320800"/>
              <a:gd name="connsiteY2" fmla="*/ 725714 h 7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0800" h="725714">
                <a:moveTo>
                  <a:pt x="0" y="0"/>
                </a:moveTo>
                <a:cubicBezTo>
                  <a:pt x="78619" y="171752"/>
                  <a:pt x="157239" y="343505"/>
                  <a:pt x="377372" y="464457"/>
                </a:cubicBezTo>
                <a:cubicBezTo>
                  <a:pt x="597505" y="585409"/>
                  <a:pt x="959152" y="655561"/>
                  <a:pt x="1320800" y="725714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V="1">
            <a:off x="3429000" y="3276600"/>
            <a:ext cx="1244600" cy="152400"/>
          </a:xfrm>
          <a:custGeom>
            <a:avLst/>
            <a:gdLst>
              <a:gd name="connsiteX0" fmla="*/ 0 w 1320800"/>
              <a:gd name="connsiteY0" fmla="*/ 0 h 725714"/>
              <a:gd name="connsiteX1" fmla="*/ 377372 w 1320800"/>
              <a:gd name="connsiteY1" fmla="*/ 464457 h 725714"/>
              <a:gd name="connsiteX2" fmla="*/ 1320800 w 1320800"/>
              <a:gd name="connsiteY2" fmla="*/ 725714 h 7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0800" h="725714">
                <a:moveTo>
                  <a:pt x="0" y="0"/>
                </a:moveTo>
                <a:cubicBezTo>
                  <a:pt x="78619" y="171752"/>
                  <a:pt x="157239" y="343505"/>
                  <a:pt x="377372" y="464457"/>
                </a:cubicBezTo>
                <a:cubicBezTo>
                  <a:pt x="597505" y="585409"/>
                  <a:pt x="959152" y="655561"/>
                  <a:pt x="1320800" y="725714"/>
                </a:cubicBezTo>
              </a:path>
            </a:pathLst>
          </a:custGeom>
          <a:ln w="28575">
            <a:solidFill>
              <a:srgbClr val="5675F8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 spectral density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44958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667000" y="4572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Cambria Math"/>
                <a:ea typeface="Cambria Math"/>
                <a:cs typeface="Times New Roman" pitchFamily="18" charset="0"/>
              </a:rPr>
              <a:t>frequency, cycles per year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0" y="2667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year period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43400" y="3048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070C0"/>
                </a:solidFill>
                <a:latin typeface="Cambria Math"/>
                <a:ea typeface="Cambria Math"/>
                <a:cs typeface="Times New Roman" pitchFamily="18" charset="0"/>
              </a:rPr>
              <a:t>½</a:t>
            </a:r>
            <a:r>
              <a:rPr lang="en-US" sz="2400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year period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 3: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Tides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7209" r="7209"/>
          <a:stretch>
            <a:fillRect/>
          </a:stretch>
        </p:blipFill>
        <p:spPr bwMode="auto">
          <a:xfrm>
            <a:off x="0" y="1905000"/>
            <a:ext cx="9144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548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90 days of data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5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enlargement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-250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7421" r="7421"/>
          <a:stretch>
            <a:fillRect/>
          </a:stretch>
        </p:blipFill>
        <p:spPr bwMode="auto">
          <a:xfrm>
            <a:off x="0" y="1222842"/>
            <a:ext cx="9144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564243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 days of data</a:t>
            </a: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 rot="16200000" flipV="1">
            <a:off x="1524000" y="1524000"/>
            <a:ext cx="304800" cy="609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90600" y="1041402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period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of day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½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3962400" cy="8382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Nov 27, 2000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85352" r="40113" b="3863"/>
          <a:stretch>
            <a:fillRect/>
          </a:stretch>
        </p:blipFill>
        <p:spPr bwMode="auto">
          <a:xfrm>
            <a:off x="0" y="2286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t="84706" r="40000" b="3942"/>
          <a:stretch>
            <a:fillRect/>
          </a:stretch>
        </p:blipFill>
        <p:spPr bwMode="auto">
          <a:xfrm>
            <a:off x="0" y="403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33528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Jan 4, 2011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304800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ground vibrations at the Palisades NY seismographic station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43543" y="53721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similar appearance</a:t>
            </a:r>
            <a:r>
              <a:rPr lang="en-US" sz="24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of measurements separated by 10+ years apart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667000" y="3048000"/>
            <a:ext cx="472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time, minutes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667000" y="5029200"/>
            <a:ext cx="472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time, minutes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779" r="7936"/>
          <a:stretch>
            <a:fillRect/>
          </a:stretch>
        </p:blipFill>
        <p:spPr bwMode="auto">
          <a:xfrm>
            <a:off x="208750" y="685800"/>
            <a:ext cx="87828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096000" cy="944562"/>
          </a:xfrm>
        </p:spPr>
        <p:txBody>
          <a:bodyPr/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power spectral density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90600" y="3733800"/>
            <a:ext cx="6096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cumulative power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772400" y="495300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7620000" y="5029200"/>
            <a:ext cx="12192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power in time series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6248400" y="1676400"/>
            <a:ext cx="1244600" cy="152400"/>
          </a:xfrm>
          <a:custGeom>
            <a:avLst/>
            <a:gdLst>
              <a:gd name="connsiteX0" fmla="*/ 0 w 1320800"/>
              <a:gd name="connsiteY0" fmla="*/ 0 h 725714"/>
              <a:gd name="connsiteX1" fmla="*/ 377372 w 1320800"/>
              <a:gd name="connsiteY1" fmla="*/ 464457 h 725714"/>
              <a:gd name="connsiteX2" fmla="*/ 1320800 w 1320800"/>
              <a:gd name="connsiteY2" fmla="*/ 725714 h 7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0800" h="725714">
                <a:moveTo>
                  <a:pt x="0" y="0"/>
                </a:moveTo>
                <a:cubicBezTo>
                  <a:pt x="78619" y="171752"/>
                  <a:pt x="157239" y="343505"/>
                  <a:pt x="377372" y="464457"/>
                </a:cubicBezTo>
                <a:cubicBezTo>
                  <a:pt x="597505" y="585409"/>
                  <a:pt x="959152" y="655561"/>
                  <a:pt x="1320800" y="725714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162800" y="144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about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½ </a:t>
            </a: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day period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 flipV="1">
            <a:off x="3581400" y="2209800"/>
            <a:ext cx="1244600" cy="152400"/>
          </a:xfrm>
          <a:custGeom>
            <a:avLst/>
            <a:gdLst>
              <a:gd name="connsiteX0" fmla="*/ 0 w 1320800"/>
              <a:gd name="connsiteY0" fmla="*/ 0 h 725714"/>
              <a:gd name="connsiteX1" fmla="*/ 377372 w 1320800"/>
              <a:gd name="connsiteY1" fmla="*/ 464457 h 725714"/>
              <a:gd name="connsiteX2" fmla="*/ 1320800 w 1320800"/>
              <a:gd name="connsiteY2" fmla="*/ 725714 h 7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0800" h="725714">
                <a:moveTo>
                  <a:pt x="0" y="0"/>
                </a:moveTo>
                <a:cubicBezTo>
                  <a:pt x="78619" y="171752"/>
                  <a:pt x="157239" y="343505"/>
                  <a:pt x="377372" y="464457"/>
                </a:cubicBezTo>
                <a:cubicBezTo>
                  <a:pt x="597505" y="585409"/>
                  <a:pt x="959152" y="655561"/>
                  <a:pt x="1320800" y="725714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437744" y="159294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about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1 </a:t>
            </a: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day period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1124856" y="2293260"/>
            <a:ext cx="1244600" cy="152400"/>
          </a:xfrm>
          <a:custGeom>
            <a:avLst/>
            <a:gdLst>
              <a:gd name="connsiteX0" fmla="*/ 0 w 1320800"/>
              <a:gd name="connsiteY0" fmla="*/ 0 h 725714"/>
              <a:gd name="connsiteX1" fmla="*/ 377372 w 1320800"/>
              <a:gd name="connsiteY1" fmla="*/ 464457 h 725714"/>
              <a:gd name="connsiteX2" fmla="*/ 1320800 w 1320800"/>
              <a:gd name="connsiteY2" fmla="*/ 725714 h 7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0800" h="725714">
                <a:moveTo>
                  <a:pt x="0" y="0"/>
                </a:moveTo>
                <a:cubicBezTo>
                  <a:pt x="78619" y="171752"/>
                  <a:pt x="157239" y="343505"/>
                  <a:pt x="377372" y="464457"/>
                </a:cubicBezTo>
                <a:cubicBezTo>
                  <a:pt x="597505" y="585409"/>
                  <a:pt x="959152" y="655561"/>
                  <a:pt x="1320800" y="725714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053770" y="16002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fortnighly</a:t>
            </a:r>
            <a:endParaRPr lang="en-US" sz="2400" kern="0" dirty="0" smtClean="0">
              <a:solidFill>
                <a:srgbClr val="FF0000"/>
              </a:solidFill>
              <a:latin typeface="Cambria Math"/>
              <a:ea typeface="Cambria Math"/>
              <a:cs typeface="Times New Roman" pitchFamily="18" charset="0"/>
            </a:endParaRPr>
          </a:p>
          <a:p>
            <a:pPr algn="ctr"/>
            <a:r>
              <a:rPr lang="en-US" sz="2400" kern="0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(2 wk)</a:t>
            </a:r>
            <a:endParaRPr lang="en-US" sz="2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 tide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stationary time series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09800"/>
            <a:ext cx="9144000" cy="3657600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indefinitely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long but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properties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(like average Power or periods,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don’t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vary with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time.  In practice if they vary slowly with time, you can still use these techniques.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85352" r="40113" b="3863"/>
          <a:stretch>
            <a:fillRect/>
          </a:stretch>
        </p:blipFill>
        <p:spPr bwMode="auto">
          <a:xfrm>
            <a:off x="0" y="3124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667000" y="3886200"/>
            <a:ext cx="472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time, minutes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8945" t="85352" r="64068" b="9670"/>
          <a:stretch>
            <a:fillRect/>
          </a:stretch>
        </p:blipFill>
        <p:spPr bwMode="auto">
          <a:xfrm>
            <a:off x="5410200" y="5181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4321626" y="2801256"/>
            <a:ext cx="1295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50971" y="3697514"/>
            <a:ext cx="1032934" cy="1233715"/>
          </a:xfrm>
          <a:custGeom>
            <a:avLst/>
            <a:gdLst>
              <a:gd name="connsiteX0" fmla="*/ 0 w 1032934"/>
              <a:gd name="connsiteY0" fmla="*/ 0 h 1233715"/>
              <a:gd name="connsiteX1" fmla="*/ 928915 w 1032934"/>
              <a:gd name="connsiteY1" fmla="*/ 580572 h 1233715"/>
              <a:gd name="connsiteX2" fmla="*/ 624115 w 1032934"/>
              <a:gd name="connsiteY2" fmla="*/ 928915 h 1233715"/>
              <a:gd name="connsiteX3" fmla="*/ 783772 w 1032934"/>
              <a:gd name="connsiteY3" fmla="*/ 1233715 h 123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4" h="1233715">
                <a:moveTo>
                  <a:pt x="0" y="0"/>
                </a:moveTo>
                <a:cubicBezTo>
                  <a:pt x="412448" y="212876"/>
                  <a:pt x="824896" y="425753"/>
                  <a:pt x="928915" y="580572"/>
                </a:cubicBezTo>
                <a:cubicBezTo>
                  <a:pt x="1032934" y="735391"/>
                  <a:pt x="648305" y="820058"/>
                  <a:pt x="624115" y="928915"/>
                </a:cubicBezTo>
                <a:cubicBezTo>
                  <a:pt x="599925" y="1037772"/>
                  <a:pt x="691848" y="1135743"/>
                  <a:pt x="783772" y="1233715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295400" y="5334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assume that we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are dealing with a fragment of an indefinitely long time series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05536" y="4865916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time series,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endParaRPr kumimoji="0" lang="en-US" sz="24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 rot="5400000" flipV="1">
            <a:off x="5753100" y="5295900"/>
            <a:ext cx="304800" cy="990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706256" y="5733144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duration,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724400" y="616857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length,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we measure the power spectral density of a finite-length time series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are making an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estimate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of the power spectral density of the indefinitely long time series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two are not the same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because of statistical fluctuation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finally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will normally subtract out the mean of the time series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that power spectral density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represents fluctuations about the mean value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 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Ground vibration at Palisades NY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6573" r="7981"/>
          <a:stretch>
            <a:fillRect/>
          </a:stretch>
        </p:blipFill>
        <p:spPr bwMode="auto">
          <a:xfrm>
            <a:off x="0" y="1981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enlargement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 l="6485" r="6485"/>
          <a:stretch>
            <a:fillRect/>
          </a:stretch>
        </p:blipFill>
        <p:spPr bwMode="auto">
          <a:xfrm>
            <a:off x="0" y="2209800"/>
            <a:ext cx="9144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enlargement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l="6485" r="6485"/>
          <a:stretch>
            <a:fillRect/>
          </a:stretch>
        </p:blipFill>
        <p:spPr bwMode="auto">
          <a:xfrm>
            <a:off x="0" y="2209800"/>
            <a:ext cx="9144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Brace 3"/>
          <p:cNvSpPr/>
          <p:nvPr/>
        </p:nvSpPr>
        <p:spPr>
          <a:xfrm rot="16200000" flipV="1">
            <a:off x="4631870" y="1812472"/>
            <a:ext cx="304801" cy="64225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667000" y="12954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periods of a few seconds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11730</TotalTime>
  <Words>721</Words>
  <Application>Microsoft Office PowerPoint</Application>
  <PresentationFormat>On-screen Show (4:3)</PresentationFormat>
  <Paragraphs>106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Concourse</vt:lpstr>
      <vt:lpstr>NewsPrint</vt:lpstr>
      <vt:lpstr>Median</vt:lpstr>
      <vt:lpstr>Equity</vt:lpstr>
      <vt:lpstr>BlackTie</vt:lpstr>
      <vt:lpstr>1_BlackTie</vt:lpstr>
      <vt:lpstr>Office Theme</vt:lpstr>
      <vt:lpstr>Clarity</vt:lpstr>
      <vt:lpstr>Metro</vt:lpstr>
      <vt:lpstr>Waveform</vt:lpstr>
      <vt:lpstr>Applied Power Spectrum</vt:lpstr>
      <vt:lpstr>Nov 27, 2000</vt:lpstr>
      <vt:lpstr>stationary time series</vt:lpstr>
      <vt:lpstr>PowerPoint Presentation</vt:lpstr>
      <vt:lpstr>   when we measure the power spectral density of a finite-length time series,  we are making an estimate of the power spectral density of the indefinitely long time series  the two are not the same because of statistical fluctuation</vt:lpstr>
      <vt:lpstr>finally  we will normally subtract out the mean of the time series  so that power spectral density represents fluctuations about the mean value</vt:lpstr>
      <vt:lpstr>Example 1 Ground vibration at Palisades NY</vt:lpstr>
      <vt:lpstr>enlargement</vt:lpstr>
      <vt:lpstr>enlargement</vt:lpstr>
      <vt:lpstr>power spectral density</vt:lpstr>
      <vt:lpstr>cumulative power</vt:lpstr>
      <vt:lpstr>PowerPoint Presentation</vt:lpstr>
      <vt:lpstr>PowerPoint Presentation</vt:lpstr>
      <vt:lpstr>PowerPoint Presentation</vt:lpstr>
      <vt:lpstr>Example 3 Atmospheric CO2 (after removing anthropogenic trend)</vt:lpstr>
      <vt:lpstr>enlargement</vt:lpstr>
      <vt:lpstr>power spectral density</vt:lpstr>
      <vt:lpstr>Example 3: Tides</vt:lpstr>
      <vt:lpstr>enlargement </vt:lpstr>
      <vt:lpstr>power spectral density</vt:lpstr>
    </vt:vector>
  </TitlesOfParts>
  <Company>LDEO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Be Afraid to Ask …</dc:title>
  <dc:creator>Bill Menke</dc:creator>
  <cp:lastModifiedBy>Dr. Nuts</cp:lastModifiedBy>
  <cp:revision>813</cp:revision>
  <dcterms:created xsi:type="dcterms:W3CDTF">2008-08-25T18:59:31Z</dcterms:created>
  <dcterms:modified xsi:type="dcterms:W3CDTF">2016-05-06T18:04:23Z</dcterms:modified>
</cp:coreProperties>
</file>