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65" r:id="rId5"/>
    <p:sldId id="257" r:id="rId6"/>
    <p:sldId id="258" r:id="rId7"/>
    <p:sldId id="260" r:id="rId8"/>
    <p:sldId id="261" r:id="rId9"/>
    <p:sldId id="259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3F5B2D-1D4A-4B85-A913-67958399FB32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FC29D4-1868-4D1A-9E39-454870CBC70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Trend Extrapolation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en-US" dirty="0" smtClean="0"/>
              <a:t>Following we will see a series of data that we want to use to predict the value of Y in the 36</a:t>
            </a:r>
            <a:r>
              <a:rPr lang="en-US" baseline="30000" dirty="0" smtClean="0"/>
              <a:t>th</a:t>
            </a:r>
            <a:r>
              <a:rPr lang="en-US" dirty="0" smtClean="0"/>
              <a:t> year of this data; if that value gets below 2, significant trouble will occur and so we want to know how many years in advance we can feel comfortable versus alarmed.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The World will End if we get below 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61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Arctic Sea Ice Issue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55911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3600" y="2133600"/>
            <a:ext cx="281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0.66 – 0/74 depending on the weighting</a:t>
            </a:r>
          </a:p>
          <a:p>
            <a:endParaRPr lang="en-US" dirty="0"/>
          </a:p>
          <a:p>
            <a:r>
              <a:rPr lang="en-US" dirty="0" smtClean="0"/>
              <a:t>So what do you pick to represent your Arctic Sea Ice Loss policy for the future?</a:t>
            </a:r>
          </a:p>
          <a:p>
            <a:endParaRPr lang="en-US" dirty="0"/>
          </a:p>
          <a:p>
            <a:r>
              <a:rPr lang="en-US" dirty="0" smtClean="0"/>
              <a:t>If you’re the Pentagon you have already concluded  that visits to Santa  in the ice free Arctic on Sep 15 of some year are coming up real soon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6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Fitting this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fit the data with three kinds of functions that are commonly used</a:t>
            </a:r>
          </a:p>
          <a:p>
            <a:pPr lvl="1"/>
            <a:r>
              <a:rPr lang="en-US" dirty="0" smtClean="0"/>
              <a:t>Least Squares Regression sometimes with weights</a:t>
            </a:r>
          </a:p>
          <a:p>
            <a:pPr lvl="1"/>
            <a:r>
              <a:rPr lang="en-US" dirty="0" smtClean="0"/>
              <a:t>Exponential function with changing rates</a:t>
            </a:r>
          </a:p>
          <a:p>
            <a:pPr lvl="2"/>
            <a:r>
              <a:rPr lang="en-US" dirty="0" smtClean="0"/>
              <a:t>Y = </a:t>
            </a:r>
            <a:r>
              <a:rPr lang="en-US" dirty="0" err="1" smtClean="0"/>
              <a:t>y_o</a:t>
            </a:r>
            <a:r>
              <a:rPr lang="en-US" dirty="0" smtClean="0"/>
              <a:t> – (</a:t>
            </a:r>
            <a:r>
              <a:rPr lang="en-US" dirty="0" err="1" smtClean="0"/>
              <a:t>V_o</a:t>
            </a:r>
            <a:r>
              <a:rPr lang="en-US" dirty="0" smtClean="0"/>
              <a:t>/k) *[1- </a:t>
            </a:r>
            <a:r>
              <a:rPr lang="en-US" dirty="0" err="1" smtClean="0"/>
              <a:t>exp</a:t>
            </a:r>
            <a:r>
              <a:rPr lang="en-US" dirty="0" smtClean="0"/>
              <a:t>(-</a:t>
            </a:r>
            <a:r>
              <a:rPr lang="en-US" dirty="0" err="1" smtClean="0"/>
              <a:t>kx</a:t>
            </a:r>
            <a:r>
              <a:rPr lang="en-US" dirty="0" smtClean="0"/>
              <a:t>)]</a:t>
            </a:r>
          </a:p>
          <a:p>
            <a:pPr lvl="1"/>
            <a:r>
              <a:rPr lang="en-US" dirty="0" smtClean="0"/>
              <a:t>An auto smoothed cubic spline (which at some point won’t be appropriate)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1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72100" y="4448824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 = 4.85</a:t>
            </a:r>
          </a:p>
          <a:p>
            <a:r>
              <a:rPr lang="en-US" sz="2400" dirty="0" smtClean="0"/>
              <a:t>Non linear </a:t>
            </a:r>
            <a:r>
              <a:rPr lang="en-US" sz="2400" dirty="0" err="1" smtClean="0"/>
              <a:t>exp</a:t>
            </a:r>
            <a:r>
              <a:rPr lang="en-US" sz="2400" dirty="0" smtClean="0"/>
              <a:t> = 5.14</a:t>
            </a:r>
          </a:p>
          <a:p>
            <a:r>
              <a:rPr lang="en-US" sz="2400" dirty="0" smtClean="0"/>
              <a:t>Cubic = 5.14</a:t>
            </a:r>
            <a:endParaRPr 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126"/>
            <a:ext cx="4267200" cy="231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33600"/>
            <a:ext cx="4298911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" y="4300756"/>
            <a:ext cx="4315047" cy="214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57800" y="2022608"/>
            <a:ext cx="266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 5 years of data says nothing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221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6" y="4419600"/>
            <a:ext cx="55911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6" y="0"/>
            <a:ext cx="56197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91693" y="3810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3.88 4.88 4.76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" y="2209800"/>
            <a:ext cx="55816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72839" y="1913155"/>
            <a:ext cx="21903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Adding 5 more years doesn’t help much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800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2193851"/>
            <a:ext cx="56578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483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7400" y="3745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4.44 4.89 4.64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114800"/>
            <a:ext cx="56197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0" y="2209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 more years seems to have increased the noise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638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5" y="0"/>
            <a:ext cx="55816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0" y="19050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weighted fit where  the indicated clump has lower weight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38400" y="152400"/>
            <a:ext cx="9906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3429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3.76  1.53 3.49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0" y="2283857"/>
            <a:ext cx="55340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94" y="4724400"/>
            <a:ext cx="56769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96000" y="4191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have a policy or interpretation issue</a:t>
            </a:r>
          </a:p>
          <a:p>
            <a:endParaRPr lang="en-US" dirty="0"/>
          </a:p>
          <a:p>
            <a:r>
              <a:rPr lang="en-US" dirty="0" smtClean="0"/>
              <a:t>Should we be alarmed?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493528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Now add in 10 more years of data to see change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383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" y="209550"/>
            <a:ext cx="56769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72200" y="1752600"/>
            <a:ext cx="228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add 5 more years of data.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eighting the points might actually matter – are the two most recent events (2007 and 2008) significant; </a:t>
            </a:r>
          </a:p>
          <a:p>
            <a:endParaRPr lang="en-US" dirty="0"/>
          </a:p>
          <a:p>
            <a:r>
              <a:rPr lang="en-US" dirty="0" smtClean="0"/>
              <a:t> Top graph is yes; bottom is no</a:t>
            </a:r>
          </a:p>
          <a:p>
            <a:endParaRPr lang="en-US" dirty="0"/>
          </a:p>
          <a:p>
            <a:r>
              <a:rPr lang="en-US" dirty="0" smtClean="0"/>
              <a:t>3.09 vs 3.79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56197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94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3145023"/>
            <a:ext cx="56007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33"/>
            <a:ext cx="57054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72200" y="182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 SHIT!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3810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better – we can relax – 2.79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4800600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now you have to make a bet,  do the two lowest points in most recent years mean something – you need to put your scientist hat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40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All the Data now; actual x=36 is y=3.7 – so now predict x = 50 (2030)</a:t>
            </a:r>
            <a:endParaRPr lang="en-US" sz="2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05000"/>
            <a:ext cx="413989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1447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2.35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28800"/>
            <a:ext cx="4169300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15000" y="1447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1.91</a:t>
            </a:r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76" y="4226193"/>
            <a:ext cx="4724400" cy="264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0" y="4876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79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</TotalTime>
  <Words>364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Metro</vt:lpstr>
      <vt:lpstr>Opulent</vt:lpstr>
      <vt:lpstr>Apex</vt:lpstr>
      <vt:lpstr>Trend Extrapolation</vt:lpstr>
      <vt:lpstr>Fitting this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 the Data now; actual x=36 is y=3.7 – so now predict x = 50 (2030)</vt:lpstr>
      <vt:lpstr>The Arctic Sea Ice Issue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Nuts</dc:creator>
  <cp:lastModifiedBy>Dr. Nuts</cp:lastModifiedBy>
  <cp:revision>10</cp:revision>
  <dcterms:created xsi:type="dcterms:W3CDTF">2017-04-27T19:01:41Z</dcterms:created>
  <dcterms:modified xsi:type="dcterms:W3CDTF">2017-04-27T20:12:12Z</dcterms:modified>
</cp:coreProperties>
</file>