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2" r:id="rId1"/>
    <p:sldMasterId id="2147484790" r:id="rId2"/>
  </p:sldMasterIdLst>
  <p:notesMasterIdLst>
    <p:notesMasterId r:id="rId10"/>
  </p:notesMasterIdLst>
  <p:sldIdLst>
    <p:sldId id="256" r:id="rId3"/>
    <p:sldId id="299" r:id="rId4"/>
    <p:sldId id="277" r:id="rId5"/>
    <p:sldId id="294" r:id="rId6"/>
    <p:sldId id="295" r:id="rId7"/>
    <p:sldId id="296" r:id="rId8"/>
    <p:sldId id="297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61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405790-CF5C-B8C7-D2AE-24769C9902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B284A1-334F-221B-AF4F-25A516D7813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7239653-4A1E-44E2-B5D0-1E6667ACB0A2}" type="datetimeFigureOut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BA19C62-82C2-BA4F-6597-D6395C41F1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5A98AE1-C224-D28E-C79B-887A0F29E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41370-B2AC-F692-DFD4-C18B6CBB5B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9FF33-DE19-C54A-8B80-DC000B3074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2B1D1E-B58B-4A69-8FA3-F666AC452B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43EF20-A5D7-8465-B49C-649E23B0D3E7}"/>
              </a:ext>
            </a:extLst>
          </p:cNvPr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93631-2267-7037-318C-19DEDFCC6AD5}"/>
              </a:ext>
            </a:extLst>
          </p:cNvPr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BF1BA6D-F5EB-1412-7B6E-528DDB5AB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BC4CE4-D6E4-869E-651F-9A1AB85E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E4AECFE-0939-DDEF-8A35-D715E866B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119739-A25A-44BE-89B2-1AB60CE5E3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798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58D4-3699-30E9-4255-EB98EAAE6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38662-F793-8EB4-947E-21F6EE523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A7DDD-C158-D687-A7FB-83989D63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D1F03-5DAB-48EA-B9C9-B5B9F753E1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31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426956-694C-D9A8-8810-A7C341E810F8}"/>
              </a:ext>
            </a:extLst>
          </p:cNvPr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4F8A6A-4209-26A4-8BBE-047A6FF9FB99}"/>
              </a:ext>
            </a:extLst>
          </p:cNvPr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F889282-2A89-9D70-AA08-3E2B1787A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8C833ED-4061-DAFD-AAA8-D287F5D9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1655F38-FC70-43C5-8B51-615C8E014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E12CB-2DE8-41DE-A0F6-1BF1289F4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932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CBDB32F2-3658-65BF-3A3B-3B10560B4E1D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00362A2E-DFAF-10CB-3B87-B902D90B4CE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3EA3B1EF-69A9-925C-B8BD-E5D73CC7CA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6409DA84-69CF-BAD3-A6E3-A339EE7436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4704CF11-169F-3911-A286-A2DCCFBEAB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9C570EAC-0EE4-36DD-A31B-490A6B46C88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0AF414C0-A146-1AF1-7623-0D24EF173C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3453E4C-DEF9-0892-E535-E9B38BD39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4523D6A-B017-4F93-6399-715704CD9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7A853CE-7A9C-EA64-52B8-4EC0DAE02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64533-741B-441B-88C0-8CEA775954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243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B1147D9-CEDB-FB85-06CF-E0F9C841D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E8FEA00-7BC3-F6FD-3141-8C2F0D17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CCBC8AC-5E88-5097-3E85-86B0433C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D42EF-07EF-4106-B03B-E1E69976AB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900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D69A9414-1DF7-BE95-1022-EC88A0681834}"/>
              </a:ext>
            </a:extLst>
          </p:cNvPr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4531DD1F-22F6-1971-D8A5-7E7E8F6A1359}"/>
              </a:ext>
            </a:extLst>
          </p:cNvPr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4B34B6C3-9E91-26BC-EBC1-E065901C3695}"/>
              </a:ext>
            </a:extLst>
          </p:cNvPr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BAE3870D-F7F8-078A-50DB-CDAE5DD1424A}"/>
              </a:ext>
            </a:extLst>
          </p:cNvPr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83E918D1-7EA8-7F12-B46B-DD3915801AB1}"/>
              </a:ext>
            </a:extLst>
          </p:cNvPr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A8B5DF22-73DF-386D-5A89-A52F58E19445}"/>
              </a:ext>
            </a:extLst>
          </p:cNvPr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0CC4665-4347-C65C-9B85-1F769F73B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9F76506-C407-9888-EB0F-DEA9453F9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23BA8F7-E54D-CC8E-69FA-CC964EE7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840A7-7200-4BEE-A486-ABDB1A750D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016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DB4579-1B5F-AED3-1DA9-EBD8B726DE6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F11E461-9EE1-4A16-769F-25790A5974F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6ABC5AA-EE6A-1579-8886-B34D9D5C2C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233D600-467B-49D9-8245-135717E757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728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DE9228-2D5F-0B3D-C0AB-C5CE25D4E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62EA6C-5B46-8BEC-CEEB-C6CCD1B0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7A4E7D0-A226-7F1E-188A-F4D89591B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C758E-3037-44A2-9377-B4D87677FE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197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26C664A-DD38-5B87-6C5F-44A309F3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75EAEC-E69A-64DD-A2E4-3158C25C7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8C47B69-6A85-658E-9798-6823B1E66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9990F-8D02-4759-BD0F-66D2EFBC4A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257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525D0EEC-D259-5B12-15B7-996D8B4B1F7A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D8048476-940E-9DFA-A2C5-E3E8AC07684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A4164630-5517-E769-3BEB-24D1A6E1A46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EBA47FBA-C50E-5D4B-006B-E11D557E35B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9C7D8878-DA4F-403D-BA99-64C6CB08BBC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7077B595-DE82-2660-CD93-A778975101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8" name="Freeform 25">
              <a:extLst>
                <a:ext uri="{FF2B5EF4-FFF2-40B4-BE49-F238E27FC236}">
                  <a16:creationId xmlns:a16="http://schemas.microsoft.com/office/drawing/2014/main" id="{41981BED-842D-FDDF-460F-958BF1CCFE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5B9C2F1E-CB86-F59C-7479-AA7459CA9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9268239-A7F0-769D-E6F3-0B9817224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BBF2BAC-89C3-EF3D-3052-D383FEF59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D1775-3C45-4705-8A1D-80B0EFD338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347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A259B640-EC47-80E7-DF1D-84A59BD876CA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23">
            <a:extLst>
              <a:ext uri="{FF2B5EF4-FFF2-40B4-BE49-F238E27FC236}">
                <a16:creationId xmlns:a16="http://schemas.microsoft.com/office/drawing/2014/main" id="{C592128A-CA7C-2B59-6BDE-8AF0D569DB7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7BF11214-379E-DA4E-46A7-A65214C0D19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E47B61AB-EBDD-4EBD-C891-8AB930809C4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B6D0E0D6-292D-8359-87A1-640A64FCE1E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9B5F577D-7196-E2CA-38AF-B5A8A48226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25">
              <a:extLst>
                <a:ext uri="{FF2B5EF4-FFF2-40B4-BE49-F238E27FC236}">
                  <a16:creationId xmlns:a16="http://schemas.microsoft.com/office/drawing/2014/main" id="{42F62AB7-06D8-29D7-FC41-B4BD40855D8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14F19FA9-346C-E618-4362-DFBAB4D7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E8C5DE9E-EF3C-3706-5768-0F258C58B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6DC0FFA3-6594-BC70-5FE1-A67903710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0EF41-A5AC-4059-B88A-7D929C6F29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7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976C9-855E-288B-2524-C914B7F7E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9A40B-A417-2C9A-458D-1BBF37B8F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029E6-6264-3E6E-6C3C-EBAF1CD7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739A2-E108-45BD-88CA-A52B2EB37D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543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25CC0810-91FF-623D-70E8-ADCF8E92343B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E1CDA820-26F0-EC1C-AC32-132DCF1D72B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489567C9-6264-AD3D-CA37-42ADB80EC91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59F7ED27-F41F-D0ED-DE88-32F0020F3F8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E205D871-17AE-9951-AF82-6957D98042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1612BC1A-C665-4D6A-54FC-AB23FBCFAB9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:a16="http://schemas.microsoft.com/office/drawing/2014/main" id="{D3E6CE88-3AB6-DF47-FE3C-D48ECEC684D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BA3BD24E-8C4F-74C8-CF8E-96855DB4A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6B01979C-59AF-2590-69A1-F77E35F9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F86AD35D-570D-3469-AC64-E046D998B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992FD-5E5D-4A6E-91F0-51883D33D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851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88EAB-7427-0D2B-4C98-9F4FAEDD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E1D12-0B1F-F958-5B50-BD3683FA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44C6D-E06D-AD4B-98E5-8A11E6B58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4C10E-F7D1-4738-8868-095FA4F8C7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509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5E409DAC-8134-7412-8D83-06C4CB2F3115}"/>
              </a:ext>
            </a:extLst>
          </p:cNvPr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B47B3860-A77D-126A-D0C0-E3A156A983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E6CC4B3E-AB0C-53E7-B7F1-0867E57C624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B04E944A-43A1-8AC3-47A1-72E111CC90B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DC778395-422E-819D-D877-4BF8B4AC5B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78F4C5AC-0CE3-4047-7825-6143845F49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25">
              <a:extLst>
                <a:ext uri="{FF2B5EF4-FFF2-40B4-BE49-F238E27FC236}">
                  <a16:creationId xmlns:a16="http://schemas.microsoft.com/office/drawing/2014/main" id="{15EE0553-1506-0F97-7309-93F6EAADAE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FDE3CD2-26C9-8510-FFB0-9C9FD4D3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C6C6AD6-5300-4627-C85F-2C656C08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5DD164-1DA0-3728-9788-840D33A6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EF80E-C177-411C-890B-04D90D2279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00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9EBF49-A9E2-04B7-B77F-FAF6D782FA43}"/>
              </a:ext>
            </a:extLst>
          </p:cNvPr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F79E76-69FE-48DE-7486-CAF892C99AE0}"/>
              </a:ext>
            </a:extLst>
          </p:cNvPr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6AFEB04-1DA5-5F89-CDD9-D13B9F923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22563DB-D2A9-4AD1-688C-3DE119550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4174899-1E40-0C00-8395-13F1053E1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154694-B50C-4075-B48D-524883F3A3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360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142FC5-F392-19C8-51E1-49C3869A8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88C6AE-3497-3C85-F1C8-123C6D25E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A06FF0-3CC2-5829-42DF-A3966C8D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FA4C2-A818-4599-A2E8-9B91D8782C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85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E514E06-5596-69FC-204B-61CEF40F4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3857D9-A7D7-CAFA-DECC-52226FE83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A69FBE5-5649-10FD-A8E1-DC5E6B66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7B8B1-D25A-4675-93ED-B21E2F1C93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02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06B3078-7EEF-F871-84C0-6E24B611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6B14678-4523-C02B-61ED-6466A49BF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82B7479-84AB-6C4D-FD59-3A844E2A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BF30D-94FC-4172-A129-A949962C80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36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159D2E-4259-B803-CB33-0CDAFE483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02F3D0-808F-5830-AF5F-5C2D9A2E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81760-9EA5-4CC0-2357-7C8514F4B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83BCB-65A9-41DE-AA7D-DDCD23F6AA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89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B8E4AD-D65F-A6DD-9C24-4AF579674BC5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70AE29-FC75-403E-BB5B-1BC91AB3A1D4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3593235-9820-829D-6056-D439EBC0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DC487F9-0CBB-8CE7-2CA1-E798DC07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066BDC3-108D-D55B-1215-03257DE26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1D555-A0E1-4B35-A03E-84A456DC64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17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E7F279-B800-B02B-98E9-E830C7F54D3E}"/>
              </a:ext>
            </a:extLst>
          </p:cNvPr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40E11B-67D3-11D1-08C2-394D11A1FD12}"/>
              </a:ext>
            </a:extLst>
          </p:cNvPr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8BD1570A-CEED-B2F6-48D2-393EC57D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1FCD531-152F-5624-9FDE-91A4F6A94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FF1C85B-C559-B1BF-B1B6-758940E4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DB7361B8-B645-488D-95E9-79A2781CEC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3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7AA1CD-3705-AF77-ACFD-8F52ED4EAB31}"/>
              </a:ext>
            </a:extLst>
          </p:cNvPr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863AC2-9ED3-F869-09B7-432079BAF624}"/>
              </a:ext>
            </a:extLst>
          </p:cNvPr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9463ED-87BD-B057-5A5A-E373F37A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77" name="Text Placeholder 2">
            <a:extLst>
              <a:ext uri="{FF2B5EF4-FFF2-40B4-BE49-F238E27FC236}">
                <a16:creationId xmlns:a16="http://schemas.microsoft.com/office/drawing/2014/main" id="{70F5C7F7-578B-A2C8-D8A1-131BED4BEE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0E1B1-52CE-27DD-A342-BED8904F20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B7432-8FDF-A34F-ABD0-01EB7FDAF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48A15-CF35-DA97-09EC-A5EF2E509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fld id="{944BCBBA-60FB-4530-9EBB-DF5972C54B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7" r:id="rId1"/>
    <p:sldLayoutId id="2147484854" r:id="rId2"/>
    <p:sldLayoutId id="2147484888" r:id="rId3"/>
    <p:sldLayoutId id="2147484855" r:id="rId4"/>
    <p:sldLayoutId id="2147484856" r:id="rId5"/>
    <p:sldLayoutId id="2147484857" r:id="rId6"/>
    <p:sldLayoutId id="2147484889" r:id="rId7"/>
    <p:sldLayoutId id="2147484890" r:id="rId8"/>
    <p:sldLayoutId id="2147484891" r:id="rId9"/>
    <p:sldLayoutId id="2147484858" r:id="rId10"/>
    <p:sldLayoutId id="214748489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D45BDAD-F0AF-5D77-6AB0-3919EFCFE003}"/>
              </a:ext>
            </a:extLst>
          </p:cNvPr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7171" name="Group 15">
            <a:extLst>
              <a:ext uri="{FF2B5EF4-FFF2-40B4-BE49-F238E27FC236}">
                <a16:creationId xmlns:a16="http://schemas.microsoft.com/office/drawing/2014/main" id="{90818E32-07A2-EDD2-9511-5A36A02F0F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7177" name="Freeform 14">
              <a:extLst>
                <a:ext uri="{FF2B5EF4-FFF2-40B4-BE49-F238E27FC236}">
                  <a16:creationId xmlns:a16="http://schemas.microsoft.com/office/drawing/2014/main" id="{FD61E4F5-FA52-2BF7-C17D-656F90E5492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18">
              <a:extLst>
                <a:ext uri="{FF2B5EF4-FFF2-40B4-BE49-F238E27FC236}">
                  <a16:creationId xmlns:a16="http://schemas.microsoft.com/office/drawing/2014/main" id="{0DD9D7CC-A693-B45E-68FB-0D607C3B2D9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Freeform 22">
              <a:extLst>
                <a:ext uri="{FF2B5EF4-FFF2-40B4-BE49-F238E27FC236}">
                  <a16:creationId xmlns:a16="http://schemas.microsoft.com/office/drawing/2014/main" id="{3092A210-207C-73E9-2EA6-C8EDC7D6D9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26">
              <a:extLst>
                <a:ext uri="{FF2B5EF4-FFF2-40B4-BE49-F238E27FC236}">
                  <a16:creationId xmlns:a16="http://schemas.microsoft.com/office/drawing/2014/main" id="{D4C80A92-BD89-D9C5-BDC4-569C902798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7181" name="Freeform 10">
              <a:extLst>
                <a:ext uri="{FF2B5EF4-FFF2-40B4-BE49-F238E27FC236}">
                  <a16:creationId xmlns:a16="http://schemas.microsoft.com/office/drawing/2014/main" id="{97972429-DA0F-71CF-DBCB-BA97396D0D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2" name="Title Placeholder 1">
            <a:extLst>
              <a:ext uri="{FF2B5EF4-FFF2-40B4-BE49-F238E27FC236}">
                <a16:creationId xmlns:a16="http://schemas.microsoft.com/office/drawing/2014/main" id="{9F0DD26B-941F-AB6F-53E1-927E2B801D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B73FE-4BB8-B4B2-8A82-47728904E8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109E2-955B-F53E-19F0-75B14FBC2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81A01-1EC8-1CBE-3F5A-B0C29314E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C5EB7FB-2758-4125-A7F1-60BB87D081A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176" name="Text Placeholder 2">
            <a:extLst>
              <a:ext uri="{FF2B5EF4-FFF2-40B4-BE49-F238E27FC236}">
                <a16:creationId xmlns:a16="http://schemas.microsoft.com/office/drawing/2014/main" id="{22D31506-BA6F-ED38-6274-E19DA49D70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1" r:id="rId1"/>
    <p:sldLayoutId id="2147484874" r:id="rId2"/>
    <p:sldLayoutId id="2147484912" r:id="rId3"/>
    <p:sldLayoutId id="2147484875" r:id="rId4"/>
    <p:sldLayoutId id="2147484876" r:id="rId5"/>
    <p:sldLayoutId id="2147484877" r:id="rId6"/>
    <p:sldLayoutId id="2147484913" r:id="rId7"/>
    <p:sldLayoutId id="2147484914" r:id="rId8"/>
    <p:sldLayoutId id="2147484915" r:id="rId9"/>
    <p:sldLayoutId id="2147484878" r:id="rId10"/>
    <p:sldLayoutId id="21474849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energy_crisis_1_2">
            <a:extLst>
              <a:ext uri="{FF2B5EF4-FFF2-40B4-BE49-F238E27FC236}">
                <a16:creationId xmlns:a16="http://schemas.microsoft.com/office/drawing/2014/main" id="{3A22ED91-834F-4889-4742-D651D37DE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0F3ECF-2A3F-FB18-7429-1200C1B53498}"/>
              </a:ext>
            </a:extLst>
          </p:cNvPr>
          <p:cNvSpPr txBox="1"/>
          <p:nvPr/>
        </p:nvSpPr>
        <p:spPr>
          <a:xfrm>
            <a:off x="685800" y="304800"/>
            <a:ext cx="5943600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The On the Ground Reality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Our increasing global consumption rate leads to resource scarcity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The rate of climate change is accelerating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The time is near (10-20 years) for the end of “cheap” fossil fuels as our energy foundation.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We must start transitioning,  at scale, to effectively smooth out declining fossil fuel reserves with increasing renewable  energy infrastructure.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The Public needs to become a lot more energy and climate literate for this transition to succeed.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7CCE43-DCC5-305A-C0F7-4C6B79938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486400"/>
            <a:ext cx="6172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/>
              <a:t>What to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6EA4A-A2EF-B791-097D-3AC7E20DE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 History of Crude Oil Production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B65A05-2F14-C027-870F-0FD7A4758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4038600"/>
            <a:ext cx="8229600" cy="2551411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398A47-9046-AA45-CA52-062D607ED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6" y="1219200"/>
            <a:ext cx="9144000" cy="299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6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CE26E2C6-00B1-8801-C2F1-DA7AAA3F56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1. MW output per surface area (MW/KM</a:t>
            </a:r>
            <a:r>
              <a:rPr lang="en-US" altLang="en-US" baseline="30000"/>
              <a:t>2</a:t>
            </a:r>
            <a:r>
              <a:rPr lang="en-US" altLang="en-US"/>
              <a:t>)</a:t>
            </a:r>
          </a:p>
          <a:p>
            <a:r>
              <a:rPr lang="en-US" altLang="en-US"/>
              <a:t>2. MW output per material use (MW/Ton)</a:t>
            </a:r>
          </a:p>
          <a:p>
            <a:r>
              <a:rPr lang="en-US" altLang="en-US"/>
              <a:t>3. MW output per job created (Jobs/MW)</a:t>
            </a:r>
          </a:p>
          <a:p>
            <a:r>
              <a:rPr lang="en-US" altLang="en-US"/>
              <a:t>4. MW output versus production time scale to bring on line (months/MW)</a:t>
            </a:r>
          </a:p>
          <a:p>
            <a:r>
              <a:rPr lang="en-US" altLang="en-US"/>
              <a:t>5. Capital cost per MW ($/Watt)</a:t>
            </a:r>
          </a:p>
          <a:p>
            <a:r>
              <a:rPr lang="en-US" altLang="en-US"/>
              <a:t>6. Realistic Levelized Cost (cents per KWH)</a:t>
            </a:r>
          </a:p>
          <a:p>
            <a:endParaRPr lang="en-US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4FEAF0E0-D0B3-93E0-EC35-1EE91BBEE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Evaluation Rubric For All forms of Renewables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:a16="http://schemas.microsoft.com/office/drawing/2014/main" id="{246895B9-FA74-21B0-18D2-0D57DDBBCD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n-US" altLang="en-US"/>
              <a:t>Develop an internally consistent indexing system for the 6 attributes listed previously (the dow jones is an index)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altLang="en-US"/>
              <a:t>Use real world data and real world physics to best determine the values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altLang="en-US"/>
              <a:t>Weight the indexes appropriately (real world cares about $/Watt and Jobs Created)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altLang="en-US"/>
              <a:t>Choose Baseline – we will use Solar in the following exercise</a:t>
            </a: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EFA96D0E-EEA2-02C5-113F-8742AEBC0C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To Evaluate Competing Electricity Generating Technologies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>
            <a:extLst>
              <a:ext uri="{FF2B5EF4-FFF2-40B4-BE49-F238E27FC236}">
                <a16:creationId xmlns:a16="http://schemas.microsoft.com/office/drawing/2014/main" id="{0838AC21-1DCD-B934-491D-2C28A33578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1. Land ~20 MW/km  (over 24 hour day) = 1</a:t>
            </a:r>
          </a:p>
          <a:p>
            <a:r>
              <a:rPr lang="en-US" altLang="en-US"/>
              <a:t>2. Materials ~3 tons per kw  = 1</a:t>
            </a:r>
          </a:p>
          <a:p>
            <a:r>
              <a:rPr lang="en-US" altLang="en-US"/>
              <a:t>3. Jobs ~3 jobs per MW</a:t>
            </a:r>
          </a:p>
          <a:p>
            <a:r>
              <a:rPr lang="en-US" altLang="en-US"/>
              <a:t>4. Time ~10 MW per month</a:t>
            </a:r>
          </a:p>
          <a:p>
            <a:r>
              <a:rPr lang="en-US" altLang="en-US"/>
              <a:t>5. Capital ~3$ per watt real facility cost</a:t>
            </a:r>
          </a:p>
          <a:p>
            <a:r>
              <a:rPr lang="en-US" altLang="en-US"/>
              <a:t>6. Levelized 10 cents per KWH</a:t>
            </a:r>
          </a:p>
          <a:p>
            <a:endParaRPr lang="en-US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E9555674-F03D-D4FA-A79B-351F9C7FF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Indexing – Solar Troughs</a:t>
            </a:r>
          </a:p>
        </p:txBody>
      </p:sp>
      <p:pic>
        <p:nvPicPr>
          <p:cNvPr id="149508" name="Picture 4">
            <a:extLst>
              <a:ext uri="{FF2B5EF4-FFF2-40B4-BE49-F238E27FC236}">
                <a16:creationId xmlns:a16="http://schemas.microsoft.com/office/drawing/2014/main" id="{92ADC0EE-C330-2D7C-EA97-CDF6624ED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1534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30" name="Group 2">
            <a:extLst>
              <a:ext uri="{FF2B5EF4-FFF2-40B4-BE49-F238E27FC236}">
                <a16:creationId xmlns:a16="http://schemas.microsoft.com/office/drawing/2014/main" id="{DD3DA3A8-226B-4CFB-970D-A3D1A97F1D26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762000"/>
          <a:ext cx="7467601" cy="4953001"/>
        </p:xfrm>
        <a:graphic>
          <a:graphicData uri="http://schemas.openxmlformats.org/drawingml/2006/table">
            <a:tbl>
              <a:tblPr/>
              <a:tblGrid>
                <a:gridCol w="2406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69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Attribute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Waves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Biomass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 Land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9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 Material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9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 Jobs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9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 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5. Capital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9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 Level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396" name="Text Box 52">
            <a:extLst>
              <a:ext uri="{FF2B5EF4-FFF2-40B4-BE49-F238E27FC236}">
                <a16:creationId xmlns:a16="http://schemas.microsoft.com/office/drawing/2014/main" id="{F9E75503-A5E6-7F92-7154-799883CAF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8674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Cumulative Index = 1+2+(1.5)3+4+1.25(5)+1.25(6)</a:t>
            </a:r>
          </a:p>
        </p:txBody>
      </p:sp>
      <p:sp>
        <p:nvSpPr>
          <p:cNvPr id="57397" name="Text Box 53">
            <a:extLst>
              <a:ext uri="{FF2B5EF4-FFF2-40B4-BE49-F238E27FC236}">
                <a16:creationId xmlns:a16="http://schemas.microsoft.com/office/drawing/2014/main" id="{5D7F08BF-1A0D-E162-5291-2DC9F9C1C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459538"/>
            <a:ext cx="6477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Highest Index is Best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>
            <a:extLst>
              <a:ext uri="{FF2B5EF4-FFF2-40B4-BE49-F238E27FC236}">
                <a16:creationId xmlns:a16="http://schemas.microsoft.com/office/drawing/2014/main" id="{74E29A9F-EC56-77D2-BB68-CC8DE01838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Solar = 7</a:t>
            </a:r>
          </a:p>
          <a:p>
            <a:r>
              <a:rPr lang="en-US" altLang="en-US"/>
              <a:t>Waves =4.75 (worse due to material intensity)</a:t>
            </a:r>
          </a:p>
          <a:p>
            <a:r>
              <a:rPr lang="en-US" altLang="en-US"/>
              <a:t>Biomass =11 (because of jobs created)</a:t>
            </a:r>
          </a:p>
          <a:p>
            <a:r>
              <a:rPr lang="en-US" altLang="en-US"/>
              <a:t>Wind = 17 (lower material intensity and low Levelized costs)</a:t>
            </a:r>
          </a:p>
          <a:p>
            <a:r>
              <a:rPr lang="en-US" altLang="en-US"/>
              <a:t>In general, wind is will win on any kind of index comparison.</a:t>
            </a:r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E8B471C9-EFF6-0439-F02B-49F2BAA88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Relative Ranking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419</Words>
  <Application>Microsoft Office PowerPoint</Application>
  <PresentationFormat>On-screen Show (4:3)</PresentationFormat>
  <Paragraphs>77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Arial</vt:lpstr>
      <vt:lpstr>Wingdings</vt:lpstr>
      <vt:lpstr>Calibri</vt:lpstr>
      <vt:lpstr>Tw Cen MT</vt:lpstr>
      <vt:lpstr>Wingdings 2</vt:lpstr>
      <vt:lpstr>Corbel</vt:lpstr>
      <vt:lpstr>Wingdings 3</vt:lpstr>
      <vt:lpstr>Rockwell</vt:lpstr>
      <vt:lpstr>Cambria</vt:lpstr>
      <vt:lpstr>Rage Italic</vt:lpstr>
      <vt:lpstr>Candara</vt:lpstr>
      <vt:lpstr>Symbol</vt:lpstr>
      <vt:lpstr>Tahoma</vt:lpstr>
      <vt:lpstr>Module</vt:lpstr>
      <vt:lpstr>Waveform</vt:lpstr>
      <vt:lpstr>PowerPoint Presentation</vt:lpstr>
      <vt:lpstr>US History of Crude Oil Production</vt:lpstr>
      <vt:lpstr>Evaluation Rubric For All forms of Renewables</vt:lpstr>
      <vt:lpstr>To Evaluate Competing Electricity Generating Technologies</vt:lpstr>
      <vt:lpstr>Indexing – Solar Troughs</vt:lpstr>
      <vt:lpstr>PowerPoint Presentation</vt:lpstr>
      <vt:lpstr>Relative Ranking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 Overview</dc:title>
  <dc:creator>Greg Bothun</dc:creator>
  <cp:lastModifiedBy>Big Moo</cp:lastModifiedBy>
  <cp:revision>73</cp:revision>
  <dcterms:created xsi:type="dcterms:W3CDTF">2006-03-13T18:06:09Z</dcterms:created>
  <dcterms:modified xsi:type="dcterms:W3CDTF">2022-11-09T23:16:20Z</dcterms:modified>
</cp:coreProperties>
</file>