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58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6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4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73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4503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8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34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70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93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95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1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3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6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0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21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8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1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4E7F4-5B7E-47AF-B6C3-A66892C91BEE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CE1F7-89DD-478F-B7E1-B3DEBC858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330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ourworldindata.org/grapher/per-capita-energy-use?tab=tabl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7CEAC-5875-EE62-5CAF-34EA5DD7B5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Changes in Per Capita Energy Use 1965-2021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76D8F4-8E28-ADB8-6C55-37D0382019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Extracted from the country by country data base at  </a:t>
            </a:r>
          </a:p>
          <a:p>
            <a:r>
              <a:rPr lang="en-US" dirty="0">
                <a:hlinkClick r:id="rId2"/>
              </a:rPr>
              <a:t>Our World In Data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8ED1CF-D004-DEF6-4589-60138EF285CB}"/>
              </a:ext>
            </a:extLst>
          </p:cNvPr>
          <p:cNvSpPr txBox="1"/>
          <p:nvPr/>
        </p:nvSpPr>
        <p:spPr>
          <a:xfrm>
            <a:off x="5758249" y="4852086"/>
            <a:ext cx="50827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Note:  on a global scale the increase is 62% per citizen over this time period.   But there are tremendous variations around this global average</a:t>
            </a:r>
          </a:p>
        </p:txBody>
      </p:sp>
    </p:spTree>
    <p:extLst>
      <p:ext uri="{BB962C8B-B14F-4D97-AF65-F5344CB8AC3E}">
        <p14:creationId xmlns:p14="http://schemas.microsoft.com/office/powerpoint/2010/main" val="2315764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377A-CAA5-DF5A-8D4C-E7B9D5B3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Countries 1: Post WW2 high GDP economies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CD70BBA-3634-C146-FE22-2C08B6EE63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928688"/>
              </p:ext>
            </p:extLst>
          </p:nvPr>
        </p:nvGraphicFramePr>
        <p:xfrm>
          <a:off x="914400" y="2095500"/>
          <a:ext cx="1035367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096">
                  <a:extLst>
                    <a:ext uri="{9D8B030D-6E8A-4147-A177-3AD203B41FA5}">
                      <a16:colId xmlns:a16="http://schemas.microsoft.com/office/drawing/2014/main" val="146294411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2886369155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3150525980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1343006065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1074761622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2844812887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4289725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(65)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(21)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Pop (65)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Pop (21)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557712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USA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72.3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77.6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+7%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337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+73%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53417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UK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42.7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29.4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+10%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1848081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France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26.9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39.9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+35%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1781285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Germany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38.9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41.8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+7%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+10%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1301538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Russia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66.8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59.8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-11%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126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+13%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564653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Japan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18.5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39.0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+111%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+25%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3778423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Spain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33.2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+217%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+57%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3173678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Italy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17.9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29.2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+63%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+18%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3241349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Canada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70.7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101.7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+44%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+90%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535559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459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377A-CAA5-DF5A-8D4C-E7B9D5B3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Country's 2:  Large Populations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CD70BBA-3634-C146-FE22-2C08B6EE63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279476"/>
              </p:ext>
            </p:extLst>
          </p:nvPr>
        </p:nvGraphicFramePr>
        <p:xfrm>
          <a:off x="914400" y="2095500"/>
          <a:ext cx="10353672" cy="3776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096">
                  <a:extLst>
                    <a:ext uri="{9D8B030D-6E8A-4147-A177-3AD203B41FA5}">
                      <a16:colId xmlns:a16="http://schemas.microsoft.com/office/drawing/2014/main" val="146294411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2886369155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3150525980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1343006065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1074761622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2844812887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4289725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(65)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(21)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Pop (65)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Pop (21)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557712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China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2.1 (73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usa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30.32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+1300%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715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1.42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+100%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53417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India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7.0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+470%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500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1.4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+280%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1848081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Pakistan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4.8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+200%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+440%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1781285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Indonesia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.8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+900%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+175%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1301538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Brazil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3.3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16.3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+400%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214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+150%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564653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Nigeria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 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+50%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211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+325%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3778423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Mexico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6.6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14.7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+120%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130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+180%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3173678408"/>
                  </a:ext>
                </a:extLst>
              </a:tr>
              <a:tr h="4386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Egypt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10.1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+250%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104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+235%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3241349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Turkey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 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22.3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+175%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535559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85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377A-CAA5-DF5A-8D4C-E7B9D5B3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Country’s 3: Most Positive Growth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CD70BBA-3634-C146-FE22-2C08B6EE63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837695"/>
              </p:ext>
            </p:extLst>
          </p:nvPr>
        </p:nvGraphicFramePr>
        <p:xfrm>
          <a:off x="914400" y="2095500"/>
          <a:ext cx="103536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096">
                  <a:extLst>
                    <a:ext uri="{9D8B030D-6E8A-4147-A177-3AD203B41FA5}">
                      <a16:colId xmlns:a16="http://schemas.microsoft.com/office/drawing/2014/main" val="146294411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2886369155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3150525980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1343006065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1074761622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2844812887"/>
                    </a:ext>
                  </a:extLst>
                </a:gridCol>
                <a:gridCol w="1479096">
                  <a:extLst>
                    <a:ext uri="{9D8B030D-6E8A-4147-A177-3AD203B41FA5}">
                      <a16:colId xmlns:a16="http://schemas.microsoft.com/office/drawing/2014/main" val="4289725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(65)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(21)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Pop (65)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Pop (21)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557712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South Korea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+2530%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+80%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53417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UAE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5.7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125.9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+2100%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.17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9.3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----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1848081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Thailand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+2000%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+120%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1781285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Malaysia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3.4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35.5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+1000%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+220%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1301538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Vietnam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.8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12.2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+1500%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+160%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564653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Iran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3.9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39.8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+1000%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</a:t>
                      </a:r>
                    </a:p>
                  </a:txBody>
                  <a:tcPr marL="90032" marR="900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+250%</a:t>
                      </a:r>
                    </a:p>
                  </a:txBody>
                  <a:tcPr marL="90032" marR="90032"/>
                </a:tc>
                <a:extLst>
                  <a:ext uri="{0D108BD9-81ED-4DB2-BD59-A6C34878D82A}">
                    <a16:rowId xmlns:a16="http://schemas.microsoft.com/office/drawing/2014/main" val="3778423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343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377A-CAA5-DF5A-8D4C-E7B9D5B3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Country’s 4:  Negative growth (non-conflict)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CD70BBA-3634-C146-FE22-2C08B6EE63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605864"/>
              </p:ext>
            </p:extLst>
          </p:nvPr>
        </p:nvGraphicFramePr>
        <p:xfrm>
          <a:off x="838204" y="1809149"/>
          <a:ext cx="1051559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146294411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886369155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150525980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343006065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074761622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844812887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4289725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(65)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Pop (65)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Pop (21)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712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Denmark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17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Luxembourg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081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Sweden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285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77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377A-CAA5-DF5A-8D4C-E7B9D5B3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Collection 5:  Highest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CD70BBA-3634-C146-FE22-2C08B6EE63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476264"/>
              </p:ext>
            </p:extLst>
          </p:nvPr>
        </p:nvGraphicFramePr>
        <p:xfrm>
          <a:off x="838200" y="1825625"/>
          <a:ext cx="9013368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146294411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886369155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150525980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343006065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074761622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8448128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(65)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(65)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712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Kuwait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Qatar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17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Luxembourg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Iceland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081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UAE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285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538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Norway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653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Sweden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423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Saudi Arabia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678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Belgium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349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101.7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559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390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377A-CAA5-DF5A-8D4C-E7B9D5B3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Collection 6:  Lowest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CD70BBA-3634-C146-FE22-2C08B6EE63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122271"/>
              </p:ext>
            </p:extLst>
          </p:nvPr>
        </p:nvGraphicFramePr>
        <p:xfrm>
          <a:off x="838200" y="1825625"/>
          <a:ext cx="751114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146294411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886369155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150525980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343006065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0747616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(65)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Energy (19)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712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17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Vietnam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Ethiopia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081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Indonesia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Tanzania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285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Thailand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538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653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Morocco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423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957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96</TotalTime>
  <Words>560</Words>
  <Application>Microsoft Office PowerPoint</Application>
  <PresentationFormat>Widescreen</PresentationFormat>
  <Paragraphs>298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Bookman Old Style</vt:lpstr>
      <vt:lpstr>Rockwell</vt:lpstr>
      <vt:lpstr>Damask</vt:lpstr>
      <vt:lpstr>Changes in Per Capita Energy Use 1965-2021</vt:lpstr>
      <vt:lpstr>Countries 1: Post WW2 high GDP economies</vt:lpstr>
      <vt:lpstr>Country's 2:  Large Populations</vt:lpstr>
      <vt:lpstr>Country’s 3: Most Positive Growth</vt:lpstr>
      <vt:lpstr>Country’s 4:  Negative growth (non-conflict)</vt:lpstr>
      <vt:lpstr>Country Collection 5:  Highest</vt:lpstr>
      <vt:lpstr>Country Collection 6:  Lowest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in Per Capita Energy Use 1965-2021</dc:title>
  <dc:creator>Big Moo</dc:creator>
  <cp:lastModifiedBy>Big Moo</cp:lastModifiedBy>
  <cp:revision>13</cp:revision>
  <dcterms:created xsi:type="dcterms:W3CDTF">2022-09-27T18:13:41Z</dcterms:created>
  <dcterms:modified xsi:type="dcterms:W3CDTF">2022-09-27T19:50:23Z</dcterms:modified>
</cp:coreProperties>
</file>