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4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92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6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2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5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1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9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1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D76CDC-2CBD-4CD8-9084-B96B892A937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CC6A-5BF9-4DC1-BF29-A14D742DD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6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0B0B-08CE-9484-6C63-3AA4D915E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Global Trends in Renewable Electricity Deployment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201CA-182D-1406-F176-D0FA725CB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6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B5DD-30FA-C320-A989-A3B2194E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41B76-836F-F704-FA50-16F269378D66}"/>
              </a:ext>
            </a:extLst>
          </p:cNvPr>
          <p:cNvSpPr txBox="1"/>
          <p:nvPr/>
        </p:nvSpPr>
        <p:spPr>
          <a:xfrm>
            <a:off x="1103312" y="4611571"/>
            <a:ext cx="4185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Global Mix</a:t>
            </a:r>
          </a:p>
          <a:p>
            <a:endParaRPr lang="en-US" dirty="0"/>
          </a:p>
          <a:p>
            <a:r>
              <a:rPr lang="en-US" dirty="0"/>
              <a:t>Coal = 36% NG = 23%</a:t>
            </a:r>
          </a:p>
          <a:p>
            <a:r>
              <a:rPr lang="en-US" dirty="0"/>
              <a:t>Hydro = 15%; Nuclear = 10%</a:t>
            </a:r>
          </a:p>
          <a:p>
            <a:r>
              <a:rPr lang="en-US" dirty="0"/>
              <a:t>Wind = 6.5%</a:t>
            </a:r>
          </a:p>
          <a:p>
            <a:r>
              <a:rPr lang="en-US" dirty="0"/>
              <a:t>Solar = 3.6%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BC271-74EE-ED90-913F-175FC0259A88}"/>
              </a:ext>
            </a:extLst>
          </p:cNvPr>
          <p:cNvSpPr txBox="1"/>
          <p:nvPr/>
        </p:nvSpPr>
        <p:spPr>
          <a:xfrm>
            <a:off x="5584945" y="4691322"/>
            <a:ext cx="446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1991 Global Mix:</a:t>
            </a:r>
          </a:p>
          <a:p>
            <a:endParaRPr lang="en-US" dirty="0"/>
          </a:p>
          <a:p>
            <a:r>
              <a:rPr lang="en-US" dirty="0"/>
              <a:t>Coal = 37%; NG = 15%</a:t>
            </a:r>
          </a:p>
          <a:p>
            <a:r>
              <a:rPr lang="en-US" dirty="0"/>
              <a:t>Hydro = 18%</a:t>
            </a:r>
          </a:p>
          <a:p>
            <a:r>
              <a:rPr lang="en-US" dirty="0"/>
              <a:t>Nuclear = 17 %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371DF-1607-DC50-6CDA-55D862666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45" y="-8421"/>
            <a:ext cx="12192000" cy="43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8214-D8CF-C56D-B2FF-B921A169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6ECC-AA05-0E91-2D8A-10D6CDED3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 In 30 years wind + solar has gone from essentially 0% to now 10% - but 10% every 30 years is way too slow</a:t>
            </a:r>
          </a:p>
          <a:p>
            <a:r>
              <a:rPr lang="en-US" sz="2800" dirty="0"/>
              <a:t>2.  From 1991-2021 total </a:t>
            </a:r>
            <a:r>
              <a:rPr lang="en-US" sz="2800" dirty="0" err="1"/>
              <a:t>electricityuse</a:t>
            </a:r>
            <a:r>
              <a:rPr lang="en-US" sz="2800" dirty="0"/>
              <a:t> in the world grew by 2.35x; population grew by 46% ; hence per capita </a:t>
            </a:r>
            <a:r>
              <a:rPr lang="en-US" sz="2800" dirty="0" err="1"/>
              <a:t>electrcity</a:t>
            </a:r>
            <a:r>
              <a:rPr lang="en-US" sz="2800" dirty="0"/>
              <a:t> use is increasing rapidly</a:t>
            </a:r>
          </a:p>
        </p:txBody>
      </p:sp>
    </p:spTree>
    <p:extLst>
      <p:ext uri="{BB962C8B-B14F-4D97-AF65-F5344CB8AC3E}">
        <p14:creationId xmlns:p14="http://schemas.microsoft.com/office/powerpoint/2010/main" val="143011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9B50-3AD9-0524-4C2A-1FEF0358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Renewables Growth over last 10 years (2011-2021) for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888F-EB67-EB48-98C7-39CF03318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Wind growth is 4.2x in this period but still now is only at 6.5 % of the world</a:t>
            </a:r>
          </a:p>
          <a:p>
            <a:r>
              <a:rPr lang="en-US" sz="2400" dirty="0"/>
              <a:t>Solar is 15x – but easy to get rapid growth rates when you start from very little.  2011 = 66 TWH;  2021 = 1032 </a:t>
            </a:r>
            <a:r>
              <a:rPr lang="en-US" sz="2400" dirty="0">
                <a:sym typeface="Wingdings" panose="05000000000000000000" pitchFamily="2" charset="2"/>
              </a:rPr>
              <a:t> but solar is still only 3.5% contribution</a:t>
            </a:r>
          </a:p>
          <a:p>
            <a:r>
              <a:rPr lang="en-US" sz="2400" dirty="0">
                <a:sym typeface="Wingdings" panose="05000000000000000000" pitchFamily="2" charset="2"/>
              </a:rPr>
              <a:t>Hydro  has grown by 25%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86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E71C-4A91-942A-DA6A-47C141FA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62E424-1982-7FC3-49FB-8400C2FD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721"/>
            <a:ext cx="12192000" cy="4356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6C32B0-DC90-59F4-1799-924E7AAF91D9}"/>
              </a:ext>
            </a:extLst>
          </p:cNvPr>
          <p:cNvSpPr txBox="1"/>
          <p:nvPr/>
        </p:nvSpPr>
        <p:spPr>
          <a:xfrm>
            <a:off x="646111" y="5738327"/>
            <a:ext cx="409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2021: </a:t>
            </a:r>
          </a:p>
          <a:p>
            <a:r>
              <a:rPr lang="en-US" dirty="0"/>
              <a:t>Coal 22%; NG: 38.5%; </a:t>
            </a:r>
            <a:r>
              <a:rPr lang="en-US" dirty="0" err="1"/>
              <a:t>Nuc</a:t>
            </a:r>
            <a:r>
              <a:rPr lang="en-US" dirty="0"/>
              <a:t>:  18.6%</a:t>
            </a:r>
          </a:p>
          <a:p>
            <a:r>
              <a:rPr lang="en-US" dirty="0"/>
              <a:t>Hydro 5.8%; Wind  8.7%; Solar 3.7%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C882F-4C4B-ECA8-6633-6139B7531F39}"/>
              </a:ext>
            </a:extLst>
          </p:cNvPr>
          <p:cNvSpPr txBox="1"/>
          <p:nvPr/>
        </p:nvSpPr>
        <p:spPr>
          <a:xfrm>
            <a:off x="5281127" y="5803641"/>
            <a:ext cx="523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1991:</a:t>
            </a:r>
          </a:p>
          <a:p>
            <a:r>
              <a:rPr lang="en-US" dirty="0"/>
              <a:t>Coal 53%; NG 12%; </a:t>
            </a:r>
            <a:r>
              <a:rPr lang="en-US" dirty="0" err="1"/>
              <a:t>Nuc</a:t>
            </a:r>
            <a:r>
              <a:rPr lang="en-US" dirty="0"/>
              <a:t> 20%</a:t>
            </a:r>
          </a:p>
          <a:p>
            <a:r>
              <a:rPr lang="en-US" dirty="0"/>
              <a:t>Hydro 8.8%</a:t>
            </a:r>
          </a:p>
        </p:txBody>
      </p:sp>
    </p:spTree>
    <p:extLst>
      <p:ext uri="{BB962C8B-B14F-4D97-AF65-F5344CB8AC3E}">
        <p14:creationId xmlns:p14="http://schemas.microsoft.com/office/powerpoint/2010/main" val="131571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E71C-4A91-942A-DA6A-47C141FA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6C32B0-DC90-59F4-1799-924E7AAF91D9}"/>
              </a:ext>
            </a:extLst>
          </p:cNvPr>
          <p:cNvSpPr txBox="1"/>
          <p:nvPr/>
        </p:nvSpPr>
        <p:spPr>
          <a:xfrm>
            <a:off x="646111" y="5738327"/>
            <a:ext cx="409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2021: </a:t>
            </a:r>
          </a:p>
          <a:p>
            <a:r>
              <a:rPr lang="en-US" dirty="0"/>
              <a:t>Coal 63%; NG: 3%; </a:t>
            </a:r>
            <a:r>
              <a:rPr lang="en-US" dirty="0" err="1"/>
              <a:t>Nuc</a:t>
            </a:r>
            <a:r>
              <a:rPr lang="en-US" dirty="0"/>
              <a:t>:  5%%</a:t>
            </a:r>
          </a:p>
          <a:p>
            <a:r>
              <a:rPr lang="en-US" dirty="0"/>
              <a:t>Hydro 15%; Wind  8.%; Solar 3.7%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C882F-4C4B-ECA8-6633-6139B7531F39}"/>
              </a:ext>
            </a:extLst>
          </p:cNvPr>
          <p:cNvSpPr txBox="1"/>
          <p:nvPr/>
        </p:nvSpPr>
        <p:spPr>
          <a:xfrm>
            <a:off x="5271796" y="5738327"/>
            <a:ext cx="523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1991:</a:t>
            </a:r>
          </a:p>
          <a:p>
            <a:r>
              <a:rPr lang="en-US" dirty="0"/>
              <a:t>Coal 74%; Oil 8% </a:t>
            </a:r>
          </a:p>
          <a:p>
            <a:r>
              <a:rPr lang="en-US" dirty="0"/>
              <a:t>Hydro 18%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693E3-BAE2-747E-FA19-31C7431D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195387"/>
            <a:ext cx="116967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6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E71C-4A91-942A-DA6A-47C141FA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6C32B0-DC90-59F4-1799-924E7AAF91D9}"/>
              </a:ext>
            </a:extLst>
          </p:cNvPr>
          <p:cNvSpPr txBox="1"/>
          <p:nvPr/>
        </p:nvSpPr>
        <p:spPr>
          <a:xfrm>
            <a:off x="646111" y="5738327"/>
            <a:ext cx="409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2021: </a:t>
            </a:r>
          </a:p>
          <a:p>
            <a:r>
              <a:rPr lang="en-US" dirty="0"/>
              <a:t>Coal 2%; NG: 42%; </a:t>
            </a:r>
            <a:r>
              <a:rPr lang="en-US" dirty="0" err="1"/>
              <a:t>Nuc</a:t>
            </a:r>
            <a:r>
              <a:rPr lang="en-US" dirty="0"/>
              <a:t>:  15%</a:t>
            </a:r>
          </a:p>
          <a:p>
            <a:r>
              <a:rPr lang="en-US" dirty="0"/>
              <a:t>Hydro 2%; Wind  25%; Solar 4%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C882F-4C4B-ECA8-6633-6139B7531F39}"/>
              </a:ext>
            </a:extLst>
          </p:cNvPr>
          <p:cNvSpPr txBox="1"/>
          <p:nvPr/>
        </p:nvSpPr>
        <p:spPr>
          <a:xfrm>
            <a:off x="5281127" y="5803641"/>
            <a:ext cx="523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1991:</a:t>
            </a:r>
          </a:p>
          <a:p>
            <a:r>
              <a:rPr lang="en-US" dirty="0"/>
              <a:t>Coal 65%; NG 2%; </a:t>
            </a:r>
            <a:r>
              <a:rPr lang="en-US" dirty="0" err="1"/>
              <a:t>Nuc</a:t>
            </a:r>
            <a:r>
              <a:rPr lang="en-US" dirty="0"/>
              <a:t> 22%</a:t>
            </a:r>
          </a:p>
          <a:p>
            <a:r>
              <a:rPr lang="en-US" dirty="0"/>
              <a:t>Hydro 1.5%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8DFC5-53E8-09E5-5691-5DB5602E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200150"/>
            <a:ext cx="117824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E71C-4A91-942A-DA6A-47C141FA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6C32B0-DC90-59F4-1799-924E7AAF91D9}"/>
              </a:ext>
            </a:extLst>
          </p:cNvPr>
          <p:cNvSpPr txBox="1"/>
          <p:nvPr/>
        </p:nvSpPr>
        <p:spPr>
          <a:xfrm>
            <a:off x="646111" y="5738327"/>
            <a:ext cx="409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2021: </a:t>
            </a:r>
          </a:p>
          <a:p>
            <a:r>
              <a:rPr lang="en-US" dirty="0"/>
              <a:t>Coal 29%; NG: 16%; </a:t>
            </a:r>
            <a:r>
              <a:rPr lang="en-US" dirty="0" err="1"/>
              <a:t>Nuc</a:t>
            </a:r>
            <a:r>
              <a:rPr lang="en-US" dirty="0"/>
              <a:t>:  12 %</a:t>
            </a:r>
          </a:p>
          <a:p>
            <a:r>
              <a:rPr lang="en-US" dirty="0"/>
              <a:t>Hydro 3%; Wind  22%; Solar 9%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C882F-4C4B-ECA8-6633-6139B7531F39}"/>
              </a:ext>
            </a:extLst>
          </p:cNvPr>
          <p:cNvSpPr txBox="1"/>
          <p:nvPr/>
        </p:nvSpPr>
        <p:spPr>
          <a:xfrm>
            <a:off x="5281127" y="5803641"/>
            <a:ext cx="523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1991:</a:t>
            </a:r>
          </a:p>
          <a:p>
            <a:r>
              <a:rPr lang="en-US" dirty="0"/>
              <a:t>Coal 59%; NG 7%; </a:t>
            </a:r>
            <a:r>
              <a:rPr lang="en-US" dirty="0" err="1"/>
              <a:t>Nuc</a:t>
            </a:r>
            <a:r>
              <a:rPr lang="en-US" dirty="0"/>
              <a:t> 28%</a:t>
            </a:r>
          </a:p>
          <a:p>
            <a:r>
              <a:rPr lang="en-US" dirty="0"/>
              <a:t>Hydro 3%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CF781-4120-6EAA-1D54-6EB1EFF33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95387"/>
            <a:ext cx="118300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2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</TotalTime>
  <Words>326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Global Trends in Renewable Electricity Deployment</vt:lpstr>
      <vt:lpstr>PowerPoint Presentation</vt:lpstr>
      <vt:lpstr>Some Notes</vt:lpstr>
      <vt:lpstr>Renewables Growth over last 10 years (2011-2021) for electricity</vt:lpstr>
      <vt:lpstr>USA</vt:lpstr>
      <vt:lpstr>China</vt:lpstr>
      <vt:lpstr>UK</vt:lpstr>
      <vt:lpstr>Germany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 Moo</dc:creator>
  <cp:lastModifiedBy>Big Moo</cp:lastModifiedBy>
  <cp:revision>13</cp:revision>
  <dcterms:created xsi:type="dcterms:W3CDTF">2022-10-03T16:46:59Z</dcterms:created>
  <dcterms:modified xsi:type="dcterms:W3CDTF">2022-10-03T19:37:52Z</dcterms:modified>
</cp:coreProperties>
</file>