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5" r:id="rId10"/>
    <p:sldId id="269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92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6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5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1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9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1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6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0B0B-08CE-9484-6C63-3AA4D915E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Trends in Renewable Energy Deployment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201CA-182D-1406-F176-D0FA725CB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CF07-1E7E-B96C-BBC2-A318AEA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Trends: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185412-B7B7-C3BF-C73F-C53AD62C2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38791"/>
              </p:ext>
            </p:extLst>
          </p:nvPr>
        </p:nvGraphicFramePr>
        <p:xfrm>
          <a:off x="1087395" y="2306638"/>
          <a:ext cx="896306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082">
                  <a:extLst>
                    <a:ext uri="{9D8B030D-6E8A-4147-A177-3AD203B41FA5}">
                      <a16:colId xmlns:a16="http://schemas.microsoft.com/office/drawing/2014/main" val="3055158040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141268623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2767974734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3371790352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98031523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51622997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4240821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NG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NG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NG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Nuc</a:t>
                      </a:r>
                      <a:r>
                        <a:rPr lang="en-US" dirty="0"/>
                        <a:t>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Nuc</a:t>
                      </a:r>
                      <a:r>
                        <a:rPr lang="en-US" dirty="0"/>
                        <a:t>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Nuc</a:t>
                      </a:r>
                      <a:r>
                        <a:rPr lang="en-US" dirty="0"/>
                        <a:t>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9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0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9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3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USSR+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6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8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4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88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CF07-1E7E-B96C-BBC2-A318AEA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Trends:  </a:t>
            </a:r>
            <a:r>
              <a:rPr lang="en-US" sz="2800" dirty="0"/>
              <a:t>Hydro and Bio are oldest forms of energy generations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185412-B7B7-C3BF-C73F-C53AD62C2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558105"/>
              </p:ext>
            </p:extLst>
          </p:nvPr>
        </p:nvGraphicFramePr>
        <p:xfrm>
          <a:off x="1087768" y="2021011"/>
          <a:ext cx="8963066" cy="325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082">
                  <a:extLst>
                    <a:ext uri="{9D8B030D-6E8A-4147-A177-3AD203B41FA5}">
                      <a16:colId xmlns:a16="http://schemas.microsoft.com/office/drawing/2014/main" val="3055158040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141268623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2767974734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3371790352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98031523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51622997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4240821643"/>
                    </a:ext>
                  </a:extLst>
                </a:gridCol>
              </a:tblGrid>
              <a:tr h="663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Hydro 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Hydro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Hydro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Bio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Bio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Bio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9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0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9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3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USSR+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6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8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405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883C4D-F185-8A66-7BC0-BDA330E0DC8B}"/>
              </a:ext>
            </a:extLst>
          </p:cNvPr>
          <p:cNvSpPr txBox="1"/>
          <p:nvPr/>
        </p:nvSpPr>
        <p:spPr>
          <a:xfrm>
            <a:off x="1371600" y="5617029"/>
            <a:ext cx="416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no further investments made</a:t>
            </a:r>
          </a:p>
        </p:txBody>
      </p:sp>
    </p:spTree>
    <p:extLst>
      <p:ext uri="{BB962C8B-B14F-4D97-AF65-F5344CB8AC3E}">
        <p14:creationId xmlns:p14="http://schemas.microsoft.com/office/powerpoint/2010/main" val="227072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CF07-1E7E-B96C-BBC2-A318AEA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Trends: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185412-B7B7-C3BF-C73F-C53AD62C2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89633"/>
              </p:ext>
            </p:extLst>
          </p:nvPr>
        </p:nvGraphicFramePr>
        <p:xfrm>
          <a:off x="1087395" y="2052638"/>
          <a:ext cx="896306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082">
                  <a:extLst>
                    <a:ext uri="{9D8B030D-6E8A-4147-A177-3AD203B41FA5}">
                      <a16:colId xmlns:a16="http://schemas.microsoft.com/office/drawing/2014/main" val="3055158040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141268623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2767974734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3371790352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98031523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51622997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4240821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 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Wind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Solar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Solar 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Solar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9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0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9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3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USSR+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6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8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405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8FC64B-6150-5412-88E5-E48BE7D39CEF}"/>
              </a:ext>
            </a:extLst>
          </p:cNvPr>
          <p:cNvSpPr txBox="1"/>
          <p:nvPr/>
        </p:nvSpPr>
        <p:spPr>
          <a:xfrm>
            <a:off x="1278294" y="5589037"/>
            <a:ext cx="529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UK has very LOW solar resource</a:t>
            </a:r>
          </a:p>
        </p:txBody>
      </p:sp>
    </p:spTree>
    <p:extLst>
      <p:ext uri="{BB962C8B-B14F-4D97-AF65-F5344CB8AC3E}">
        <p14:creationId xmlns:p14="http://schemas.microsoft.com/office/powerpoint/2010/main" val="303519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B5DD-30FA-C320-A989-A3B2194E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CB07C-C65D-CD63-FC79-612641E2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07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41B76-836F-F704-FA50-16F269378D66}"/>
              </a:ext>
            </a:extLst>
          </p:cNvPr>
          <p:cNvSpPr txBox="1"/>
          <p:nvPr/>
        </p:nvSpPr>
        <p:spPr>
          <a:xfrm>
            <a:off x="1103312" y="4611571"/>
            <a:ext cx="4185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Global Mix</a:t>
            </a:r>
          </a:p>
          <a:p>
            <a:endParaRPr lang="en-US" dirty="0"/>
          </a:p>
          <a:p>
            <a:r>
              <a:rPr lang="en-US" dirty="0"/>
              <a:t>Oil = 29%; Coal = 25% NG = 23%</a:t>
            </a:r>
          </a:p>
          <a:p>
            <a:r>
              <a:rPr lang="en-US" dirty="0"/>
              <a:t>Hydro = 6.3%; Nuclear = 4%</a:t>
            </a:r>
          </a:p>
          <a:p>
            <a:r>
              <a:rPr lang="en-US" dirty="0"/>
              <a:t>Wind = 2.7%</a:t>
            </a:r>
          </a:p>
          <a:p>
            <a:r>
              <a:rPr lang="en-US" dirty="0"/>
              <a:t>Solar = 1.5%</a:t>
            </a:r>
          </a:p>
          <a:p>
            <a:r>
              <a:rPr lang="en-US" dirty="0"/>
              <a:t>Biomass = 6.3%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BC271-74EE-ED90-913F-175FC0259A88}"/>
              </a:ext>
            </a:extLst>
          </p:cNvPr>
          <p:cNvSpPr txBox="1"/>
          <p:nvPr/>
        </p:nvSpPr>
        <p:spPr>
          <a:xfrm>
            <a:off x="5584945" y="4691322"/>
            <a:ext cx="446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 Global Mix:</a:t>
            </a:r>
          </a:p>
          <a:p>
            <a:endParaRPr lang="en-US" dirty="0"/>
          </a:p>
          <a:p>
            <a:r>
              <a:rPr lang="en-US" dirty="0"/>
              <a:t>Oil  = 35%; Coal = 24%; NG = 18.6%</a:t>
            </a:r>
          </a:p>
          <a:p>
            <a:r>
              <a:rPr lang="en-US" dirty="0"/>
              <a:t>Hydro = 6.0%</a:t>
            </a:r>
          </a:p>
          <a:p>
            <a:r>
              <a:rPr lang="en-US" dirty="0"/>
              <a:t>Nuclear = 5.5%</a:t>
            </a:r>
          </a:p>
          <a:p>
            <a:r>
              <a:rPr lang="en-US" dirty="0"/>
              <a:t>Biomass = 10.5%</a:t>
            </a:r>
          </a:p>
        </p:txBody>
      </p:sp>
    </p:spTree>
    <p:extLst>
      <p:ext uri="{BB962C8B-B14F-4D97-AF65-F5344CB8AC3E}">
        <p14:creationId xmlns:p14="http://schemas.microsoft.com/office/powerpoint/2010/main" val="187879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8214-D8CF-C56D-B2FF-B921A169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6ECC-AA05-0E91-2D8A-10D6CDED3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 Nuclear is almost exclusively used to generate electricity (20-25 % in US and Europe) so its percentage contribution to energy is correspondingly smaller.</a:t>
            </a:r>
          </a:p>
          <a:p>
            <a:r>
              <a:rPr lang="en-US" sz="2800" dirty="0"/>
              <a:t>2.  From 1991-2021 total energy use in the world grew by 64%; population grew by 46% ; hence per capita energy use is increasing</a:t>
            </a:r>
          </a:p>
        </p:txBody>
      </p:sp>
    </p:spTree>
    <p:extLst>
      <p:ext uri="{BB962C8B-B14F-4D97-AF65-F5344CB8AC3E}">
        <p14:creationId xmlns:p14="http://schemas.microsoft.com/office/powerpoint/2010/main" val="143011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9B50-3AD9-0524-4C2A-1FEF0358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Renewables Growth over last 10 years (2011-2021)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888F-EB67-EB48-98C7-39CF03318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Wind growth is 4x in this period but still now is only at 2.7 % of the world</a:t>
            </a:r>
          </a:p>
          <a:p>
            <a:r>
              <a:rPr lang="en-US" sz="2400" dirty="0"/>
              <a:t>4x is 2 doubling times in 10 years so wind doubles every 5 years</a:t>
            </a:r>
          </a:p>
          <a:p>
            <a:r>
              <a:rPr lang="en-US" sz="2400" dirty="0"/>
              <a:t>In the US wind was doubling about every 3 years</a:t>
            </a:r>
          </a:p>
          <a:p>
            <a:r>
              <a:rPr lang="en-US" sz="2400" dirty="0"/>
              <a:t>Solar is 15x – but easy to get rapid growth rates when you start from very little.  2011 = 181 TWH;  2021 = 2702 </a:t>
            </a:r>
            <a:r>
              <a:rPr lang="en-US" sz="2400" dirty="0">
                <a:sym typeface="Wingdings" panose="05000000000000000000" pitchFamily="2" charset="2"/>
              </a:rPr>
              <a:t> but wind is still only 1.5% contribution</a:t>
            </a:r>
          </a:p>
          <a:p>
            <a:r>
              <a:rPr lang="en-US" sz="2400" dirty="0">
                <a:sym typeface="Wingdings" panose="05000000000000000000" pitchFamily="2" charset="2"/>
              </a:rPr>
              <a:t>Hydro  has grown only by 16%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86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71C-4A91-942A-DA6A-47C141F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Comparisons (1980)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6C34E2-E42F-7984-9133-AD79220B9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4250" y="1751191"/>
            <a:ext cx="11973786" cy="4614961"/>
          </a:xfrm>
        </p:spPr>
      </p:pic>
    </p:spTree>
    <p:extLst>
      <p:ext uri="{BB962C8B-B14F-4D97-AF65-F5344CB8AC3E}">
        <p14:creationId xmlns:p14="http://schemas.microsoft.com/office/powerpoint/2010/main" val="131571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71C-4A91-942A-DA6A-47C141F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Comparisons (2000)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44EDF-72AC-D169-4985-56B5D83A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FDB1E-05AD-F213-320F-986AE95E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140" y="1746550"/>
            <a:ext cx="117348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3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71C-4A91-942A-DA6A-47C141F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Comparisons (2020)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442AB-ECA5-8653-1A16-9CBB4186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8051E-1894-DE66-9211-FE4CEDA4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460027"/>
            <a:ext cx="121539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CF07-1E7E-B96C-BBC2-A318AEA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Trends: significant changes in green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185412-B7B7-C3BF-C73F-C53AD62C2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202782"/>
              </p:ext>
            </p:extLst>
          </p:nvPr>
        </p:nvGraphicFramePr>
        <p:xfrm>
          <a:off x="1087395" y="2052638"/>
          <a:ext cx="896306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082">
                  <a:extLst>
                    <a:ext uri="{9D8B030D-6E8A-4147-A177-3AD203B41FA5}">
                      <a16:colId xmlns:a16="http://schemas.microsoft.com/office/drawing/2014/main" val="3055158040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141268623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2767974734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3371790352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980315237"/>
                    </a:ext>
                  </a:extLst>
                </a:gridCol>
                <a:gridCol w="1287402">
                  <a:extLst>
                    <a:ext uri="{9D8B030D-6E8A-4147-A177-3AD203B41FA5}">
                      <a16:colId xmlns:a16="http://schemas.microsoft.com/office/drawing/2014/main" val="1516229977"/>
                    </a:ext>
                  </a:extLst>
                </a:gridCol>
                <a:gridCol w="1268926">
                  <a:extLst>
                    <a:ext uri="{9D8B030D-6E8A-4147-A177-3AD203B41FA5}">
                      <a16:colId xmlns:a16="http://schemas.microsoft.com/office/drawing/2014/main" val="4240821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Oil (80)**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Oil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Oil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Coal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Coal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Coal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9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0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9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3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USSR+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6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27%**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8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405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05E815-83D7-B01C-4B42-E1CAF5186F03}"/>
              </a:ext>
            </a:extLst>
          </p:cNvPr>
          <p:cNvSpPr txBox="1"/>
          <p:nvPr/>
        </p:nvSpPr>
        <p:spPr>
          <a:xfrm>
            <a:off x="1087395" y="5379308"/>
            <a:ext cx="813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Japan increase due to </a:t>
            </a:r>
            <a:r>
              <a:rPr lang="en-US" dirty="0" err="1"/>
              <a:t>Fukishima</a:t>
            </a:r>
            <a:r>
              <a:rPr lang="en-US" dirty="0"/>
              <a:t> shutdown</a:t>
            </a:r>
          </a:p>
          <a:p>
            <a:r>
              <a:rPr lang="en-US" dirty="0"/>
              <a:t>** Oil is mostly for transportation so little change</a:t>
            </a:r>
          </a:p>
        </p:txBody>
      </p:sp>
    </p:spTree>
    <p:extLst>
      <p:ext uri="{BB962C8B-B14F-4D97-AF65-F5344CB8AC3E}">
        <p14:creationId xmlns:p14="http://schemas.microsoft.com/office/powerpoint/2010/main" val="298660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CF07-1E7E-B96C-BBC2-A318AEA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Trends: Clear trajectory involving more NG more NUC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185412-B7B7-C3BF-C73F-C53AD62C2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482470"/>
              </p:ext>
            </p:extLst>
          </p:nvPr>
        </p:nvGraphicFramePr>
        <p:xfrm>
          <a:off x="1087395" y="2306638"/>
          <a:ext cx="896306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082">
                  <a:extLst>
                    <a:ext uri="{9D8B030D-6E8A-4147-A177-3AD203B41FA5}">
                      <a16:colId xmlns:a16="http://schemas.microsoft.com/office/drawing/2014/main" val="3055158040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141268623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2767974734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3371790352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98031523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1516229977"/>
                    </a:ext>
                  </a:extLst>
                </a:gridCol>
                <a:gridCol w="1278164">
                  <a:extLst>
                    <a:ext uri="{9D8B030D-6E8A-4147-A177-3AD203B41FA5}">
                      <a16:colId xmlns:a16="http://schemas.microsoft.com/office/drawing/2014/main" val="4240821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NG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NG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NG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Nuc</a:t>
                      </a:r>
                      <a:r>
                        <a:rPr lang="en-US" dirty="0"/>
                        <a:t> (80)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Nuc</a:t>
                      </a:r>
                      <a:r>
                        <a:rPr lang="en-US" dirty="0"/>
                        <a:t> (00)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Nuc</a:t>
                      </a:r>
                      <a:r>
                        <a:rPr lang="en-US" dirty="0"/>
                        <a:t>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9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0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9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3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USSR+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6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8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4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610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840</Words>
  <Application>Microsoft Office PowerPoint</Application>
  <PresentationFormat>Widescreen</PresentationFormat>
  <Paragraphs>282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Global Trends in Renewable Energy Deployment</vt:lpstr>
      <vt:lpstr>PowerPoint Presentation</vt:lpstr>
      <vt:lpstr>Some Notes</vt:lpstr>
      <vt:lpstr>Renewables Growth over last 10 years (2011-2021)</vt:lpstr>
      <vt:lpstr>Country Comparisons (1980)</vt:lpstr>
      <vt:lpstr>Country Comparisons (2000)</vt:lpstr>
      <vt:lpstr>Country Comparisons (2020)</vt:lpstr>
      <vt:lpstr>Comparing Trends: significant changes in green</vt:lpstr>
      <vt:lpstr>Comparing Trends: Clear trajectory involving more NG more NUC</vt:lpstr>
      <vt:lpstr>Comparing Trends:</vt:lpstr>
      <vt:lpstr>Comparing Trends:  Hydro and Bio are oldest forms of energy generations</vt:lpstr>
      <vt:lpstr>Comparing Trends: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 Moo</dc:creator>
  <cp:lastModifiedBy>Big Moo</cp:lastModifiedBy>
  <cp:revision>11</cp:revision>
  <dcterms:created xsi:type="dcterms:W3CDTF">2022-10-03T16:46:59Z</dcterms:created>
  <dcterms:modified xsi:type="dcterms:W3CDTF">2022-10-03T18:12:13Z</dcterms:modified>
</cp:coreProperties>
</file>