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1" r:id="rId7"/>
    <p:sldId id="260" r:id="rId8"/>
    <p:sldId id="265" r:id="rId9"/>
    <p:sldId id="264"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16" d="100"/>
          <a:sy n="116" d="100"/>
        </p:scale>
        <p:origin x="12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ACF5-2AEB-6E19-321C-8C711F7E3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DC1D56-6642-E79B-5A31-2E5F7D14E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50BFDD-ABF9-2BCD-ED24-4DF80B28909A}"/>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5" name="Footer Placeholder 4">
            <a:extLst>
              <a:ext uri="{FF2B5EF4-FFF2-40B4-BE49-F238E27FC236}">
                <a16:creationId xmlns:a16="http://schemas.microsoft.com/office/drawing/2014/main" id="{E028F598-D833-6F29-C2E2-124C0E31C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3490D-6660-972B-9B37-35837FE800DE}"/>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57050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7CEC-1B2C-1424-34C7-9A0058FB5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615BA-E166-123F-F867-6576A386D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6A7E7-836D-BAEF-0829-3A8213E80F74}"/>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5" name="Footer Placeholder 4">
            <a:extLst>
              <a:ext uri="{FF2B5EF4-FFF2-40B4-BE49-F238E27FC236}">
                <a16:creationId xmlns:a16="http://schemas.microsoft.com/office/drawing/2014/main" id="{2C51A1C3-2802-D085-AEA5-872924C4C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E65BE-5EEF-64D2-3945-4EEF7B3C6BFD}"/>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176468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1CA1A-8854-F659-88B0-C5AA83D272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B7BF45-B953-3346-D08D-00F7F2AD0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F6105-DC0E-2B86-0C72-773E49BA2D2B}"/>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5" name="Footer Placeholder 4">
            <a:extLst>
              <a:ext uri="{FF2B5EF4-FFF2-40B4-BE49-F238E27FC236}">
                <a16:creationId xmlns:a16="http://schemas.microsoft.com/office/drawing/2014/main" id="{81787D3E-D50C-041A-314A-D4BF606E4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DAB92-A742-73A4-E1CD-A5DE5021C664}"/>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67366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8313-E261-6008-2BEF-A8CCB2960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105A4-60ED-44DA-C590-440023FC2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2CAD-E453-3F41-19F9-E6630FDCBAF6}"/>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5" name="Footer Placeholder 4">
            <a:extLst>
              <a:ext uri="{FF2B5EF4-FFF2-40B4-BE49-F238E27FC236}">
                <a16:creationId xmlns:a16="http://schemas.microsoft.com/office/drawing/2014/main" id="{A85AFB6D-28C8-E904-D7D5-DBDF94778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495DB-A442-D3B6-9C5A-AA162567C246}"/>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40151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9C72-9F5E-37E5-584E-98E37A270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C8AA7-FFE4-02F6-9C32-0AFF29F45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4FD4AB-50B6-D063-72EC-C65EA9931BD1}"/>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5" name="Footer Placeholder 4">
            <a:extLst>
              <a:ext uri="{FF2B5EF4-FFF2-40B4-BE49-F238E27FC236}">
                <a16:creationId xmlns:a16="http://schemas.microsoft.com/office/drawing/2014/main" id="{0F604A79-E237-7A8B-BBF8-6C2DEFF7C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CF0EA-BCB8-704C-C58A-80DF43EFED68}"/>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325379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23FE-098F-0D0C-FABD-5771EEADDB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57E3D-9528-1312-D22C-3EF771D1F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671D41-46C8-7965-372A-9E47E5D0F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A91401-C8E2-3DB3-3477-387572A72288}"/>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6" name="Footer Placeholder 5">
            <a:extLst>
              <a:ext uri="{FF2B5EF4-FFF2-40B4-BE49-F238E27FC236}">
                <a16:creationId xmlns:a16="http://schemas.microsoft.com/office/drawing/2014/main" id="{4087667C-068B-F4A1-42E3-50261172F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D7B52-57C8-4DB9-AC47-4367DD957885}"/>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220047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57CB-5BE3-9DDC-F866-8EA9F35F38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99A92-FCF3-4C5B-106A-10634CF5B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50461-AA8A-6B25-257B-3A9C04F0FE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302A4-C7ED-8A12-C088-BB2C49A3C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0A839-CCDA-8630-8AA1-A092747D0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20920-346C-ADC7-395A-1E7878903568}"/>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8" name="Footer Placeholder 7">
            <a:extLst>
              <a:ext uri="{FF2B5EF4-FFF2-40B4-BE49-F238E27FC236}">
                <a16:creationId xmlns:a16="http://schemas.microsoft.com/office/drawing/2014/main" id="{911FC41F-1C9D-063C-760E-B08327E01D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FFDC90-3208-E091-A5CB-A8F0D2735E75}"/>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344464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EE75-1C77-6CB4-2D5E-9088E9E87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5770DF-8B38-96E4-9475-AE8917B36802}"/>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4" name="Footer Placeholder 3">
            <a:extLst>
              <a:ext uri="{FF2B5EF4-FFF2-40B4-BE49-F238E27FC236}">
                <a16:creationId xmlns:a16="http://schemas.microsoft.com/office/drawing/2014/main" id="{AE29C856-DA98-297A-2D64-DA57AE840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0C9A8B-8253-E997-F37E-A0E1A7DCE8FF}"/>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386202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DD24-6A90-DFA9-3AD7-4F7B48CD000C}"/>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3" name="Footer Placeholder 2">
            <a:extLst>
              <a:ext uri="{FF2B5EF4-FFF2-40B4-BE49-F238E27FC236}">
                <a16:creationId xmlns:a16="http://schemas.microsoft.com/office/drawing/2014/main" id="{CD9E9DA8-4562-A0E8-F749-F89FECD2B9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2F76AA-9B68-76A8-AEE4-7E9434229CDD}"/>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1342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8DD4-6E61-35C8-CC30-38BCA6A49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45C20-142E-FB4F-A6FE-ABA7C0906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B97E31-F46A-968C-F193-32A51CFCB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4031-2451-A90E-D276-2EF587DF635E}"/>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6" name="Footer Placeholder 5">
            <a:extLst>
              <a:ext uri="{FF2B5EF4-FFF2-40B4-BE49-F238E27FC236}">
                <a16:creationId xmlns:a16="http://schemas.microsoft.com/office/drawing/2014/main" id="{BFC42BC4-758E-D6E8-7485-355E4C100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96B9B-3E31-502F-F144-B65A9B9CE733}"/>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87904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5971-215A-F7EC-9531-0734E6415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7961E-581C-27E7-EA00-432EB1E4C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DC5C8-F97E-BBF2-34E8-FF67513E1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96EF1-6063-2673-4E4B-02419831303E}"/>
              </a:ext>
            </a:extLst>
          </p:cNvPr>
          <p:cNvSpPr>
            <a:spLocks noGrp="1"/>
          </p:cNvSpPr>
          <p:nvPr>
            <p:ph type="dt" sz="half" idx="10"/>
          </p:nvPr>
        </p:nvSpPr>
        <p:spPr/>
        <p:txBody>
          <a:bodyPr/>
          <a:lstStyle/>
          <a:p>
            <a:fld id="{17224E15-7284-4B80-8939-0E5BD39FB201}" type="datetimeFigureOut">
              <a:rPr lang="en-US" smtClean="0"/>
              <a:t>10/5/2022</a:t>
            </a:fld>
            <a:endParaRPr lang="en-US"/>
          </a:p>
        </p:txBody>
      </p:sp>
      <p:sp>
        <p:nvSpPr>
          <p:cNvPr id="6" name="Footer Placeholder 5">
            <a:extLst>
              <a:ext uri="{FF2B5EF4-FFF2-40B4-BE49-F238E27FC236}">
                <a16:creationId xmlns:a16="http://schemas.microsoft.com/office/drawing/2014/main" id="{BD49A4CB-AB65-AFFA-745A-E4C848EF7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1C1CBC-28FD-25EB-CBB6-45D96544A2D3}"/>
              </a:ext>
            </a:extLst>
          </p:cNvPr>
          <p:cNvSpPr>
            <a:spLocks noGrp="1"/>
          </p:cNvSpPr>
          <p:nvPr>
            <p:ph type="sldNum" sz="quarter" idx="12"/>
          </p:nvPr>
        </p:nvSpPr>
        <p:spPr/>
        <p:txBody>
          <a:bodyPr/>
          <a:lstStyle/>
          <a:p>
            <a:fld id="{82B395AB-40C2-4B85-8716-A03FCC59B487}" type="slidenum">
              <a:rPr lang="en-US" smtClean="0"/>
              <a:t>‹#›</a:t>
            </a:fld>
            <a:endParaRPr lang="en-US"/>
          </a:p>
        </p:txBody>
      </p:sp>
    </p:spTree>
    <p:extLst>
      <p:ext uri="{BB962C8B-B14F-4D97-AF65-F5344CB8AC3E}">
        <p14:creationId xmlns:p14="http://schemas.microsoft.com/office/powerpoint/2010/main" val="192078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A1A60-D87A-AD23-C151-C729B3DDB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FD004-1AC8-D1AD-014D-C96081229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89A2-D0CA-F46A-C5A3-B5B04C55A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24E15-7284-4B80-8939-0E5BD39FB201}" type="datetimeFigureOut">
              <a:rPr lang="en-US" smtClean="0"/>
              <a:t>10/5/2022</a:t>
            </a:fld>
            <a:endParaRPr lang="en-US"/>
          </a:p>
        </p:txBody>
      </p:sp>
      <p:sp>
        <p:nvSpPr>
          <p:cNvPr id="5" name="Footer Placeholder 4">
            <a:extLst>
              <a:ext uri="{FF2B5EF4-FFF2-40B4-BE49-F238E27FC236}">
                <a16:creationId xmlns:a16="http://schemas.microsoft.com/office/drawing/2014/main" id="{33E7AC5F-4F89-358C-5749-E69C0036C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2AF7A-A0E9-ECCC-A174-A5BB0836A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395AB-40C2-4B85-8716-A03FCC59B487}" type="slidenum">
              <a:rPr lang="en-US" smtClean="0"/>
              <a:t>‹#›</a:t>
            </a:fld>
            <a:endParaRPr lang="en-US"/>
          </a:p>
        </p:txBody>
      </p:sp>
    </p:spTree>
    <p:extLst>
      <p:ext uri="{BB962C8B-B14F-4D97-AF65-F5344CB8AC3E}">
        <p14:creationId xmlns:p14="http://schemas.microsoft.com/office/powerpoint/2010/main" val="172379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1EE1-6138-A280-05D3-E971DF1003B4}"/>
              </a:ext>
            </a:extLst>
          </p:cNvPr>
          <p:cNvSpPr>
            <a:spLocks noGrp="1"/>
          </p:cNvSpPr>
          <p:nvPr>
            <p:ph type="ctrTitle"/>
          </p:nvPr>
        </p:nvSpPr>
        <p:spPr/>
        <p:txBody>
          <a:bodyPr/>
          <a:lstStyle/>
          <a:p>
            <a:r>
              <a:rPr lang="en-US" dirty="0"/>
              <a:t>Power, Energy, Units, Infrastructure</a:t>
            </a:r>
          </a:p>
        </p:txBody>
      </p:sp>
      <p:sp>
        <p:nvSpPr>
          <p:cNvPr id="3" name="Subtitle 2">
            <a:extLst>
              <a:ext uri="{FF2B5EF4-FFF2-40B4-BE49-F238E27FC236}">
                <a16:creationId xmlns:a16="http://schemas.microsoft.com/office/drawing/2014/main" id="{FFCC0ABC-F655-BCD3-C49E-1560F40D8931}"/>
              </a:ext>
            </a:extLst>
          </p:cNvPr>
          <p:cNvSpPr>
            <a:spLocks noGrp="1"/>
          </p:cNvSpPr>
          <p:nvPr>
            <p:ph type="subTitle" idx="1"/>
          </p:nvPr>
        </p:nvSpPr>
        <p:spPr/>
        <p:txBody>
          <a:bodyPr/>
          <a:lstStyle/>
          <a:p>
            <a:r>
              <a:rPr lang="en-US" dirty="0"/>
              <a:t>A practical guide</a:t>
            </a:r>
          </a:p>
        </p:txBody>
      </p:sp>
    </p:spTree>
    <p:extLst>
      <p:ext uri="{BB962C8B-B14F-4D97-AF65-F5344CB8AC3E}">
        <p14:creationId xmlns:p14="http://schemas.microsoft.com/office/powerpoint/2010/main" val="403084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2E03-761C-FF6E-73CF-739F16DBD733}"/>
              </a:ext>
            </a:extLst>
          </p:cNvPr>
          <p:cNvSpPr>
            <a:spLocks noGrp="1"/>
          </p:cNvSpPr>
          <p:nvPr>
            <p:ph type="title"/>
          </p:nvPr>
        </p:nvSpPr>
        <p:spPr/>
        <p:txBody>
          <a:bodyPr/>
          <a:lstStyle/>
          <a:p>
            <a:r>
              <a:rPr lang="en-US" dirty="0"/>
              <a:t>Some Notes:</a:t>
            </a:r>
          </a:p>
        </p:txBody>
      </p:sp>
      <p:sp>
        <p:nvSpPr>
          <p:cNvPr id="3" name="Content Placeholder 2">
            <a:extLst>
              <a:ext uri="{FF2B5EF4-FFF2-40B4-BE49-F238E27FC236}">
                <a16:creationId xmlns:a16="http://schemas.microsoft.com/office/drawing/2014/main" id="{15D4A03B-7933-1B3E-E9E2-8111713ED967}"/>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en-US" b="1" i="0" dirty="0">
                <a:solidFill>
                  <a:srgbClr val="000000"/>
                </a:solidFill>
                <a:effectLst/>
                <a:latin typeface="Times New Roman" panose="02020603050405020304" pitchFamily="18" charset="0"/>
              </a:rPr>
              <a:t>There are no longer strong state to state variations in the cost of electricity as existed in the past (25 years ago or so)</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Regionally, the Northeast Pays 1.5 times more than the national average so energy costs are a significant political and social concern there.</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The Pacific Northwest no longer has a sole monopoly on cheap electricity. Some of this is related to long term climate change which is causing a significantly reduced snow pack and therefore reduced hydroelectricity as part of overall energy portfolio.</a:t>
            </a:r>
            <a:br>
              <a:rPr lang="en-US" b="1" i="0" dirty="0">
                <a:solidFill>
                  <a:srgbClr val="000000"/>
                </a:solidFill>
                <a:effectLst/>
                <a:latin typeface="Times New Roman" panose="02020603050405020304" pitchFamily="18" charset="0"/>
              </a:rPr>
            </a:br>
            <a:endParaRPr lang="en-US" b="1" i="0" dirty="0">
              <a:solidFill>
                <a:srgbClr val="000000"/>
              </a:solidFill>
              <a:effectLst/>
              <a:latin typeface="Times New Roman" panose="02020603050405020304" pitchFamily="18" charset="0"/>
            </a:endParaRPr>
          </a:p>
          <a:p>
            <a:pPr algn="l">
              <a:buFont typeface="Arial" panose="020B0604020202020204" pitchFamily="34" charset="0"/>
              <a:buChar char="•"/>
            </a:pPr>
            <a:r>
              <a:rPr lang="en-US" b="1" i="0" dirty="0">
                <a:solidFill>
                  <a:srgbClr val="000000"/>
                </a:solidFill>
                <a:effectLst/>
                <a:latin typeface="Times New Roman" panose="02020603050405020304" pitchFamily="18" charset="0"/>
              </a:rPr>
              <a:t>Electricity prices in the state of Texas (now cheaper than OR) have come down largely due to significant capacity additions in Wind.</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Traditionally, hydro has provided about 70% of Oregon electrical power. However, due to reduced stream flow in the Columbia River Basin, hydro now has fallen below 1/2  so Oregon needs to find other sources for power generation.</a:t>
            </a:r>
          </a:p>
          <a:p>
            <a:endParaRPr lang="en-US" dirty="0"/>
          </a:p>
        </p:txBody>
      </p:sp>
    </p:spTree>
    <p:extLst>
      <p:ext uri="{BB962C8B-B14F-4D97-AF65-F5344CB8AC3E}">
        <p14:creationId xmlns:p14="http://schemas.microsoft.com/office/powerpoint/2010/main" val="165951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BB26-B089-19D9-7473-795762E84F2D}"/>
              </a:ext>
            </a:extLst>
          </p:cNvPr>
          <p:cNvSpPr>
            <a:spLocks noGrp="1"/>
          </p:cNvSpPr>
          <p:nvPr>
            <p:ph type="title"/>
          </p:nvPr>
        </p:nvSpPr>
        <p:spPr/>
        <p:txBody>
          <a:bodyPr/>
          <a:lstStyle/>
          <a:p>
            <a:r>
              <a:rPr lang="en-US" dirty="0"/>
              <a:t>Oregon Electricity Mix: 2012 (left) 2020 (right)</a:t>
            </a:r>
          </a:p>
        </p:txBody>
      </p:sp>
      <p:pic>
        <p:nvPicPr>
          <p:cNvPr id="5" name="Content Placeholder 4">
            <a:extLst>
              <a:ext uri="{FF2B5EF4-FFF2-40B4-BE49-F238E27FC236}">
                <a16:creationId xmlns:a16="http://schemas.microsoft.com/office/drawing/2014/main" id="{6012C837-EEF1-E7E5-723A-7039083CB67A}"/>
              </a:ext>
            </a:extLst>
          </p:cNvPr>
          <p:cNvPicPr>
            <a:picLocks noGrp="1" noChangeAspect="1"/>
          </p:cNvPicPr>
          <p:nvPr>
            <p:ph idx="1"/>
          </p:nvPr>
        </p:nvPicPr>
        <p:blipFill>
          <a:blip r:embed="rId2"/>
          <a:stretch>
            <a:fillRect/>
          </a:stretch>
        </p:blipFill>
        <p:spPr>
          <a:xfrm>
            <a:off x="382682" y="2253992"/>
            <a:ext cx="5132925" cy="4351338"/>
          </a:xfrm>
        </p:spPr>
      </p:pic>
      <p:pic>
        <p:nvPicPr>
          <p:cNvPr id="7" name="Picture 6">
            <a:extLst>
              <a:ext uri="{FF2B5EF4-FFF2-40B4-BE49-F238E27FC236}">
                <a16:creationId xmlns:a16="http://schemas.microsoft.com/office/drawing/2014/main" id="{02DFEBB1-E160-7FF0-2CE5-605A616BD660}"/>
              </a:ext>
            </a:extLst>
          </p:cNvPr>
          <p:cNvPicPr>
            <a:picLocks noChangeAspect="1"/>
          </p:cNvPicPr>
          <p:nvPr/>
        </p:nvPicPr>
        <p:blipFill>
          <a:blip r:embed="rId3"/>
          <a:stretch>
            <a:fillRect/>
          </a:stretch>
        </p:blipFill>
        <p:spPr>
          <a:xfrm>
            <a:off x="5871045" y="1922081"/>
            <a:ext cx="5132924" cy="4768502"/>
          </a:xfrm>
          <a:prstGeom prst="rect">
            <a:avLst/>
          </a:prstGeom>
        </p:spPr>
      </p:pic>
    </p:spTree>
    <p:extLst>
      <p:ext uri="{BB962C8B-B14F-4D97-AF65-F5344CB8AC3E}">
        <p14:creationId xmlns:p14="http://schemas.microsoft.com/office/powerpoint/2010/main" val="92911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725EE8-2F8B-7EB2-CE0F-B83581DA29D5}"/>
              </a:ext>
            </a:extLst>
          </p:cNvPr>
          <p:cNvPicPr>
            <a:picLocks noChangeAspect="1"/>
          </p:cNvPicPr>
          <p:nvPr/>
        </p:nvPicPr>
        <p:blipFill>
          <a:blip r:embed="rId2"/>
          <a:stretch>
            <a:fillRect/>
          </a:stretch>
        </p:blipFill>
        <p:spPr>
          <a:xfrm>
            <a:off x="287681" y="119437"/>
            <a:ext cx="7208752" cy="3666880"/>
          </a:xfrm>
          <a:prstGeom prst="rect">
            <a:avLst/>
          </a:prstGeom>
        </p:spPr>
      </p:pic>
      <p:sp>
        <p:nvSpPr>
          <p:cNvPr id="6" name="TextBox 5">
            <a:extLst>
              <a:ext uri="{FF2B5EF4-FFF2-40B4-BE49-F238E27FC236}">
                <a16:creationId xmlns:a16="http://schemas.microsoft.com/office/drawing/2014/main" id="{BEB36C75-A496-DBD4-3386-9B0211D6DEED}"/>
              </a:ext>
            </a:extLst>
          </p:cNvPr>
          <p:cNvSpPr txBox="1"/>
          <p:nvPr/>
        </p:nvSpPr>
        <p:spPr>
          <a:xfrm>
            <a:off x="1054443" y="3896497"/>
            <a:ext cx="8468498" cy="2585323"/>
          </a:xfrm>
          <a:prstGeom prst="rect">
            <a:avLst/>
          </a:prstGeom>
          <a:noFill/>
        </p:spPr>
        <p:txBody>
          <a:bodyPr wrap="square" rtlCol="0">
            <a:spAutoFit/>
          </a:bodyPr>
          <a:lstStyle/>
          <a:p>
            <a:pPr algn="l"/>
            <a:r>
              <a:rPr lang="en-US" b="1" dirty="0">
                <a:solidFill>
                  <a:srgbClr val="000000"/>
                </a:solidFill>
                <a:latin typeface="Times New Roman" panose="02020603050405020304" pitchFamily="18" charset="0"/>
              </a:rPr>
              <a:t>I</a:t>
            </a:r>
            <a:r>
              <a:rPr lang="en-US" b="1" i="0" dirty="0">
                <a:solidFill>
                  <a:srgbClr val="000000"/>
                </a:solidFill>
                <a:effectLst/>
                <a:latin typeface="Times New Roman" panose="02020603050405020304" pitchFamily="18" charset="0"/>
              </a:rPr>
              <a:t>f we use our 100 watt light bulb for 1 hour we have used the equivalent of 100 watts * 1 hour = 100 watt hours of ENERGY.</a:t>
            </a:r>
            <a:r>
              <a:rPr lang="en-US" b="1" dirty="0">
                <a:solidFill>
                  <a:srgbClr val="000000"/>
                </a:solidFill>
                <a:latin typeface="Times New Roman" panose="02020603050405020304" pitchFamily="18" charset="0"/>
              </a:rPr>
              <a:t> </a:t>
            </a:r>
            <a:r>
              <a:rPr lang="en-US" b="1" i="0" dirty="0">
                <a:solidFill>
                  <a:srgbClr val="000000"/>
                </a:solidFill>
                <a:effectLst/>
                <a:latin typeface="Times New Roman" panose="02020603050405020304" pitchFamily="18" charset="0"/>
              </a:rPr>
              <a:t>For residential, commercial and industrial energy use, the standard metered rate used by all electrical utilities in the US is the Kilo Watt Hour (KWH)</a:t>
            </a:r>
          </a:p>
          <a:p>
            <a:pPr algn="l"/>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If we use our 100 Watt light bulb for 10 hours then that is 100 watts x 10 hours = 1000 watt hours = 1KWH.</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Your electricity rate is charge at some number of cents per KWH.</a:t>
            </a:r>
          </a:p>
        </p:txBody>
      </p:sp>
      <p:sp>
        <p:nvSpPr>
          <p:cNvPr id="7" name="TextBox 6">
            <a:extLst>
              <a:ext uri="{FF2B5EF4-FFF2-40B4-BE49-F238E27FC236}">
                <a16:creationId xmlns:a16="http://schemas.microsoft.com/office/drawing/2014/main" id="{C0EE6226-E2E7-0D84-2207-8C2DE3AC396E}"/>
              </a:ext>
            </a:extLst>
          </p:cNvPr>
          <p:cNvSpPr txBox="1"/>
          <p:nvPr/>
        </p:nvSpPr>
        <p:spPr>
          <a:xfrm>
            <a:off x="7722973" y="593124"/>
            <a:ext cx="4024184" cy="2031325"/>
          </a:xfrm>
          <a:prstGeom prst="rect">
            <a:avLst/>
          </a:prstGeom>
          <a:noFill/>
        </p:spPr>
        <p:txBody>
          <a:bodyPr wrap="square" rtlCol="0">
            <a:spAutoFit/>
          </a:bodyPr>
          <a:lstStyle/>
          <a:p>
            <a:pPr algn="l"/>
            <a:r>
              <a:rPr lang="en-US" b="1" i="0" dirty="0">
                <a:solidFill>
                  <a:srgbClr val="000000"/>
                </a:solidFill>
                <a:effectLst/>
                <a:latin typeface="Times New Roman" panose="02020603050405020304" pitchFamily="18" charset="0"/>
              </a:rPr>
              <a:t>Watts:</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1000 Watts = 1 Kilowatt</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1000 Kilowatts = 1 Megawatt (MW)</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1000 Megawatts = 1 Gigawatt (GW)</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1000 Gigawatts = 1 Terawatt (TW)</a:t>
            </a:r>
          </a:p>
          <a:p>
            <a:pPr algn="l">
              <a:buFont typeface="Arial" panose="020B0604020202020204" pitchFamily="34" charset="0"/>
              <a:buChar char="•"/>
            </a:pPr>
            <a:r>
              <a:rPr lang="en-US" b="1" i="0" dirty="0">
                <a:solidFill>
                  <a:srgbClr val="000000"/>
                </a:solidFill>
                <a:effectLst/>
                <a:latin typeface="Times New Roman" panose="02020603050405020304" pitchFamily="18" charset="0"/>
              </a:rPr>
              <a:t>1 TW = 1 million Megawatts</a:t>
            </a:r>
          </a:p>
          <a:p>
            <a:endParaRPr lang="en-US" dirty="0"/>
          </a:p>
        </p:txBody>
      </p:sp>
    </p:spTree>
    <p:extLst>
      <p:ext uri="{BB962C8B-B14F-4D97-AF65-F5344CB8AC3E}">
        <p14:creationId xmlns:p14="http://schemas.microsoft.com/office/powerpoint/2010/main" val="7936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6EC1-4ED8-7D40-104E-9437BCE7B2A3}"/>
              </a:ext>
            </a:extLst>
          </p:cNvPr>
          <p:cNvSpPr>
            <a:spLocks noGrp="1"/>
          </p:cNvSpPr>
          <p:nvPr>
            <p:ph type="title"/>
          </p:nvPr>
        </p:nvSpPr>
        <p:spPr/>
        <p:txBody>
          <a:bodyPr/>
          <a:lstStyle/>
          <a:p>
            <a:r>
              <a:rPr lang="en-US" dirty="0"/>
              <a:t>An Example of Scale</a:t>
            </a:r>
          </a:p>
        </p:txBody>
      </p:sp>
      <p:sp>
        <p:nvSpPr>
          <p:cNvPr id="3" name="Content Placeholder 2">
            <a:extLst>
              <a:ext uri="{FF2B5EF4-FFF2-40B4-BE49-F238E27FC236}">
                <a16:creationId xmlns:a16="http://schemas.microsoft.com/office/drawing/2014/main" id="{E73D5564-787F-F391-E0DD-98BF7BFEFFE0}"/>
              </a:ext>
            </a:extLst>
          </p:cNvPr>
          <p:cNvSpPr>
            <a:spLocks noGrp="1"/>
          </p:cNvSpPr>
          <p:nvPr>
            <p:ph idx="1"/>
          </p:nvPr>
        </p:nvSpPr>
        <p:spPr/>
        <p:txBody>
          <a:bodyPr>
            <a:normAutofit fontScale="92500" lnSpcReduction="10000"/>
          </a:bodyPr>
          <a:lstStyle/>
          <a:p>
            <a:pPr algn="l"/>
            <a:r>
              <a:rPr lang="en-US" b="1" i="0" dirty="0">
                <a:solidFill>
                  <a:srgbClr val="000000"/>
                </a:solidFill>
                <a:effectLst/>
                <a:latin typeface="Times New Roman" panose="02020603050405020304" pitchFamily="18" charset="0"/>
              </a:rPr>
              <a:t>Total US NET electricity consumption in the year 2013 was approximately 4000 Terawatt Hours (TWH). We don't want to do these kinds of problems in energy units, but rather in power units.</a:t>
            </a:r>
          </a:p>
          <a:p>
            <a:pPr algn="l"/>
            <a:r>
              <a:rPr lang="en-US" b="1" i="0" dirty="0">
                <a:solidFill>
                  <a:srgbClr val="000000"/>
                </a:solidFill>
                <a:effectLst/>
                <a:latin typeface="Times New Roman" panose="02020603050405020304" pitchFamily="18" charset="0"/>
              </a:rPr>
              <a:t>There are 365 x 24 = 8760 hours per year.</a:t>
            </a:r>
          </a:p>
          <a:p>
            <a:pPr algn="l"/>
            <a:r>
              <a:rPr lang="en-US" b="1" i="0" dirty="0">
                <a:solidFill>
                  <a:srgbClr val="000000"/>
                </a:solidFill>
                <a:effectLst/>
                <a:latin typeface="Times New Roman" panose="02020603050405020304" pitchFamily="18" charset="0"/>
              </a:rPr>
              <a:t>So the NET electrical power requirements for the US are:</a:t>
            </a:r>
          </a:p>
          <a:p>
            <a:pPr marL="457200" lvl="1" indent="0">
              <a:buNone/>
            </a:pP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4000 TW hours/8760 hours = 0.457 TW or 457,000 Megawatts.</a:t>
            </a:r>
            <a:br>
              <a:rPr lang="en-US" b="1" i="0" dirty="0">
                <a:solidFill>
                  <a:srgbClr val="000000"/>
                </a:solidFill>
                <a:effectLst/>
                <a:latin typeface="Times New Roman" panose="02020603050405020304" pitchFamily="18" charset="0"/>
              </a:rPr>
            </a:br>
            <a:br>
              <a:rPr lang="en-US" b="1" i="0" dirty="0">
                <a:solidFill>
                  <a:srgbClr val="000000"/>
                </a:solidFill>
                <a:effectLst/>
                <a:latin typeface="Times New Roman" panose="02020603050405020304" pitchFamily="18" charset="0"/>
              </a:rPr>
            </a:br>
            <a:r>
              <a:rPr lang="en-US" b="1" i="0" dirty="0">
                <a:solidFill>
                  <a:srgbClr val="000000"/>
                </a:solidFill>
                <a:effectLst/>
                <a:latin typeface="Times New Roman" panose="02020603050405020304" pitchFamily="18" charset="0"/>
              </a:rPr>
              <a:t>However, integrated over all sources of power generation, we are about 50% efficient meaning that 914,000 Megawatts (0.91 TW) of power infrastructure was actually needed in order to produce  457,000 Megawatts of consumed electrical power.   Hence, efficiency matters for power infrastructure</a:t>
            </a:r>
          </a:p>
          <a:p>
            <a:endParaRPr lang="en-US" dirty="0"/>
          </a:p>
        </p:txBody>
      </p:sp>
    </p:spTree>
    <p:extLst>
      <p:ext uri="{BB962C8B-B14F-4D97-AF65-F5344CB8AC3E}">
        <p14:creationId xmlns:p14="http://schemas.microsoft.com/office/powerpoint/2010/main" val="38123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9619-47F4-681D-A9F3-F1FD27690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2362F3E-D864-B55C-3550-D43B990E458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7A20257-7A93-59BB-3BC3-9CB85FDE8C8B}"/>
              </a:ext>
            </a:extLst>
          </p:cNvPr>
          <p:cNvPicPr>
            <a:picLocks noChangeAspect="1"/>
          </p:cNvPicPr>
          <p:nvPr/>
        </p:nvPicPr>
        <p:blipFill>
          <a:blip r:embed="rId2"/>
          <a:stretch>
            <a:fillRect/>
          </a:stretch>
        </p:blipFill>
        <p:spPr>
          <a:xfrm>
            <a:off x="122012" y="74140"/>
            <a:ext cx="7417165" cy="6858000"/>
          </a:xfrm>
          <a:prstGeom prst="rect">
            <a:avLst/>
          </a:prstGeom>
        </p:spPr>
      </p:pic>
      <p:sp>
        <p:nvSpPr>
          <p:cNvPr id="6" name="TextBox 5">
            <a:extLst>
              <a:ext uri="{FF2B5EF4-FFF2-40B4-BE49-F238E27FC236}">
                <a16:creationId xmlns:a16="http://schemas.microsoft.com/office/drawing/2014/main" id="{A03E0CA9-0476-6749-695B-8E8DA7AD803E}"/>
              </a:ext>
            </a:extLst>
          </p:cNvPr>
          <p:cNvSpPr txBox="1"/>
          <p:nvPr/>
        </p:nvSpPr>
        <p:spPr>
          <a:xfrm>
            <a:off x="7117492" y="1981673"/>
            <a:ext cx="3369276" cy="3139321"/>
          </a:xfrm>
          <a:prstGeom prst="rect">
            <a:avLst/>
          </a:prstGeom>
          <a:noFill/>
        </p:spPr>
        <p:txBody>
          <a:bodyPr wrap="square" rtlCol="0">
            <a:spAutoFit/>
          </a:bodyPr>
          <a:lstStyle/>
          <a:p>
            <a:r>
              <a:rPr lang="en-US" b="1" i="0" dirty="0">
                <a:solidFill>
                  <a:srgbClr val="000000"/>
                </a:solidFill>
                <a:effectLst/>
                <a:latin typeface="Times New Roman" panose="02020603050405020304" pitchFamily="18" charset="0"/>
              </a:rPr>
              <a:t>Averaged over the entire United States, the typical power plant size for the generation of electricity is 300 MW (</a:t>
            </a:r>
            <a:r>
              <a:rPr lang="en-US" b="1" i="0" dirty="0" err="1">
                <a:solidFill>
                  <a:srgbClr val="000000"/>
                </a:solidFill>
                <a:effectLst/>
                <a:latin typeface="Times New Roman" panose="02020603050405020304" pitchFamily="18" charset="0"/>
              </a:rPr>
              <a:t>tho</a:t>
            </a:r>
            <a:r>
              <a:rPr lang="en-US" b="1" i="0" dirty="0">
                <a:solidFill>
                  <a:srgbClr val="000000"/>
                </a:solidFill>
                <a:effectLst/>
                <a:latin typeface="Times New Roman" panose="02020603050405020304" pitchFamily="18" charset="0"/>
              </a:rPr>
              <a:t> individually this ranges from 1 MW to 6000 MW). An example of the large range of individual power plant capacities can be seen in the table for coal power generating infrastructure  in the US.</a:t>
            </a:r>
            <a:endParaRPr lang="en-US" dirty="0"/>
          </a:p>
        </p:txBody>
      </p:sp>
    </p:spTree>
    <p:extLst>
      <p:ext uri="{BB962C8B-B14F-4D97-AF65-F5344CB8AC3E}">
        <p14:creationId xmlns:p14="http://schemas.microsoft.com/office/powerpoint/2010/main" val="388480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8AC2-CEC4-D300-CFC7-7996F225671F}"/>
              </a:ext>
            </a:extLst>
          </p:cNvPr>
          <p:cNvSpPr>
            <a:spLocks noGrp="1"/>
          </p:cNvSpPr>
          <p:nvPr>
            <p:ph type="title"/>
          </p:nvPr>
        </p:nvSpPr>
        <p:spPr>
          <a:xfrm>
            <a:off x="838200" y="109752"/>
            <a:ext cx="10515600" cy="1325563"/>
          </a:xfrm>
        </p:spPr>
        <p:txBody>
          <a:bodyPr/>
          <a:lstStyle/>
          <a:p>
            <a:r>
              <a:rPr lang="en-US" dirty="0"/>
              <a:t>Distribution of Power Plants in the US:</a:t>
            </a:r>
          </a:p>
        </p:txBody>
      </p:sp>
      <p:pic>
        <p:nvPicPr>
          <p:cNvPr id="1026" name="Picture 2" descr="Every Power Plant in the United States">
            <a:extLst>
              <a:ext uri="{FF2B5EF4-FFF2-40B4-BE49-F238E27FC236}">
                <a16:creationId xmlns:a16="http://schemas.microsoft.com/office/drawing/2014/main" id="{7F7A29EA-0EB2-1141-0C80-ED2564C8EE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0706" y="1183038"/>
            <a:ext cx="9277866" cy="567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1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B3FE-8790-69E4-E991-29C60CCF8E26}"/>
              </a:ext>
            </a:extLst>
          </p:cNvPr>
          <p:cNvSpPr>
            <a:spLocks noGrp="1"/>
          </p:cNvSpPr>
          <p:nvPr>
            <p:ph type="title"/>
          </p:nvPr>
        </p:nvSpPr>
        <p:spPr/>
        <p:txBody>
          <a:bodyPr/>
          <a:lstStyle/>
          <a:p>
            <a:r>
              <a:rPr lang="en-US" dirty="0"/>
              <a:t>Power Plant/grid issues</a:t>
            </a:r>
          </a:p>
        </p:txBody>
      </p:sp>
      <p:sp>
        <p:nvSpPr>
          <p:cNvPr id="3" name="Content Placeholder 2">
            <a:extLst>
              <a:ext uri="{FF2B5EF4-FFF2-40B4-BE49-F238E27FC236}">
                <a16:creationId xmlns:a16="http://schemas.microsoft.com/office/drawing/2014/main" id="{CCA37F5A-6A1E-C9B4-5A29-79A52AA4E920}"/>
              </a:ext>
            </a:extLst>
          </p:cNvPr>
          <p:cNvSpPr>
            <a:spLocks noGrp="1"/>
          </p:cNvSpPr>
          <p:nvPr>
            <p:ph idx="1"/>
          </p:nvPr>
        </p:nvSpPr>
        <p:spPr/>
        <p:txBody>
          <a:bodyPr>
            <a:normAutofit fontScale="92500" lnSpcReduction="10000"/>
          </a:bodyPr>
          <a:lstStyle/>
          <a:p>
            <a:pPr marL="0" indent="0" algn="l">
              <a:buNone/>
            </a:pPr>
            <a:endParaRPr lang="en-US" b="1" i="0" dirty="0">
              <a:solidFill>
                <a:srgbClr val="000000"/>
              </a:solidFill>
              <a:effectLst/>
              <a:latin typeface="Times New Roman" panose="02020603050405020304" pitchFamily="18" charset="0"/>
            </a:endParaRPr>
          </a:p>
          <a:p>
            <a:r>
              <a:rPr lang="en-US" dirty="0"/>
              <a:t>If the average size per plant is 300 MW and we need 914000 MW of production then this requires about 3050 individual power plants that need to be hooked to the national grid for electricity production. </a:t>
            </a:r>
          </a:p>
          <a:p>
            <a:r>
              <a:rPr lang="en-US" dirty="0"/>
              <a:t>We are now annually losing about 10% of power plant generated electricity in our aging grid system or the equivalent of 300 power plants.</a:t>
            </a:r>
          </a:p>
          <a:p>
            <a:r>
              <a:rPr lang="en-US" dirty="0"/>
              <a:t>Clearly as our demand for electricity grows, we require more and more power plant construction. It is most cost effective to build a few large scale plants, rather than many smaller ones, due to grid limitations.</a:t>
            </a:r>
          </a:p>
          <a:p>
            <a:pPr marL="0" indent="0">
              <a:buNone/>
            </a:pPr>
            <a:br>
              <a:rPr lang="en-US" dirty="0"/>
            </a:br>
            <a:endParaRPr lang="en-US" dirty="0"/>
          </a:p>
        </p:txBody>
      </p:sp>
    </p:spTree>
    <p:extLst>
      <p:ext uri="{BB962C8B-B14F-4D97-AF65-F5344CB8AC3E}">
        <p14:creationId xmlns:p14="http://schemas.microsoft.com/office/powerpoint/2010/main" val="414399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BF82-A2BA-0F12-F7F1-C443C5A91AE3}"/>
              </a:ext>
            </a:extLst>
          </p:cNvPr>
          <p:cNvSpPr>
            <a:spLocks noGrp="1"/>
          </p:cNvSpPr>
          <p:nvPr>
            <p:ph type="title"/>
          </p:nvPr>
        </p:nvSpPr>
        <p:spPr/>
        <p:txBody>
          <a:bodyPr/>
          <a:lstStyle/>
          <a:p>
            <a:r>
              <a:rPr lang="en-US" dirty="0"/>
              <a:t>State Differences in Metered Electricity Rate</a:t>
            </a:r>
          </a:p>
        </p:txBody>
      </p:sp>
      <p:pic>
        <p:nvPicPr>
          <p:cNvPr id="2050" name="Picture 2">
            <a:extLst>
              <a:ext uri="{FF2B5EF4-FFF2-40B4-BE49-F238E27FC236}">
                <a16:creationId xmlns:a16="http://schemas.microsoft.com/office/drawing/2014/main" id="{3660BDA3-5F87-D953-EDF2-8643AD1EBA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4130" y="1484742"/>
            <a:ext cx="7998940" cy="5177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D8BDA5-5AAB-94CE-C05E-AE9910EABCA5}"/>
              </a:ext>
            </a:extLst>
          </p:cNvPr>
          <p:cNvSpPr txBox="1"/>
          <p:nvPr/>
        </p:nvSpPr>
        <p:spPr>
          <a:xfrm>
            <a:off x="6738551" y="1690688"/>
            <a:ext cx="1037968" cy="369332"/>
          </a:xfrm>
          <a:prstGeom prst="rect">
            <a:avLst/>
          </a:prstGeom>
          <a:noFill/>
        </p:spPr>
        <p:txBody>
          <a:bodyPr wrap="square" rtlCol="0">
            <a:spAutoFit/>
          </a:bodyPr>
          <a:lstStyle/>
          <a:p>
            <a:r>
              <a:rPr lang="en-US" dirty="0"/>
              <a:t>2007</a:t>
            </a:r>
          </a:p>
        </p:txBody>
      </p:sp>
    </p:spTree>
    <p:extLst>
      <p:ext uri="{BB962C8B-B14F-4D97-AF65-F5344CB8AC3E}">
        <p14:creationId xmlns:p14="http://schemas.microsoft.com/office/powerpoint/2010/main" val="297574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18B8-CA48-FC71-009D-E19240277446}"/>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22A65E92-A3A6-E6D2-B90B-5EB5AFECBE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1" y="85039"/>
            <a:ext cx="8575588" cy="6306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1AB13-27DD-981B-DA87-18FEA97C55C5}"/>
              </a:ext>
            </a:extLst>
          </p:cNvPr>
          <p:cNvSpPr txBox="1"/>
          <p:nvPr/>
        </p:nvSpPr>
        <p:spPr>
          <a:xfrm>
            <a:off x="8501449" y="4003589"/>
            <a:ext cx="930875" cy="369332"/>
          </a:xfrm>
          <a:prstGeom prst="rect">
            <a:avLst/>
          </a:prstGeom>
          <a:noFill/>
        </p:spPr>
        <p:txBody>
          <a:bodyPr wrap="square" rtlCol="0">
            <a:spAutoFit/>
          </a:bodyPr>
          <a:lstStyle/>
          <a:p>
            <a:r>
              <a:rPr lang="en-US" dirty="0"/>
              <a:t>2016</a:t>
            </a:r>
          </a:p>
        </p:txBody>
      </p:sp>
    </p:spTree>
    <p:extLst>
      <p:ext uri="{BB962C8B-B14F-4D97-AF65-F5344CB8AC3E}">
        <p14:creationId xmlns:p14="http://schemas.microsoft.com/office/powerpoint/2010/main" val="96511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FAC3-A571-EC96-CDA3-0AC7BE056E41}"/>
              </a:ext>
            </a:extLst>
          </p:cNvPr>
          <p:cNvSpPr>
            <a:spLocks noGrp="1"/>
          </p:cNvSpPr>
          <p:nvPr>
            <p:ph type="title"/>
          </p:nvPr>
        </p:nvSpPr>
        <p:spPr/>
        <p:txBody>
          <a:bodyPr/>
          <a:lstStyle/>
          <a:p>
            <a:r>
              <a:rPr lang="en-US" dirty="0"/>
              <a:t>2021 Snapshot</a:t>
            </a:r>
          </a:p>
        </p:txBody>
      </p:sp>
      <p:pic>
        <p:nvPicPr>
          <p:cNvPr id="5" name="Content Placeholder 4">
            <a:extLst>
              <a:ext uri="{FF2B5EF4-FFF2-40B4-BE49-F238E27FC236}">
                <a16:creationId xmlns:a16="http://schemas.microsoft.com/office/drawing/2014/main" id="{3442644C-DC81-E56E-5162-11E217AA4F32}"/>
              </a:ext>
            </a:extLst>
          </p:cNvPr>
          <p:cNvPicPr>
            <a:picLocks noGrp="1" noChangeAspect="1"/>
          </p:cNvPicPr>
          <p:nvPr>
            <p:ph idx="1"/>
          </p:nvPr>
        </p:nvPicPr>
        <p:blipFill>
          <a:blip r:embed="rId2"/>
          <a:stretch>
            <a:fillRect/>
          </a:stretch>
        </p:blipFill>
        <p:spPr>
          <a:xfrm>
            <a:off x="1853514" y="1690688"/>
            <a:ext cx="7277702" cy="5025755"/>
          </a:xfrm>
        </p:spPr>
      </p:pic>
    </p:spTree>
    <p:extLst>
      <p:ext uri="{BB962C8B-B14F-4D97-AF65-F5344CB8AC3E}">
        <p14:creationId xmlns:p14="http://schemas.microsoft.com/office/powerpoint/2010/main" val="3025997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 Energy, Units, Infrastructure</vt:lpstr>
      <vt:lpstr>PowerPoint Presentation</vt:lpstr>
      <vt:lpstr>An Example of Scale</vt:lpstr>
      <vt:lpstr>PowerPoint Presentation</vt:lpstr>
      <vt:lpstr>Distribution of Power Plants in the US:</vt:lpstr>
      <vt:lpstr>Power Plant/grid issues</vt:lpstr>
      <vt:lpstr>State Differences in Metered Electricity Rate</vt:lpstr>
      <vt:lpstr>PowerPoint Presentation</vt:lpstr>
      <vt:lpstr>2021 Snapshot</vt:lpstr>
      <vt:lpstr>Some Notes:</vt:lpstr>
      <vt:lpstr>Oregon Electricity Mix: 2012 (left) 2020 (right)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Energy, Units, Infrastructure</dc:title>
  <dc:creator>Big Moo</dc:creator>
  <cp:lastModifiedBy>Big Moo</cp:lastModifiedBy>
  <cp:revision>1</cp:revision>
  <dcterms:created xsi:type="dcterms:W3CDTF">2022-10-05T17:19:12Z</dcterms:created>
  <dcterms:modified xsi:type="dcterms:W3CDTF">2022-10-05T17:19:12Z</dcterms:modified>
</cp:coreProperties>
</file>