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60" r:id="rId5"/>
    <p:sldId id="259" r:id="rId6"/>
    <p:sldId id="258" r:id="rId7"/>
    <p:sldId id="262" r:id="rId8"/>
    <p:sldId id="265" r:id="rId9"/>
    <p:sldId id="266" r:id="rId10"/>
    <p:sldId id="264"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116" d="100"/>
          <a:sy n="116" d="100"/>
        </p:scale>
        <p:origin x="126"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jpe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2DF2-8A3A-AED2-9E42-EFC1D8E79D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6844BF-A11E-A0E4-1FF4-61C4FBB037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2AEF4C-0C90-7F31-2876-49F611888A80}"/>
              </a:ext>
            </a:extLst>
          </p:cNvPr>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a:extLst>
              <a:ext uri="{FF2B5EF4-FFF2-40B4-BE49-F238E27FC236}">
                <a16:creationId xmlns:a16="http://schemas.microsoft.com/office/drawing/2014/main" id="{760BD865-E7D3-97B6-984C-B6F588B41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A5232-76D3-7101-2B28-770677CF2A32}"/>
              </a:ext>
            </a:extLst>
          </p:cNvPr>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3353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6A9D-B309-36AC-2953-2A0C5EA68F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52B850-723E-C56D-2185-6CA8D96FA2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0CCB0-2099-4725-269B-15B475FBB2E0}"/>
              </a:ext>
            </a:extLst>
          </p:cNvPr>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a:extLst>
              <a:ext uri="{FF2B5EF4-FFF2-40B4-BE49-F238E27FC236}">
                <a16:creationId xmlns:a16="http://schemas.microsoft.com/office/drawing/2014/main" id="{F39C690B-66F4-8E9A-BA62-2445FB475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2E46E3-9EB0-52D0-0E34-3B01D7F403FA}"/>
              </a:ext>
            </a:extLst>
          </p:cNvPr>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272087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B62604-09BA-35B3-ACFB-2CBB2CD08C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C28014-3D5A-9E66-82DD-8ADC381BA7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603E2-E265-70D9-4E21-886C06ADE2CA}"/>
              </a:ext>
            </a:extLst>
          </p:cNvPr>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a:extLst>
              <a:ext uri="{FF2B5EF4-FFF2-40B4-BE49-F238E27FC236}">
                <a16:creationId xmlns:a16="http://schemas.microsoft.com/office/drawing/2014/main" id="{A376F71F-474C-D7DC-468B-FC3423C01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B276C-D3DC-50FB-7296-DCFEA0CBF0DB}"/>
              </a:ext>
            </a:extLst>
          </p:cNvPr>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2090053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D1EBB-EAD0-4DF3-B9FD-2CD98E2499B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78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3766829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D1EBB-EAD0-4DF3-B9FD-2CD98E2499B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4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2770C2-2773-442B-BD62-59B2248BFC73}"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1234580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2770C2-2773-442B-BD62-59B2248BFC73}"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327698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2770C2-2773-442B-BD62-59B2248BFC73}"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2117169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2770C2-2773-442B-BD62-59B2248BFC73}" type="datetimeFigureOut">
              <a:rPr lang="en-US" smtClean="0"/>
              <a:t>11/2/2022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2678555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2770C2-2773-442B-BD62-59B2248BFC73}" type="datetimeFigureOut">
              <a:rPr lang="en-US" smtClean="0"/>
              <a:t>11/2/2022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75D1EBB-EAD0-4DF3-B9FD-2CD98E2499B2}" type="slidenum">
              <a:rPr lang="en-US" smtClean="0"/>
              <a:t>‹#›</a:t>
            </a:fld>
            <a:endParaRPr lang="en-US"/>
          </a:p>
        </p:txBody>
      </p:sp>
    </p:spTree>
    <p:extLst>
      <p:ext uri="{BB962C8B-B14F-4D97-AF65-F5344CB8AC3E}">
        <p14:creationId xmlns:p14="http://schemas.microsoft.com/office/powerpoint/2010/main" val="377136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4862-4189-2051-083C-FDC227D48E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4BFC79-25C5-F739-236B-F9F3699223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0E6EAC-299E-32C6-2811-CD206FA95683}"/>
              </a:ext>
            </a:extLst>
          </p:cNvPr>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a:extLst>
              <a:ext uri="{FF2B5EF4-FFF2-40B4-BE49-F238E27FC236}">
                <a16:creationId xmlns:a16="http://schemas.microsoft.com/office/drawing/2014/main" id="{616A653F-9156-1760-8263-D8C33E2AE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96BAD-3377-2D64-1B2D-023DD944E18C}"/>
              </a:ext>
            </a:extLst>
          </p:cNvPr>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3462093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2770C2-2773-442B-BD62-59B2248BFC73}"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1706854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1389645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3965568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1220880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292971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4279807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2770C2-2773-442B-BD62-59B2248BFC73}"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3347656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2770C2-2773-442B-BD62-59B2248BFC73}"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113251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2770C2-2773-442B-BD62-59B2248BFC73}"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1715831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770C2-2773-442B-BD62-59B2248BFC73}"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2094511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8541D-1ECD-8CAA-1EB2-86537490C1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92998E-D14D-C4CA-80D9-EF818696B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D426B-686F-3363-2B94-4D74BB56872E}"/>
              </a:ext>
            </a:extLst>
          </p:cNvPr>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a:extLst>
              <a:ext uri="{FF2B5EF4-FFF2-40B4-BE49-F238E27FC236}">
                <a16:creationId xmlns:a16="http://schemas.microsoft.com/office/drawing/2014/main" id="{9D364F78-8368-3514-1AAA-48EA4AB56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7A4C2-6CB0-7D2D-E3A4-F0152122E048}"/>
              </a:ext>
            </a:extLst>
          </p:cNvPr>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1553842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2770C2-2773-442B-BD62-59B2248BFC73}"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1493989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2770C2-2773-442B-BD62-59B2248BFC73}"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1553837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2311856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D1EBB-EAD0-4DF3-B9FD-2CD98E2499B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24831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3507923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D1EBB-EAD0-4DF3-B9FD-2CD98E2499B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2096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3890435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3847141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770C2-2773-442B-BD62-59B2248BFC7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155558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15550-4932-EAEF-901C-3810EA2FC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552F3F-9495-FBB3-DEB2-62402E5D64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1EA612-414B-366C-91C9-A1B5F2EE66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CF14E4-3BEA-742F-E88E-72CA30DD81B9}"/>
              </a:ext>
            </a:extLst>
          </p:cNvPr>
          <p:cNvSpPr>
            <a:spLocks noGrp="1"/>
          </p:cNvSpPr>
          <p:nvPr>
            <p:ph type="dt" sz="half" idx="10"/>
          </p:nvPr>
        </p:nvSpPr>
        <p:spPr/>
        <p:txBody>
          <a:bodyPr/>
          <a:lstStyle/>
          <a:p>
            <a:fld id="{482770C2-2773-442B-BD62-59B2248BFC73}" type="datetimeFigureOut">
              <a:rPr lang="en-US" smtClean="0"/>
              <a:t>11/2/2022</a:t>
            </a:fld>
            <a:endParaRPr lang="en-US"/>
          </a:p>
        </p:txBody>
      </p:sp>
      <p:sp>
        <p:nvSpPr>
          <p:cNvPr id="6" name="Footer Placeholder 5">
            <a:extLst>
              <a:ext uri="{FF2B5EF4-FFF2-40B4-BE49-F238E27FC236}">
                <a16:creationId xmlns:a16="http://schemas.microsoft.com/office/drawing/2014/main" id="{CDD474D9-0A88-AB8F-93EE-8B004BA612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3423DC-9025-4BE5-15A0-4CE3C758A2F7}"/>
              </a:ext>
            </a:extLst>
          </p:cNvPr>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380401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AF27-3B36-C9F8-E0D9-00470C31F7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34E51D-AA6D-CCEC-A5CB-6350DB3DA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0F3A2D-AE7F-3E01-6066-6D810D9347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8E86B7-8FDC-191A-A547-7215D4F54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1FDE0A-3F3B-7798-7CF8-830BE4E7BD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6ECAA2-8304-F08D-2AF5-6E259340FFF6}"/>
              </a:ext>
            </a:extLst>
          </p:cNvPr>
          <p:cNvSpPr>
            <a:spLocks noGrp="1"/>
          </p:cNvSpPr>
          <p:nvPr>
            <p:ph type="dt" sz="half" idx="10"/>
          </p:nvPr>
        </p:nvSpPr>
        <p:spPr/>
        <p:txBody>
          <a:bodyPr/>
          <a:lstStyle/>
          <a:p>
            <a:fld id="{482770C2-2773-442B-BD62-59B2248BFC73}" type="datetimeFigureOut">
              <a:rPr lang="en-US" smtClean="0"/>
              <a:t>11/2/2022</a:t>
            </a:fld>
            <a:endParaRPr lang="en-US"/>
          </a:p>
        </p:txBody>
      </p:sp>
      <p:sp>
        <p:nvSpPr>
          <p:cNvPr id="8" name="Footer Placeholder 7">
            <a:extLst>
              <a:ext uri="{FF2B5EF4-FFF2-40B4-BE49-F238E27FC236}">
                <a16:creationId xmlns:a16="http://schemas.microsoft.com/office/drawing/2014/main" id="{EBC86BF5-0E17-8660-5EA8-DB89999E68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B5788A-53F3-F1F5-8705-BFC28FACB4E9}"/>
              </a:ext>
            </a:extLst>
          </p:cNvPr>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305415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ED0D-9FE2-69EB-10E9-8C613CA992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F1839C-FB89-5C99-7B42-76D290AC4BC1}"/>
              </a:ext>
            </a:extLst>
          </p:cNvPr>
          <p:cNvSpPr>
            <a:spLocks noGrp="1"/>
          </p:cNvSpPr>
          <p:nvPr>
            <p:ph type="dt" sz="half" idx="10"/>
          </p:nvPr>
        </p:nvSpPr>
        <p:spPr/>
        <p:txBody>
          <a:bodyPr/>
          <a:lstStyle/>
          <a:p>
            <a:fld id="{482770C2-2773-442B-BD62-59B2248BFC73}" type="datetimeFigureOut">
              <a:rPr lang="en-US" smtClean="0"/>
              <a:t>11/2/2022</a:t>
            </a:fld>
            <a:endParaRPr lang="en-US"/>
          </a:p>
        </p:txBody>
      </p:sp>
      <p:sp>
        <p:nvSpPr>
          <p:cNvPr id="4" name="Footer Placeholder 3">
            <a:extLst>
              <a:ext uri="{FF2B5EF4-FFF2-40B4-BE49-F238E27FC236}">
                <a16:creationId xmlns:a16="http://schemas.microsoft.com/office/drawing/2014/main" id="{1E61C79A-7D85-5280-FCE0-A7DFE50375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D2FDC9-5978-EE18-387D-5C643A67C8A1}"/>
              </a:ext>
            </a:extLst>
          </p:cNvPr>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376282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ABEBB1-0EF8-FB2B-A2FA-B8E72101BCB3}"/>
              </a:ext>
            </a:extLst>
          </p:cNvPr>
          <p:cNvSpPr>
            <a:spLocks noGrp="1"/>
          </p:cNvSpPr>
          <p:nvPr>
            <p:ph type="dt" sz="half" idx="10"/>
          </p:nvPr>
        </p:nvSpPr>
        <p:spPr/>
        <p:txBody>
          <a:bodyPr/>
          <a:lstStyle/>
          <a:p>
            <a:fld id="{482770C2-2773-442B-BD62-59B2248BFC73}" type="datetimeFigureOut">
              <a:rPr lang="en-US" smtClean="0"/>
              <a:t>11/2/2022</a:t>
            </a:fld>
            <a:endParaRPr lang="en-US"/>
          </a:p>
        </p:txBody>
      </p:sp>
      <p:sp>
        <p:nvSpPr>
          <p:cNvPr id="3" name="Footer Placeholder 2">
            <a:extLst>
              <a:ext uri="{FF2B5EF4-FFF2-40B4-BE49-F238E27FC236}">
                <a16:creationId xmlns:a16="http://schemas.microsoft.com/office/drawing/2014/main" id="{D7A54F78-DE96-668A-44B3-3C76DD4F63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4CC4C1-3C4F-8CE5-4873-E40DD0303B87}"/>
              </a:ext>
            </a:extLst>
          </p:cNvPr>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54853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B8E9-3FF2-449F-9D44-80AA0D1BC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BEECC1-F3DA-1267-8E4C-10E24F4B7E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9F0FED-819B-2092-2550-5A830CC8E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2F222-8C3E-F4D2-4C2F-EDDEFE315635}"/>
              </a:ext>
            </a:extLst>
          </p:cNvPr>
          <p:cNvSpPr>
            <a:spLocks noGrp="1"/>
          </p:cNvSpPr>
          <p:nvPr>
            <p:ph type="dt" sz="half" idx="10"/>
          </p:nvPr>
        </p:nvSpPr>
        <p:spPr/>
        <p:txBody>
          <a:bodyPr/>
          <a:lstStyle/>
          <a:p>
            <a:fld id="{482770C2-2773-442B-BD62-59B2248BFC73}" type="datetimeFigureOut">
              <a:rPr lang="en-US" smtClean="0"/>
              <a:t>11/2/2022</a:t>
            </a:fld>
            <a:endParaRPr lang="en-US"/>
          </a:p>
        </p:txBody>
      </p:sp>
      <p:sp>
        <p:nvSpPr>
          <p:cNvPr id="6" name="Footer Placeholder 5">
            <a:extLst>
              <a:ext uri="{FF2B5EF4-FFF2-40B4-BE49-F238E27FC236}">
                <a16:creationId xmlns:a16="http://schemas.microsoft.com/office/drawing/2014/main" id="{33FF07B2-127C-D2DF-712B-41D60F4202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B06A24-FCC1-F5A7-7CD0-E87953A5986E}"/>
              </a:ext>
            </a:extLst>
          </p:cNvPr>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172872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A110-ABFB-49A3-E895-402B2B470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F54A2F-8F9F-B93F-A5FB-9C141DC1BD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C0983E-C46F-9632-D46D-20E9CF2AD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AB84E-831A-9406-76CF-7D5EB98AF1F8}"/>
              </a:ext>
            </a:extLst>
          </p:cNvPr>
          <p:cNvSpPr>
            <a:spLocks noGrp="1"/>
          </p:cNvSpPr>
          <p:nvPr>
            <p:ph type="dt" sz="half" idx="10"/>
          </p:nvPr>
        </p:nvSpPr>
        <p:spPr/>
        <p:txBody>
          <a:bodyPr/>
          <a:lstStyle/>
          <a:p>
            <a:fld id="{482770C2-2773-442B-BD62-59B2248BFC73}" type="datetimeFigureOut">
              <a:rPr lang="en-US" smtClean="0"/>
              <a:t>11/2/2022</a:t>
            </a:fld>
            <a:endParaRPr lang="en-US"/>
          </a:p>
        </p:txBody>
      </p:sp>
      <p:sp>
        <p:nvSpPr>
          <p:cNvPr id="6" name="Footer Placeholder 5">
            <a:extLst>
              <a:ext uri="{FF2B5EF4-FFF2-40B4-BE49-F238E27FC236}">
                <a16:creationId xmlns:a16="http://schemas.microsoft.com/office/drawing/2014/main" id="{877EF15A-830F-1FF0-B502-D29A12ED3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C5B953-4A61-0A0B-8693-A52AA968E8B1}"/>
              </a:ext>
            </a:extLst>
          </p:cNvPr>
          <p:cNvSpPr>
            <a:spLocks noGrp="1"/>
          </p:cNvSpPr>
          <p:nvPr>
            <p:ph type="sldNum" sz="quarter" idx="12"/>
          </p:nvPr>
        </p:nvSpPr>
        <p:spPr/>
        <p:txBody>
          <a:bodyPr/>
          <a:lstStyle/>
          <a:p>
            <a:fld id="{175D1EBB-EAD0-4DF3-B9FD-2CD98E2499B2}" type="slidenum">
              <a:rPr lang="en-US" smtClean="0"/>
              <a:t>‹#›</a:t>
            </a:fld>
            <a:endParaRPr lang="en-US"/>
          </a:p>
        </p:txBody>
      </p:sp>
    </p:spTree>
    <p:extLst>
      <p:ext uri="{BB962C8B-B14F-4D97-AF65-F5344CB8AC3E}">
        <p14:creationId xmlns:p14="http://schemas.microsoft.com/office/powerpoint/2010/main" val="295099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59D64-EC0F-9126-D98A-5ADB940DD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7C758E-F733-27A9-88B6-3CAC99E845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4AE1B-276E-280E-0F77-465BA8D75A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770C2-2773-442B-BD62-59B2248BFC73}" type="datetimeFigureOut">
              <a:rPr lang="en-US" smtClean="0"/>
              <a:t>11/2/2022</a:t>
            </a:fld>
            <a:endParaRPr lang="en-US"/>
          </a:p>
        </p:txBody>
      </p:sp>
      <p:sp>
        <p:nvSpPr>
          <p:cNvPr id="5" name="Footer Placeholder 4">
            <a:extLst>
              <a:ext uri="{FF2B5EF4-FFF2-40B4-BE49-F238E27FC236}">
                <a16:creationId xmlns:a16="http://schemas.microsoft.com/office/drawing/2014/main" id="{179B2A9E-17B9-17A2-91A1-3C08A84A5F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787EC5-B88B-1A67-FBF5-F1906F624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D1EBB-EAD0-4DF3-B9FD-2CD98E2499B2}" type="slidenum">
              <a:rPr lang="en-US" smtClean="0"/>
              <a:t>‹#›</a:t>
            </a:fld>
            <a:endParaRPr lang="en-US"/>
          </a:p>
        </p:txBody>
      </p:sp>
    </p:spTree>
    <p:extLst>
      <p:ext uri="{BB962C8B-B14F-4D97-AF65-F5344CB8AC3E}">
        <p14:creationId xmlns:p14="http://schemas.microsoft.com/office/powerpoint/2010/main" val="432640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2770C2-2773-442B-BD62-59B2248BFC73}" type="datetimeFigureOut">
              <a:rPr lang="en-US" smtClean="0"/>
              <a:t>11/2/2022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75D1EBB-EAD0-4DF3-B9FD-2CD98E2499B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655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2770C2-2773-442B-BD62-59B2248BFC73}" type="datetimeFigureOut">
              <a:rPr lang="en-US" smtClean="0"/>
              <a:t>11/2/2022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75D1EBB-EAD0-4DF3-B9FD-2CD98E2499B2}" type="slidenum">
              <a:rPr lang="en-US" smtClean="0"/>
              <a:t>‹#›</a:t>
            </a:fld>
            <a:endParaRPr lang="en-US"/>
          </a:p>
        </p:txBody>
      </p:sp>
    </p:spTree>
    <p:extLst>
      <p:ext uri="{BB962C8B-B14F-4D97-AF65-F5344CB8AC3E}">
        <p14:creationId xmlns:p14="http://schemas.microsoft.com/office/powerpoint/2010/main" val="15099663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8C3F-0BB3-DDAD-4BBF-0C4A1F384237}"/>
              </a:ext>
            </a:extLst>
          </p:cNvPr>
          <p:cNvSpPr>
            <a:spLocks noGrp="1"/>
          </p:cNvSpPr>
          <p:nvPr>
            <p:ph type="ctrTitle"/>
          </p:nvPr>
        </p:nvSpPr>
        <p:spPr/>
        <p:txBody>
          <a:bodyPr/>
          <a:lstStyle/>
          <a:p>
            <a:r>
              <a:rPr lang="en-US" dirty="0"/>
              <a:t>Wave Energy – Its potential and its real world limitations</a:t>
            </a:r>
          </a:p>
        </p:txBody>
      </p:sp>
      <p:sp>
        <p:nvSpPr>
          <p:cNvPr id="3" name="Subtitle 2">
            <a:extLst>
              <a:ext uri="{FF2B5EF4-FFF2-40B4-BE49-F238E27FC236}">
                <a16:creationId xmlns:a16="http://schemas.microsoft.com/office/drawing/2014/main" id="{345B1D42-7BDC-F5FB-615C-0CCA5EEB892D}"/>
              </a:ext>
            </a:extLst>
          </p:cNvPr>
          <p:cNvSpPr>
            <a:spLocks noGrp="1"/>
          </p:cNvSpPr>
          <p:nvPr>
            <p:ph type="subTitle" idx="1"/>
          </p:nvPr>
        </p:nvSpPr>
        <p:spPr/>
        <p:txBody>
          <a:bodyPr/>
          <a:lstStyle/>
          <a:p>
            <a:r>
              <a:rPr lang="en-US" dirty="0"/>
              <a:t>Wave energy is not very scalable and is restricted to feasibility and just a few sites the world</a:t>
            </a:r>
          </a:p>
        </p:txBody>
      </p:sp>
    </p:spTree>
    <p:extLst>
      <p:ext uri="{BB962C8B-B14F-4D97-AF65-F5344CB8AC3E}">
        <p14:creationId xmlns:p14="http://schemas.microsoft.com/office/powerpoint/2010/main" val="59954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351BB-07E9-E0EA-5B57-97E1A04B4CF5}"/>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D3B78E0F-2D07-A094-2815-A46F67F1D0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636" y="0"/>
            <a:ext cx="7907694"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1EBBE3-D9C1-61E0-788E-7AB2AD3D1274}"/>
              </a:ext>
            </a:extLst>
          </p:cNvPr>
          <p:cNvSpPr txBox="1"/>
          <p:nvPr/>
        </p:nvSpPr>
        <p:spPr>
          <a:xfrm>
            <a:off x="8064843" y="123568"/>
            <a:ext cx="3978618" cy="3416320"/>
          </a:xfrm>
          <a:prstGeom prst="rect">
            <a:avLst/>
          </a:prstGeom>
          <a:noFill/>
        </p:spPr>
        <p:txBody>
          <a:bodyPr wrap="square" rtlCol="0">
            <a:spAutoFit/>
          </a:bodyPr>
          <a:lstStyle/>
          <a:p>
            <a:r>
              <a:rPr lang="en-US" b="1" i="0" dirty="0">
                <a:solidFill>
                  <a:srgbClr val="000000"/>
                </a:solidFill>
                <a:effectLst/>
                <a:latin typeface="Times New Roman" panose="02020603050405020304" pitchFamily="18" charset="0"/>
              </a:rPr>
              <a:t>Wave energy, is a source of renewable energy that has not yet been exploited on any significant scale. While wave energy is highly variable hourly and seasonally it is continuous over 24 hours which gives it a principle advantage over wind and solar. Wave power which is incident on a shoreline is measured in units of KW per meter where the meters refer to the length of the wave front (50-100 meters)</a:t>
            </a:r>
          </a:p>
          <a:p>
            <a:endParaRPr lang="en-US" dirty="0"/>
          </a:p>
        </p:txBody>
      </p:sp>
      <p:sp>
        <p:nvSpPr>
          <p:cNvPr id="5" name="TextBox 4">
            <a:extLst>
              <a:ext uri="{FF2B5EF4-FFF2-40B4-BE49-F238E27FC236}">
                <a16:creationId xmlns:a16="http://schemas.microsoft.com/office/drawing/2014/main" id="{522E0711-12F9-9802-8C13-C35BC14226D7}"/>
              </a:ext>
            </a:extLst>
          </p:cNvPr>
          <p:cNvSpPr txBox="1"/>
          <p:nvPr/>
        </p:nvSpPr>
        <p:spPr>
          <a:xfrm>
            <a:off x="476291" y="3429000"/>
            <a:ext cx="6459968" cy="2862322"/>
          </a:xfrm>
          <a:prstGeom prst="rect">
            <a:avLst/>
          </a:prstGeom>
          <a:noFill/>
        </p:spPr>
        <p:txBody>
          <a:bodyPr wrap="square" rtlCol="0">
            <a:spAutoFit/>
          </a:bodyPr>
          <a:lstStyle/>
          <a:p>
            <a:pPr algn="l"/>
            <a:r>
              <a:rPr lang="en-US" b="1" i="0" dirty="0">
                <a:solidFill>
                  <a:srgbClr val="000000"/>
                </a:solidFill>
                <a:effectLst/>
                <a:latin typeface="Times New Roman" panose="02020603050405020304" pitchFamily="18" charset="0"/>
              </a:rPr>
              <a:t>The best sites are:</a:t>
            </a:r>
            <a:br>
              <a:rPr lang="en-US" b="1" i="0" dirty="0">
                <a:solidFill>
                  <a:srgbClr val="000000"/>
                </a:solidFill>
                <a:effectLst/>
                <a:latin typeface="Times New Roman" panose="02020603050405020304" pitchFamily="18" charset="0"/>
              </a:rPr>
            </a:br>
            <a:br>
              <a:rPr lang="en-US" b="1" i="0" dirty="0">
                <a:solidFill>
                  <a:srgbClr val="000000"/>
                </a:solidFill>
                <a:effectLst/>
                <a:latin typeface="Times New Roman" panose="02020603050405020304" pitchFamily="18" charset="0"/>
              </a:rPr>
            </a:br>
            <a:r>
              <a:rPr lang="en-US" b="1" i="0" dirty="0">
                <a:solidFill>
                  <a:srgbClr val="000000"/>
                </a:solidFill>
                <a:effectLst/>
                <a:latin typeface="Times New Roman" panose="02020603050405020304" pitchFamily="18" charset="0"/>
              </a:rPr>
              <a:t>The North Atlantic off the coast of Ireland - some experimental devices have been deployed there – best large scale location</a:t>
            </a:r>
          </a:p>
          <a:p>
            <a:pPr algn="l">
              <a:buFont typeface="Arial" panose="020B0604020202020204" pitchFamily="34" charset="0"/>
              <a:buChar char="•"/>
            </a:pPr>
            <a:r>
              <a:rPr lang="en-US" b="1" i="0" dirty="0">
                <a:solidFill>
                  <a:srgbClr val="000000"/>
                </a:solidFill>
                <a:effectLst/>
                <a:latin typeface="Times New Roman" panose="02020603050405020304" pitchFamily="18" charset="0"/>
              </a:rPr>
              <a:t>The Gulf of Alaska - a difficult environment</a:t>
            </a:r>
          </a:p>
          <a:p>
            <a:pPr algn="l">
              <a:buFont typeface="Arial" panose="020B0604020202020204" pitchFamily="34" charset="0"/>
              <a:buChar char="•"/>
            </a:pPr>
            <a:r>
              <a:rPr lang="en-US" b="1" i="0" dirty="0">
                <a:solidFill>
                  <a:srgbClr val="000000"/>
                </a:solidFill>
                <a:effectLst/>
                <a:latin typeface="Times New Roman" panose="02020603050405020304" pitchFamily="18" charset="0"/>
              </a:rPr>
              <a:t>The Cape of Good Hope - an extremely difficult environment</a:t>
            </a:r>
          </a:p>
          <a:p>
            <a:pPr algn="l">
              <a:buFont typeface="Arial" panose="020B0604020202020204" pitchFamily="34" charset="0"/>
              <a:buChar char="•"/>
            </a:pPr>
            <a:r>
              <a:rPr lang="en-US" b="1" i="0" dirty="0">
                <a:solidFill>
                  <a:srgbClr val="000000"/>
                </a:solidFill>
                <a:effectLst/>
                <a:latin typeface="Times New Roman" panose="02020603050405020304" pitchFamily="18" charset="0"/>
              </a:rPr>
              <a:t>The SW coast of Australia off of Perth - this is very promising</a:t>
            </a:r>
          </a:p>
          <a:p>
            <a:pPr algn="l">
              <a:buFont typeface="Arial" panose="020B0604020202020204" pitchFamily="34" charset="0"/>
              <a:buChar char="•"/>
            </a:pPr>
            <a:r>
              <a:rPr lang="en-US" b="1" i="0" dirty="0">
                <a:solidFill>
                  <a:srgbClr val="000000"/>
                </a:solidFill>
                <a:effectLst/>
                <a:latin typeface="Times New Roman" panose="02020603050405020304" pitchFamily="18" charset="0"/>
              </a:rPr>
              <a:t>Portugal - and devices have been deployed there.</a:t>
            </a:r>
          </a:p>
          <a:p>
            <a:pPr algn="l">
              <a:buFont typeface="Arial" panose="020B0604020202020204" pitchFamily="34" charset="0"/>
              <a:buChar char="•"/>
            </a:pPr>
            <a:r>
              <a:rPr lang="en-US" b="1" i="0" dirty="0">
                <a:solidFill>
                  <a:srgbClr val="000000"/>
                </a:solidFill>
                <a:effectLst/>
                <a:latin typeface="Times New Roman" panose="02020603050405020304" pitchFamily="18" charset="0"/>
              </a:rPr>
              <a:t>The Washington and Oregon Coastlines are also decent</a:t>
            </a:r>
          </a:p>
          <a:p>
            <a:endParaRPr lang="en-US" dirty="0"/>
          </a:p>
        </p:txBody>
      </p:sp>
      <p:pic>
        <p:nvPicPr>
          <p:cNvPr id="1028" name="Picture 4" descr="Pelamis at Aguçadoura Wave Farm - YouTube">
            <a:extLst>
              <a:ext uri="{FF2B5EF4-FFF2-40B4-BE49-F238E27FC236}">
                <a16:creationId xmlns:a16="http://schemas.microsoft.com/office/drawing/2014/main" id="{9FA37C11-3C39-9EFE-375A-1345E192D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936" y="3539888"/>
            <a:ext cx="4382530" cy="328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995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2AB6-B2A4-A301-C57E-F0C13AAF8AC7}"/>
              </a:ext>
            </a:extLst>
          </p:cNvPr>
          <p:cNvSpPr>
            <a:spLocks noGrp="1"/>
          </p:cNvSpPr>
          <p:nvPr>
            <p:ph type="title"/>
          </p:nvPr>
        </p:nvSpPr>
        <p:spPr>
          <a:xfrm>
            <a:off x="716692" y="1001404"/>
            <a:ext cx="10058400" cy="1450757"/>
          </a:xfrm>
        </p:spPr>
        <p:txBody>
          <a:bodyPr>
            <a:normAutofit fontScale="90000"/>
          </a:bodyPr>
          <a:lstStyle/>
          <a:p>
            <a:r>
              <a:rPr lang="en-US" sz="4000" b="1" i="0" dirty="0">
                <a:solidFill>
                  <a:srgbClr val="000000"/>
                </a:solidFill>
                <a:effectLst/>
                <a:latin typeface="Times New Roman" panose="02020603050405020304" pitchFamily="18" charset="0"/>
              </a:rPr>
              <a:t>The power per meter in an ocean wave depends on only two physical parameters:</a:t>
            </a:r>
            <a:br>
              <a:rPr lang="en-US" sz="4000" b="1" i="0" dirty="0">
                <a:solidFill>
                  <a:srgbClr val="000000"/>
                </a:solidFill>
                <a:effectLst/>
                <a:latin typeface="Times New Roman" panose="02020603050405020304" pitchFamily="18" charset="0"/>
              </a:rPr>
            </a:br>
            <a:br>
              <a:rPr lang="en-US" b="1" i="0" dirty="0">
                <a:solidFill>
                  <a:srgbClr val="000000"/>
                </a:solidFill>
                <a:effectLst/>
                <a:latin typeface="Times New Roman" panose="02020603050405020304" pitchFamily="18" charset="0"/>
              </a:rPr>
            </a:br>
            <a:endParaRPr lang="en-US" dirty="0"/>
          </a:p>
        </p:txBody>
      </p:sp>
      <p:pic>
        <p:nvPicPr>
          <p:cNvPr id="11" name="Picture 10">
            <a:extLst>
              <a:ext uri="{FF2B5EF4-FFF2-40B4-BE49-F238E27FC236}">
                <a16:creationId xmlns:a16="http://schemas.microsoft.com/office/drawing/2014/main" id="{9F9D627F-0BA1-8331-80DF-BC1F9B6299F4}"/>
              </a:ext>
            </a:extLst>
          </p:cNvPr>
          <p:cNvPicPr>
            <a:picLocks noChangeAspect="1"/>
          </p:cNvPicPr>
          <p:nvPr/>
        </p:nvPicPr>
        <p:blipFill>
          <a:blip r:embed="rId3"/>
          <a:stretch>
            <a:fillRect/>
          </a:stretch>
        </p:blipFill>
        <p:spPr>
          <a:xfrm>
            <a:off x="609600" y="1394554"/>
            <a:ext cx="11096368" cy="1814084"/>
          </a:xfrm>
          <a:prstGeom prst="rect">
            <a:avLst/>
          </a:prstGeom>
        </p:spPr>
      </p:pic>
      <p:sp>
        <p:nvSpPr>
          <p:cNvPr id="12" name="TextBox 11">
            <a:extLst>
              <a:ext uri="{FF2B5EF4-FFF2-40B4-BE49-F238E27FC236}">
                <a16:creationId xmlns:a16="http://schemas.microsoft.com/office/drawing/2014/main" id="{3B924C5A-E285-25C6-6A3F-3E784FBE4F38}"/>
              </a:ext>
            </a:extLst>
          </p:cNvPr>
          <p:cNvSpPr txBox="1"/>
          <p:nvPr/>
        </p:nvSpPr>
        <p:spPr>
          <a:xfrm>
            <a:off x="716692" y="3339788"/>
            <a:ext cx="9621794" cy="2123658"/>
          </a:xfrm>
          <a:prstGeom prst="rect">
            <a:avLst/>
          </a:prstGeom>
          <a:noFill/>
        </p:spPr>
        <p:txBody>
          <a:bodyPr wrap="square" rtlCol="0">
            <a:spAutoFit/>
          </a:bodyPr>
          <a:lstStyle/>
          <a:p>
            <a:pPr algn="l">
              <a:buFont typeface="Arial" panose="020B0604020202020204" pitchFamily="34" charset="0"/>
              <a:buChar char="•"/>
            </a:pPr>
            <a:r>
              <a:rPr lang="en-US" sz="2400" b="1" i="0" dirty="0">
                <a:solidFill>
                  <a:srgbClr val="000000"/>
                </a:solidFill>
                <a:effectLst/>
                <a:latin typeface="Times New Roman" panose="02020603050405020304" pitchFamily="18" charset="0"/>
              </a:rPr>
              <a:t>The square of the wave height (H or A)</a:t>
            </a:r>
          </a:p>
          <a:p>
            <a:pPr algn="l">
              <a:buFont typeface="Arial" panose="020B0604020202020204" pitchFamily="34" charset="0"/>
              <a:buChar char="•"/>
            </a:pPr>
            <a:r>
              <a:rPr lang="en-US" sz="2400" b="1" i="0" dirty="0">
                <a:solidFill>
                  <a:srgbClr val="000000"/>
                </a:solidFill>
                <a:effectLst/>
                <a:latin typeface="Times New Roman" panose="02020603050405020304" pitchFamily="18" charset="0"/>
              </a:rPr>
              <a:t>The period of the waves (T) - the period is simply the wave frequency which is the number of waves per minute that strike your wave energy device</a:t>
            </a:r>
          </a:p>
          <a:p>
            <a:br>
              <a:rPr lang="en-US" dirty="0"/>
            </a:br>
            <a:endParaRPr lang="en-US" dirty="0"/>
          </a:p>
        </p:txBody>
      </p:sp>
      <p:sp>
        <p:nvSpPr>
          <p:cNvPr id="13" name="TextBox 12">
            <a:extLst>
              <a:ext uri="{FF2B5EF4-FFF2-40B4-BE49-F238E27FC236}">
                <a16:creationId xmlns:a16="http://schemas.microsoft.com/office/drawing/2014/main" id="{FA14543D-2CC1-92E6-5242-43A8415B011C}"/>
              </a:ext>
            </a:extLst>
          </p:cNvPr>
          <p:cNvSpPr txBox="1"/>
          <p:nvPr/>
        </p:nvSpPr>
        <p:spPr>
          <a:xfrm>
            <a:off x="1392195" y="4983891"/>
            <a:ext cx="10453816" cy="1200329"/>
          </a:xfrm>
          <a:prstGeom prst="rect">
            <a:avLst/>
          </a:prstGeom>
          <a:noFill/>
        </p:spPr>
        <p:txBody>
          <a:bodyPr wrap="square" rtlCol="0">
            <a:spAutoFit/>
          </a:bodyPr>
          <a:lstStyle/>
          <a:p>
            <a:pPr algn="l"/>
            <a:r>
              <a:rPr lang="en-US" b="1" i="0" dirty="0">
                <a:solidFill>
                  <a:schemeClr val="accent4"/>
                </a:solidFill>
                <a:effectLst/>
                <a:latin typeface="Times New Roman" panose="02020603050405020304" pitchFamily="18" charset="0"/>
              </a:rPr>
              <a:t>Thus, to maximize ocean wave energy you would build something that either maximum wave height or maximum frequency of both. The problem with maximum wave height is that the wave is more destructive and therefore the device has to be pretty damn sturdy. Wave frequency is generally determine by coastal topography and sites with high frequency are therefore good.</a:t>
            </a:r>
          </a:p>
        </p:txBody>
      </p:sp>
    </p:spTree>
    <p:extLst>
      <p:ext uri="{BB962C8B-B14F-4D97-AF65-F5344CB8AC3E}">
        <p14:creationId xmlns:p14="http://schemas.microsoft.com/office/powerpoint/2010/main" val="1499118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9336A-1197-06B6-96D5-652CDD85D12F}"/>
              </a:ext>
            </a:extLst>
          </p:cNvPr>
          <p:cNvSpPr>
            <a:spLocks noGrp="1"/>
          </p:cNvSpPr>
          <p:nvPr>
            <p:ph type="title"/>
          </p:nvPr>
        </p:nvSpPr>
        <p:spPr/>
        <p:txBody>
          <a:bodyPr/>
          <a:lstStyle/>
          <a:p>
            <a:r>
              <a:rPr lang="en-US" dirty="0"/>
              <a:t>Hypothetical Example for Oregon Coast – what is the total yield?</a:t>
            </a:r>
          </a:p>
        </p:txBody>
      </p:sp>
      <p:sp>
        <p:nvSpPr>
          <p:cNvPr id="3" name="Content Placeholder 2">
            <a:extLst>
              <a:ext uri="{FF2B5EF4-FFF2-40B4-BE49-F238E27FC236}">
                <a16:creationId xmlns:a16="http://schemas.microsoft.com/office/drawing/2014/main" id="{D3BF8152-DCF2-7808-68CA-65BB60189322}"/>
              </a:ext>
            </a:extLst>
          </p:cNvPr>
          <p:cNvSpPr>
            <a:spLocks noGrp="1"/>
          </p:cNvSpPr>
          <p:nvPr>
            <p:ph idx="1"/>
          </p:nvPr>
        </p:nvSpPr>
        <p:spPr>
          <a:xfrm>
            <a:off x="467497" y="1690688"/>
            <a:ext cx="10515600" cy="4351338"/>
          </a:xfrm>
        </p:spPr>
        <p:txBody>
          <a:bodyPr/>
          <a:lstStyle/>
          <a:p>
            <a:r>
              <a:rPr lang="en-US" dirty="0"/>
              <a:t>The average wave power is 40 KW per meter</a:t>
            </a:r>
          </a:p>
          <a:p>
            <a:r>
              <a:rPr lang="en-US" dirty="0"/>
              <a:t>Total length of coastline is 600 km</a:t>
            </a:r>
          </a:p>
          <a:p>
            <a:r>
              <a:rPr lang="en-US" dirty="0"/>
              <a:t>Wave Energy Devices are 10% efficient</a:t>
            </a:r>
          </a:p>
        </p:txBody>
      </p:sp>
      <p:sp>
        <p:nvSpPr>
          <p:cNvPr id="4" name="TextBox 3">
            <a:extLst>
              <a:ext uri="{FF2B5EF4-FFF2-40B4-BE49-F238E27FC236}">
                <a16:creationId xmlns:a16="http://schemas.microsoft.com/office/drawing/2014/main" id="{5B203090-461D-95CA-9CCC-AFD0D65C9D4C}"/>
              </a:ext>
            </a:extLst>
          </p:cNvPr>
          <p:cNvSpPr txBox="1"/>
          <p:nvPr/>
        </p:nvSpPr>
        <p:spPr>
          <a:xfrm>
            <a:off x="1528119" y="3429000"/>
            <a:ext cx="7879492" cy="2215991"/>
          </a:xfrm>
          <a:prstGeom prst="rect">
            <a:avLst/>
          </a:prstGeom>
          <a:noFill/>
        </p:spPr>
        <p:txBody>
          <a:bodyPr wrap="square" rtlCol="0">
            <a:spAutoFit/>
          </a:bodyPr>
          <a:lstStyle/>
          <a:p>
            <a:r>
              <a:rPr lang="en-US" sz="2400" b="1" i="0" dirty="0">
                <a:solidFill>
                  <a:schemeClr val="accent6"/>
                </a:solidFill>
                <a:effectLst/>
                <a:latin typeface="Times New Roman" panose="02020603050405020304" pitchFamily="18" charset="0"/>
              </a:rPr>
              <a:t>The total power yield is then 40 kw/m * 1000 m/km * 600 km = 24000 MW.   Total electrical capacity in OR currently is about 17,500 MW </a:t>
            </a:r>
            <a:r>
              <a:rPr lang="en-US" sz="2400" b="1" i="0" dirty="0">
                <a:solidFill>
                  <a:schemeClr val="accent6"/>
                </a:solidFill>
                <a:effectLst/>
                <a:latin typeface="Times New Roman" panose="02020603050405020304" pitchFamily="18" charset="0"/>
                <a:sym typeface="Wingdings" panose="05000000000000000000" pitchFamily="2" charset="2"/>
              </a:rPr>
              <a:t> in Principle this is a solution.   If OR wanted say 10% of its energy portfolio to come from waves then this requires 1750/40 ~45 KM of coastline</a:t>
            </a:r>
            <a:endParaRPr lang="en-US" sz="2400" b="1" i="0" dirty="0">
              <a:solidFill>
                <a:schemeClr val="accent6"/>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269208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916C-DA56-704C-BF4F-C1957C8C42A3}"/>
              </a:ext>
            </a:extLst>
          </p:cNvPr>
          <p:cNvSpPr>
            <a:spLocks noGrp="1"/>
          </p:cNvSpPr>
          <p:nvPr>
            <p:ph type="title"/>
          </p:nvPr>
        </p:nvSpPr>
        <p:spPr/>
        <p:txBody>
          <a:bodyPr>
            <a:normAutofit fontScale="90000"/>
          </a:bodyPr>
          <a:lstStyle/>
          <a:p>
            <a:r>
              <a:rPr lang="en-US" dirty="0"/>
              <a:t>Ocean Power Technologies</a:t>
            </a:r>
            <a:br>
              <a:rPr lang="en-US" dirty="0"/>
            </a:br>
            <a:r>
              <a:rPr lang="en-US" dirty="0"/>
              <a:t>PB 3(KW) Power Buoy proposed</a:t>
            </a:r>
            <a:br>
              <a:rPr lang="en-US" dirty="0"/>
            </a:br>
            <a:r>
              <a:rPr lang="en-US" dirty="0"/>
              <a:t>project off coast from Reedsport</a:t>
            </a:r>
          </a:p>
        </p:txBody>
      </p:sp>
      <p:pic>
        <p:nvPicPr>
          <p:cNvPr id="3074" name="Picture 2" descr="Ocean Power Technologies | PB3 PowerBuoy">
            <a:extLst>
              <a:ext uri="{FF2B5EF4-FFF2-40B4-BE49-F238E27FC236}">
                <a16:creationId xmlns:a16="http://schemas.microsoft.com/office/drawing/2014/main" id="{47C5CA33-1B91-2DFF-EF82-6EE19A7602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17924" y="0"/>
            <a:ext cx="3519263" cy="2346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63F8A35-09D7-BB35-2F82-C759DAC0FA94}"/>
              </a:ext>
            </a:extLst>
          </p:cNvPr>
          <p:cNvPicPr>
            <a:picLocks noChangeAspect="1"/>
          </p:cNvPicPr>
          <p:nvPr/>
        </p:nvPicPr>
        <p:blipFill>
          <a:blip r:embed="rId3"/>
          <a:stretch>
            <a:fillRect/>
          </a:stretch>
        </p:blipFill>
        <p:spPr>
          <a:xfrm>
            <a:off x="518984" y="1971378"/>
            <a:ext cx="6508150" cy="4614774"/>
          </a:xfrm>
          <a:prstGeom prst="rect">
            <a:avLst/>
          </a:prstGeom>
        </p:spPr>
      </p:pic>
      <p:sp>
        <p:nvSpPr>
          <p:cNvPr id="6" name="TextBox 5">
            <a:extLst>
              <a:ext uri="{FF2B5EF4-FFF2-40B4-BE49-F238E27FC236}">
                <a16:creationId xmlns:a16="http://schemas.microsoft.com/office/drawing/2014/main" id="{EC0E4B56-06EE-AE19-9B2A-AC7F0B2ADE14}"/>
              </a:ext>
            </a:extLst>
          </p:cNvPr>
          <p:cNvSpPr txBox="1"/>
          <p:nvPr/>
        </p:nvSpPr>
        <p:spPr>
          <a:xfrm>
            <a:off x="7290486" y="2603157"/>
            <a:ext cx="4441901" cy="1477328"/>
          </a:xfrm>
          <a:prstGeom prst="rect">
            <a:avLst/>
          </a:prstGeom>
          <a:noFill/>
        </p:spPr>
        <p:txBody>
          <a:bodyPr wrap="square" rtlCol="0">
            <a:spAutoFit/>
          </a:bodyPr>
          <a:lstStyle/>
          <a:p>
            <a:r>
              <a:rPr lang="en-US" b="1" dirty="0">
                <a:solidFill>
                  <a:srgbClr val="FF0000"/>
                </a:solidFill>
              </a:rPr>
              <a:t>This project is ridiculous and eventually was cancelled but it was all the rage when first proposed circa 2010.  Why ridiculous ??</a:t>
            </a:r>
          </a:p>
          <a:p>
            <a:endParaRPr lang="en-US" b="1" dirty="0">
              <a:solidFill>
                <a:srgbClr val="FF0000"/>
              </a:solidFill>
            </a:endParaRPr>
          </a:p>
          <a:p>
            <a:r>
              <a:rPr lang="en-US" b="1" dirty="0">
                <a:solidFill>
                  <a:srgbClr val="FF0000"/>
                </a:solidFill>
              </a:rPr>
              <a:t>10000 Kg/3 KW ~ 3000 kg/kw</a:t>
            </a:r>
          </a:p>
        </p:txBody>
      </p:sp>
      <p:sp>
        <p:nvSpPr>
          <p:cNvPr id="7" name="TextBox 6">
            <a:extLst>
              <a:ext uri="{FF2B5EF4-FFF2-40B4-BE49-F238E27FC236}">
                <a16:creationId xmlns:a16="http://schemas.microsoft.com/office/drawing/2014/main" id="{3FDA2E3C-8C21-446B-76BE-F5EF0A6140E0}"/>
              </a:ext>
            </a:extLst>
          </p:cNvPr>
          <p:cNvSpPr txBox="1"/>
          <p:nvPr/>
        </p:nvSpPr>
        <p:spPr>
          <a:xfrm>
            <a:off x="7216604" y="4080485"/>
            <a:ext cx="4705253" cy="2862322"/>
          </a:xfrm>
          <a:prstGeom prst="rect">
            <a:avLst/>
          </a:prstGeom>
          <a:noFill/>
        </p:spPr>
        <p:txBody>
          <a:bodyPr wrap="square" rtlCol="0">
            <a:spAutoFit/>
          </a:bodyPr>
          <a:lstStyle/>
          <a:p>
            <a:r>
              <a:rPr lang="en-US" b="1" i="0" dirty="0">
                <a:solidFill>
                  <a:srgbClr val="000000"/>
                </a:solidFill>
                <a:effectLst/>
                <a:latin typeface="Times New Roman" panose="02020603050405020304" pitchFamily="18" charset="0"/>
              </a:rPr>
              <a:t>The Reedsport project was meant to deploy 10 power buoys for a total project nameplate of 1.5 MW or 1.5/17500 of our Oregon's electricity generating portfolio. At such a small scale the project doesn't seem too sensible and if you scaled this up to provide 10% contribution this would require deploying 1250 </a:t>
            </a:r>
            <a:r>
              <a:rPr lang="en-US" b="1" i="0" dirty="0" err="1">
                <a:solidFill>
                  <a:srgbClr val="000000"/>
                </a:solidFill>
                <a:effectLst/>
                <a:latin typeface="Times New Roman" panose="02020603050405020304" pitchFamily="18" charset="0"/>
              </a:rPr>
              <a:t>Bouys</a:t>
            </a:r>
            <a:r>
              <a:rPr lang="en-US" b="1" i="0" dirty="0">
                <a:solidFill>
                  <a:srgbClr val="000000"/>
                </a:solidFill>
                <a:effectLst/>
                <a:latin typeface="Times New Roman" panose="02020603050405020304" pitchFamily="18" charset="0"/>
              </a:rPr>
              <a:t> @$2 (</a:t>
            </a:r>
            <a:r>
              <a:rPr lang="en-US" b="1" i="0" dirty="0" err="1">
                <a:solidFill>
                  <a:srgbClr val="000000"/>
                </a:solidFill>
                <a:effectLst/>
                <a:latin typeface="Times New Roman" panose="02020603050405020304" pitchFamily="18" charset="0"/>
              </a:rPr>
              <a:t>est</a:t>
            </a:r>
            <a:r>
              <a:rPr lang="en-US" b="1" i="0" dirty="0">
                <a:solidFill>
                  <a:srgbClr val="000000"/>
                </a:solidFill>
                <a:effectLst/>
                <a:latin typeface="Times New Roman" panose="02020603050405020304" pitchFamily="18" charset="0"/>
              </a:rPr>
              <a:t>) million each or $2.5 Billion!!</a:t>
            </a:r>
          </a:p>
          <a:p>
            <a:endParaRPr lang="en-US" dirty="0"/>
          </a:p>
        </p:txBody>
      </p:sp>
    </p:spTree>
    <p:extLst>
      <p:ext uri="{BB962C8B-B14F-4D97-AF65-F5344CB8AC3E}">
        <p14:creationId xmlns:p14="http://schemas.microsoft.com/office/powerpoint/2010/main" val="179915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2E0D-19D8-1E92-71F8-9987FE139100}"/>
              </a:ext>
            </a:extLst>
          </p:cNvPr>
          <p:cNvSpPr>
            <a:spLocks noGrp="1"/>
          </p:cNvSpPr>
          <p:nvPr>
            <p:ph type="title"/>
          </p:nvPr>
        </p:nvSpPr>
        <p:spPr/>
        <p:txBody>
          <a:bodyPr/>
          <a:lstStyle/>
          <a:p>
            <a:r>
              <a:rPr lang="en-US" dirty="0"/>
              <a:t>OPT also turned out to be an unreliable company (but they still exist)</a:t>
            </a:r>
          </a:p>
        </p:txBody>
      </p:sp>
      <p:pic>
        <p:nvPicPr>
          <p:cNvPr id="5" name="Content Placeholder 4">
            <a:extLst>
              <a:ext uri="{FF2B5EF4-FFF2-40B4-BE49-F238E27FC236}">
                <a16:creationId xmlns:a16="http://schemas.microsoft.com/office/drawing/2014/main" id="{4E10E59E-13E0-7A22-FEC0-81FFBC00FA22}"/>
              </a:ext>
            </a:extLst>
          </p:cNvPr>
          <p:cNvPicPr>
            <a:picLocks noGrp="1" noChangeAspect="1"/>
          </p:cNvPicPr>
          <p:nvPr>
            <p:ph idx="1"/>
          </p:nvPr>
        </p:nvPicPr>
        <p:blipFill>
          <a:blip r:embed="rId2"/>
          <a:stretch>
            <a:fillRect/>
          </a:stretch>
        </p:blipFill>
        <p:spPr>
          <a:xfrm>
            <a:off x="1198781" y="1681399"/>
            <a:ext cx="8423014" cy="4940407"/>
          </a:xfrm>
        </p:spPr>
      </p:pic>
    </p:spTree>
    <p:extLst>
      <p:ext uri="{BB962C8B-B14F-4D97-AF65-F5344CB8AC3E}">
        <p14:creationId xmlns:p14="http://schemas.microsoft.com/office/powerpoint/2010/main" val="392059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7867D2-7E36-40A5-DFC1-0259110DF27F}"/>
              </a:ext>
            </a:extLst>
          </p:cNvPr>
          <p:cNvSpPr txBox="1"/>
          <p:nvPr/>
        </p:nvSpPr>
        <p:spPr>
          <a:xfrm>
            <a:off x="370704" y="354228"/>
            <a:ext cx="10297296" cy="5632311"/>
          </a:xfrm>
          <a:prstGeom prst="rect">
            <a:avLst/>
          </a:prstGeom>
          <a:noFill/>
        </p:spPr>
        <p:txBody>
          <a:bodyPr wrap="square" rtlCol="0">
            <a:spAutoFit/>
          </a:bodyPr>
          <a:lstStyle/>
          <a:p>
            <a:pPr algn="l"/>
            <a:r>
              <a:rPr lang="en-US" b="1" i="0" dirty="0">
                <a:solidFill>
                  <a:srgbClr val="000000"/>
                </a:solidFill>
                <a:effectLst/>
                <a:latin typeface="Times New Roman" panose="02020603050405020304" pitchFamily="18" charset="0"/>
              </a:rPr>
              <a:t> In a wave, the energy content is continuously distributed through our the entire wave. This means that to capture the entire energy of the wave you need to build a device that is as long as the wave. To get around this situation you would have to build a device to focus, collimate or attenuate this distributed energy into a smaller area (just imagine a really big funnel). </a:t>
            </a:r>
            <a:br>
              <a:rPr lang="en-US" b="1" i="0" dirty="0">
                <a:solidFill>
                  <a:srgbClr val="000000"/>
                </a:solidFill>
                <a:effectLst/>
                <a:latin typeface="Times New Roman" panose="02020603050405020304" pitchFamily="18" charset="0"/>
              </a:rPr>
            </a:br>
            <a:endParaRPr lang="en-US" b="1" i="0" dirty="0">
              <a:solidFill>
                <a:srgbClr val="000000"/>
              </a:solidFill>
              <a:effectLst/>
              <a:latin typeface="Times New Roman" panose="02020603050405020304" pitchFamily="18" charset="0"/>
            </a:endParaRPr>
          </a:p>
          <a:p>
            <a:pPr algn="l"/>
            <a:r>
              <a:rPr lang="en-US" b="1" dirty="0">
                <a:solidFill>
                  <a:srgbClr val="000000"/>
                </a:solidFill>
                <a:latin typeface="Times New Roman" panose="02020603050405020304" pitchFamily="18" charset="0"/>
              </a:rPr>
              <a:t>In addition</a:t>
            </a:r>
            <a:r>
              <a:rPr lang="en-US" b="1" i="0" dirty="0">
                <a:solidFill>
                  <a:srgbClr val="000000"/>
                </a:solidFill>
                <a:effectLst/>
                <a:latin typeface="Times New Roman" panose="02020603050405020304" pitchFamily="18" charset="0"/>
              </a:rPr>
              <a:t>, there is the consideration of device placement. There are basically 3 choices a) off shore; b) near-shore; c) on the shoreline/coastline.</a:t>
            </a:r>
            <a:br>
              <a:rPr lang="en-US" b="1" i="0" dirty="0">
                <a:solidFill>
                  <a:srgbClr val="000000"/>
                </a:solidFill>
                <a:effectLst/>
                <a:latin typeface="Times New Roman" panose="02020603050405020304" pitchFamily="18" charset="0"/>
              </a:rPr>
            </a:br>
            <a:br>
              <a:rPr lang="en-US" b="1" i="0" dirty="0">
                <a:solidFill>
                  <a:srgbClr val="000000"/>
                </a:solidFill>
                <a:effectLst/>
                <a:latin typeface="Times New Roman" panose="02020603050405020304" pitchFamily="18" charset="0"/>
              </a:rPr>
            </a:br>
            <a:r>
              <a:rPr lang="en-US" b="1" i="0" dirty="0">
                <a:solidFill>
                  <a:srgbClr val="000000"/>
                </a:solidFill>
                <a:effectLst/>
                <a:latin typeface="Times New Roman" panose="02020603050405020304" pitchFamily="18" charset="0"/>
              </a:rPr>
              <a:t>When a wave is </a:t>
            </a:r>
            <a:r>
              <a:rPr lang="en-US" b="1" i="0" u="sng" dirty="0">
                <a:solidFill>
                  <a:srgbClr val="000000"/>
                </a:solidFill>
                <a:effectLst/>
                <a:latin typeface="Times New Roman" panose="02020603050405020304" pitchFamily="18" charset="0"/>
              </a:rPr>
              <a:t>off shore</a:t>
            </a:r>
            <a:r>
              <a:rPr lang="en-US" b="1" i="0" dirty="0">
                <a:solidFill>
                  <a:srgbClr val="000000"/>
                </a:solidFill>
                <a:effectLst/>
                <a:latin typeface="Times New Roman" panose="02020603050405020304" pitchFamily="18" charset="0"/>
              </a:rPr>
              <a:t> it is basically a swell which is mostly vertical movement of the ocean surface. This is basically how the Power Buoy operates. The two problems with this location are a) swell energy is less than actual wave energy and b) grid connections off-shore are difficult and expensive.</a:t>
            </a:r>
            <a:br>
              <a:rPr lang="en-US" b="1" i="0" dirty="0">
                <a:solidFill>
                  <a:srgbClr val="000000"/>
                </a:solidFill>
                <a:effectLst/>
                <a:latin typeface="Times New Roman" panose="02020603050405020304" pitchFamily="18" charset="0"/>
              </a:rPr>
            </a:br>
            <a:br>
              <a:rPr lang="en-US" b="1" i="0" dirty="0">
                <a:solidFill>
                  <a:srgbClr val="000000"/>
                </a:solidFill>
                <a:effectLst/>
                <a:latin typeface="Times New Roman" panose="02020603050405020304" pitchFamily="18" charset="0"/>
              </a:rPr>
            </a:br>
            <a:r>
              <a:rPr lang="en-US" b="1" i="0" dirty="0">
                <a:solidFill>
                  <a:srgbClr val="000000"/>
                </a:solidFill>
                <a:effectLst/>
                <a:latin typeface="Times New Roman" panose="02020603050405020304" pitchFamily="18" charset="0"/>
              </a:rPr>
              <a:t>When the wave is </a:t>
            </a:r>
            <a:r>
              <a:rPr lang="en-US" b="1" i="0" u="sng" dirty="0">
                <a:solidFill>
                  <a:srgbClr val="000000"/>
                </a:solidFill>
                <a:effectLst/>
                <a:latin typeface="Times New Roman" panose="02020603050405020304" pitchFamily="18" charset="0"/>
              </a:rPr>
              <a:t>near shore</a:t>
            </a:r>
            <a:r>
              <a:rPr lang="en-US" b="1" i="0" dirty="0">
                <a:solidFill>
                  <a:srgbClr val="000000"/>
                </a:solidFill>
                <a:effectLst/>
                <a:latin typeface="Times New Roman" panose="02020603050405020304" pitchFamily="18" charset="0"/>
              </a:rPr>
              <a:t> it is at its maximum height (amplitude) and energy. Such waves are often surfed upon and it would be an environmental disaster to deploy in that location.</a:t>
            </a:r>
            <a:br>
              <a:rPr lang="en-US" b="1" i="0" dirty="0">
                <a:solidFill>
                  <a:srgbClr val="000000"/>
                </a:solidFill>
                <a:effectLst/>
                <a:latin typeface="Times New Roman" panose="02020603050405020304" pitchFamily="18" charset="0"/>
              </a:rPr>
            </a:br>
            <a:br>
              <a:rPr lang="en-US" b="1" i="0" dirty="0">
                <a:solidFill>
                  <a:srgbClr val="000000"/>
                </a:solidFill>
                <a:effectLst/>
                <a:latin typeface="Times New Roman" panose="02020603050405020304" pitchFamily="18" charset="0"/>
              </a:rPr>
            </a:br>
            <a:r>
              <a:rPr lang="en-US" b="1" i="0" dirty="0">
                <a:solidFill>
                  <a:srgbClr val="000000"/>
                </a:solidFill>
                <a:effectLst/>
                <a:latin typeface="Times New Roman" panose="02020603050405020304" pitchFamily="18" charset="0"/>
              </a:rPr>
              <a:t>When the wave impacts the "shoreline" it is breaking and losing energy. However, this is off set by easy access to the shoreline thus lowering construction costs (but of course environmentally altering the shoreline).</a:t>
            </a:r>
            <a:br>
              <a:rPr lang="en-US" b="1" i="0" dirty="0">
                <a:solidFill>
                  <a:srgbClr val="000000"/>
                </a:solidFill>
                <a:effectLst/>
                <a:latin typeface="Times New Roman" panose="02020603050405020304" pitchFamily="18" charset="0"/>
              </a:rPr>
            </a:br>
            <a:endParaRPr lang="en-US" b="1"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292408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0AB8-96A9-B354-136B-D4E2D5986F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825EF0-15A3-0675-4DED-64EC66DCF5C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91936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0A5F-3AC2-C872-D389-6442468F09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1923EC-848C-90B8-25BC-1E43ABEB230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3901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40</TotalTime>
  <Words>785</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Calibri</vt:lpstr>
      <vt:lpstr>Calibri Light</vt:lpstr>
      <vt:lpstr>Times New Roman</vt:lpstr>
      <vt:lpstr>Trebuchet MS</vt:lpstr>
      <vt:lpstr>Wingdings 3</vt:lpstr>
      <vt:lpstr>Office Theme</vt:lpstr>
      <vt:lpstr>Retrospect</vt:lpstr>
      <vt:lpstr>Facet</vt:lpstr>
      <vt:lpstr>Wave Energy – Its potential and its real world limitations</vt:lpstr>
      <vt:lpstr>PowerPoint Presentation</vt:lpstr>
      <vt:lpstr>The power per meter in an ocean wave depends on only two physical parameters:  </vt:lpstr>
      <vt:lpstr>Hypothetical Example for Oregon Coast – what is the total yield?</vt:lpstr>
      <vt:lpstr>Ocean Power Technologies PB 3(KW) Power Buoy proposed project off coast from Reedsport</vt:lpstr>
      <vt:lpstr>OPT also turned out to be an unreliable company (but they still exist)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 Energy – Its potential and its real world limitations</dc:title>
  <dc:creator>Big Moo</dc:creator>
  <cp:lastModifiedBy>Big Moo</cp:lastModifiedBy>
  <cp:revision>4</cp:revision>
  <dcterms:created xsi:type="dcterms:W3CDTF">2022-11-02T16:09:02Z</dcterms:created>
  <dcterms:modified xsi:type="dcterms:W3CDTF">2022-11-02T16:49:13Z</dcterms:modified>
</cp:coreProperties>
</file>