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2" r:id="rId4"/>
    <p:sldId id="258" r:id="rId5"/>
    <p:sldId id="261" r:id="rId6"/>
    <p:sldId id="260" r:id="rId7"/>
    <p:sldId id="259" r:id="rId8"/>
    <p:sldId id="267" r:id="rId9"/>
    <p:sldId id="266" r:id="rId10"/>
    <p:sldId id="265" r:id="rId11"/>
    <p:sldId id="26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89" d="100"/>
          <a:sy n="89" d="100"/>
        </p:scale>
        <p:origin x="114" y="2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35D1A13-B458-44E5-B77E-E86813A579B5}" type="datetimeFigureOut">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29556-92CE-403D-AA9E-4F07FC9EB6D7}" type="slidenum">
              <a:rPr lang="en-US" smtClean="0"/>
              <a:t>‹#›</a:t>
            </a:fld>
            <a:endParaRPr lang="en-US"/>
          </a:p>
        </p:txBody>
      </p:sp>
    </p:spTree>
    <p:extLst>
      <p:ext uri="{BB962C8B-B14F-4D97-AF65-F5344CB8AC3E}">
        <p14:creationId xmlns:p14="http://schemas.microsoft.com/office/powerpoint/2010/main" val="3618567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35D1A13-B458-44E5-B77E-E86813A579B5}" type="datetimeFigureOut">
              <a:rPr lang="en-US" smtClean="0"/>
              <a:t>11/13/2019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729556-92CE-403D-AA9E-4F07FC9EB6D7}" type="slidenum">
              <a:rPr lang="en-US" smtClean="0"/>
              <a:t>‹#›</a:t>
            </a:fld>
            <a:endParaRPr lang="en-US"/>
          </a:p>
        </p:txBody>
      </p:sp>
    </p:spTree>
    <p:extLst>
      <p:ext uri="{BB962C8B-B14F-4D97-AF65-F5344CB8AC3E}">
        <p14:creationId xmlns:p14="http://schemas.microsoft.com/office/powerpoint/2010/main" val="3878569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35D1A13-B458-44E5-B77E-E86813A579B5}" type="datetimeFigureOut">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29556-92CE-403D-AA9E-4F07FC9EB6D7}" type="slidenum">
              <a:rPr lang="en-US" smtClean="0"/>
              <a:t>‹#›</a:t>
            </a:fld>
            <a:endParaRPr lang="en-US"/>
          </a:p>
        </p:txBody>
      </p:sp>
    </p:spTree>
    <p:extLst>
      <p:ext uri="{BB962C8B-B14F-4D97-AF65-F5344CB8AC3E}">
        <p14:creationId xmlns:p14="http://schemas.microsoft.com/office/powerpoint/2010/main" val="12760039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35D1A13-B458-44E5-B77E-E86813A579B5}" type="datetimeFigureOut">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29556-92CE-403D-AA9E-4F07FC9EB6D7}"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6813758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5D1A13-B458-44E5-B77E-E86813A579B5}" type="datetimeFigureOut">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29556-92CE-403D-AA9E-4F07FC9EB6D7}" type="slidenum">
              <a:rPr lang="en-US" smtClean="0"/>
              <a:t>‹#›</a:t>
            </a:fld>
            <a:endParaRPr lang="en-US"/>
          </a:p>
        </p:txBody>
      </p:sp>
    </p:spTree>
    <p:extLst>
      <p:ext uri="{BB962C8B-B14F-4D97-AF65-F5344CB8AC3E}">
        <p14:creationId xmlns:p14="http://schemas.microsoft.com/office/powerpoint/2010/main" val="41274331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35D1A13-B458-44E5-B77E-E86813A579B5}" type="datetimeFigureOut">
              <a:rPr lang="en-US" smtClean="0"/>
              <a:t>11/13/2019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29556-92CE-403D-AA9E-4F07FC9EB6D7}" type="slidenum">
              <a:rPr lang="en-US" smtClean="0"/>
              <a:t>‹#›</a:t>
            </a:fld>
            <a:endParaRPr lang="en-US"/>
          </a:p>
        </p:txBody>
      </p:sp>
    </p:spTree>
    <p:extLst>
      <p:ext uri="{BB962C8B-B14F-4D97-AF65-F5344CB8AC3E}">
        <p14:creationId xmlns:p14="http://schemas.microsoft.com/office/powerpoint/2010/main" val="19096780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35D1A13-B458-44E5-B77E-E86813A579B5}" type="datetimeFigureOut">
              <a:rPr lang="en-US" smtClean="0"/>
              <a:t>11/13/2019</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29556-92CE-403D-AA9E-4F07FC9EB6D7}" type="slidenum">
              <a:rPr lang="en-US" smtClean="0"/>
              <a:t>‹#›</a:t>
            </a:fld>
            <a:endParaRPr lang="en-US"/>
          </a:p>
        </p:txBody>
      </p:sp>
    </p:spTree>
    <p:extLst>
      <p:ext uri="{BB962C8B-B14F-4D97-AF65-F5344CB8AC3E}">
        <p14:creationId xmlns:p14="http://schemas.microsoft.com/office/powerpoint/2010/main" val="38605489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5D1A13-B458-44E5-B77E-E86813A579B5}" type="datetimeFigureOut">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29556-92CE-403D-AA9E-4F07FC9EB6D7}" type="slidenum">
              <a:rPr lang="en-US" smtClean="0"/>
              <a:t>‹#›</a:t>
            </a:fld>
            <a:endParaRPr lang="en-US"/>
          </a:p>
        </p:txBody>
      </p:sp>
    </p:spTree>
    <p:extLst>
      <p:ext uri="{BB962C8B-B14F-4D97-AF65-F5344CB8AC3E}">
        <p14:creationId xmlns:p14="http://schemas.microsoft.com/office/powerpoint/2010/main" val="31491245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5D1A13-B458-44E5-B77E-E86813A579B5}" type="datetimeFigureOut">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29556-92CE-403D-AA9E-4F07FC9EB6D7}" type="slidenum">
              <a:rPr lang="en-US" smtClean="0"/>
              <a:t>‹#›</a:t>
            </a:fld>
            <a:endParaRPr lang="en-US"/>
          </a:p>
        </p:txBody>
      </p:sp>
    </p:spTree>
    <p:extLst>
      <p:ext uri="{BB962C8B-B14F-4D97-AF65-F5344CB8AC3E}">
        <p14:creationId xmlns:p14="http://schemas.microsoft.com/office/powerpoint/2010/main" val="2166485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135D1A13-B458-44E5-B77E-E86813A579B5}" type="datetimeFigureOut">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29556-92CE-403D-AA9E-4F07FC9EB6D7}" type="slidenum">
              <a:rPr lang="en-US" smtClean="0"/>
              <a:t>‹#›</a:t>
            </a:fld>
            <a:endParaRPr lang="en-US"/>
          </a:p>
        </p:txBody>
      </p:sp>
    </p:spTree>
    <p:extLst>
      <p:ext uri="{BB962C8B-B14F-4D97-AF65-F5344CB8AC3E}">
        <p14:creationId xmlns:p14="http://schemas.microsoft.com/office/powerpoint/2010/main" val="3897274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5D1A13-B458-44E5-B77E-E86813A579B5}" type="datetimeFigureOut">
              <a:rPr lang="en-US" smtClean="0"/>
              <a:t>11/13/2019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729556-92CE-403D-AA9E-4F07FC9EB6D7}" type="slidenum">
              <a:rPr lang="en-US" smtClean="0"/>
              <a:t>‹#›</a:t>
            </a:fld>
            <a:endParaRPr lang="en-US"/>
          </a:p>
        </p:txBody>
      </p:sp>
    </p:spTree>
    <p:extLst>
      <p:ext uri="{BB962C8B-B14F-4D97-AF65-F5344CB8AC3E}">
        <p14:creationId xmlns:p14="http://schemas.microsoft.com/office/powerpoint/2010/main" val="1391525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35D1A13-B458-44E5-B77E-E86813A579B5}" type="datetimeFigureOut">
              <a:rPr lang="en-US" smtClean="0"/>
              <a:t>11/13/2019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729556-92CE-403D-AA9E-4F07FC9EB6D7}" type="slidenum">
              <a:rPr lang="en-US" smtClean="0"/>
              <a:t>‹#›</a:t>
            </a:fld>
            <a:endParaRPr lang="en-US"/>
          </a:p>
        </p:txBody>
      </p:sp>
    </p:spTree>
    <p:extLst>
      <p:ext uri="{BB962C8B-B14F-4D97-AF65-F5344CB8AC3E}">
        <p14:creationId xmlns:p14="http://schemas.microsoft.com/office/powerpoint/2010/main" val="4134420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35D1A13-B458-44E5-B77E-E86813A579B5}" type="datetimeFigureOut">
              <a:rPr lang="en-US" smtClean="0"/>
              <a:t>11/13/2019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729556-92CE-403D-AA9E-4F07FC9EB6D7}" type="slidenum">
              <a:rPr lang="en-US" smtClean="0"/>
              <a:t>‹#›</a:t>
            </a:fld>
            <a:endParaRPr lang="en-US"/>
          </a:p>
        </p:txBody>
      </p:sp>
    </p:spTree>
    <p:extLst>
      <p:ext uri="{BB962C8B-B14F-4D97-AF65-F5344CB8AC3E}">
        <p14:creationId xmlns:p14="http://schemas.microsoft.com/office/powerpoint/2010/main" val="2668022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135D1A13-B458-44E5-B77E-E86813A579B5}" type="datetimeFigureOut">
              <a:rPr lang="en-US" smtClean="0"/>
              <a:t>11/13/2019</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9A729556-92CE-403D-AA9E-4F07FC9EB6D7}" type="slidenum">
              <a:rPr lang="en-US" smtClean="0"/>
              <a:t>‹#›</a:t>
            </a:fld>
            <a:endParaRPr lang="en-US"/>
          </a:p>
        </p:txBody>
      </p:sp>
    </p:spTree>
    <p:extLst>
      <p:ext uri="{BB962C8B-B14F-4D97-AF65-F5344CB8AC3E}">
        <p14:creationId xmlns:p14="http://schemas.microsoft.com/office/powerpoint/2010/main" val="2713248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35D1A13-B458-44E5-B77E-E86813A579B5}" type="datetimeFigureOut">
              <a:rPr lang="en-US" smtClean="0"/>
              <a:t>11/13/2019</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9A729556-92CE-403D-AA9E-4F07FC9EB6D7}" type="slidenum">
              <a:rPr lang="en-US" smtClean="0"/>
              <a:t>‹#›</a:t>
            </a:fld>
            <a:endParaRPr lang="en-US"/>
          </a:p>
        </p:txBody>
      </p:sp>
    </p:spTree>
    <p:extLst>
      <p:ext uri="{BB962C8B-B14F-4D97-AF65-F5344CB8AC3E}">
        <p14:creationId xmlns:p14="http://schemas.microsoft.com/office/powerpoint/2010/main" val="272510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135D1A13-B458-44E5-B77E-E86813A579B5}" type="datetimeFigureOut">
              <a:rPr lang="en-US" smtClean="0"/>
              <a:t>11/13/2019</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9A729556-92CE-403D-AA9E-4F07FC9EB6D7}" type="slidenum">
              <a:rPr lang="en-US" smtClean="0"/>
              <a:t>‹#›</a:t>
            </a:fld>
            <a:endParaRPr lang="en-US"/>
          </a:p>
        </p:txBody>
      </p:sp>
    </p:spTree>
    <p:extLst>
      <p:ext uri="{BB962C8B-B14F-4D97-AF65-F5344CB8AC3E}">
        <p14:creationId xmlns:p14="http://schemas.microsoft.com/office/powerpoint/2010/main" val="3379011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35D1A13-B458-44E5-B77E-E86813A579B5}" type="datetimeFigureOut">
              <a:rPr lang="en-US" smtClean="0"/>
              <a:t>11/13/2019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729556-92CE-403D-AA9E-4F07FC9EB6D7}" type="slidenum">
              <a:rPr lang="en-US" smtClean="0"/>
              <a:t>‹#›</a:t>
            </a:fld>
            <a:endParaRPr lang="en-US"/>
          </a:p>
        </p:txBody>
      </p:sp>
    </p:spTree>
    <p:extLst>
      <p:ext uri="{BB962C8B-B14F-4D97-AF65-F5344CB8AC3E}">
        <p14:creationId xmlns:p14="http://schemas.microsoft.com/office/powerpoint/2010/main" val="2780725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35D1A13-B458-44E5-B77E-E86813A579B5}" type="datetimeFigureOut">
              <a:rPr lang="en-US" smtClean="0"/>
              <a:t>11/13/2019</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9A729556-92CE-403D-AA9E-4F07FC9EB6D7}" type="slidenum">
              <a:rPr lang="en-US" smtClean="0"/>
              <a:t>‹#›</a:t>
            </a:fld>
            <a:endParaRPr lang="en-US"/>
          </a:p>
        </p:txBody>
      </p:sp>
    </p:spTree>
    <p:extLst>
      <p:ext uri="{BB962C8B-B14F-4D97-AF65-F5344CB8AC3E}">
        <p14:creationId xmlns:p14="http://schemas.microsoft.com/office/powerpoint/2010/main" val="194460826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thenewatlantis.com/authors/thomas-merril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4FF7C2-3DFF-49F1-885B-BE98A71D4A5E}"/>
              </a:ext>
            </a:extLst>
          </p:cNvPr>
          <p:cNvSpPr>
            <a:spLocks noGrp="1"/>
          </p:cNvSpPr>
          <p:nvPr>
            <p:ph type="ctrTitle"/>
          </p:nvPr>
        </p:nvSpPr>
        <p:spPr/>
        <p:txBody>
          <a:bodyPr/>
          <a:lstStyle/>
          <a:p>
            <a:r>
              <a:rPr lang="en-US" dirty="0"/>
              <a:t>Thomas Merrill on Descartes</a:t>
            </a:r>
          </a:p>
        </p:txBody>
      </p:sp>
      <p:sp>
        <p:nvSpPr>
          <p:cNvPr id="3" name="Subtitle 2">
            <a:extLst>
              <a:ext uri="{FF2B5EF4-FFF2-40B4-BE49-F238E27FC236}">
                <a16:creationId xmlns:a16="http://schemas.microsoft.com/office/drawing/2014/main" id="{DD5F3D33-F5CF-4B81-9F09-17C8924B20ED}"/>
              </a:ext>
            </a:extLst>
          </p:cNvPr>
          <p:cNvSpPr>
            <a:spLocks noGrp="1"/>
          </p:cNvSpPr>
          <p:nvPr>
            <p:ph type="subTitle" idx="1"/>
          </p:nvPr>
        </p:nvSpPr>
        <p:spPr/>
        <p:txBody>
          <a:bodyPr/>
          <a:lstStyle/>
          <a:p>
            <a:r>
              <a:rPr lang="en-US" dirty="0"/>
              <a:t>His perspective is on the word “masters” and the world that might follow from proclaiming this privilege for Humans.</a:t>
            </a:r>
          </a:p>
          <a:p>
            <a:endParaRPr lang="en-US" dirty="0"/>
          </a:p>
        </p:txBody>
      </p:sp>
    </p:spTree>
    <p:extLst>
      <p:ext uri="{BB962C8B-B14F-4D97-AF65-F5344CB8AC3E}">
        <p14:creationId xmlns:p14="http://schemas.microsoft.com/office/powerpoint/2010/main" val="1087680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93804-DEE1-4F91-AA71-142240E7A6FE}"/>
              </a:ext>
            </a:extLst>
          </p:cNvPr>
          <p:cNvSpPr>
            <a:spLocks noGrp="1"/>
          </p:cNvSpPr>
          <p:nvPr>
            <p:ph type="title"/>
          </p:nvPr>
        </p:nvSpPr>
        <p:spPr/>
        <p:txBody>
          <a:bodyPr/>
          <a:lstStyle/>
          <a:p>
            <a:r>
              <a:rPr lang="en-US" dirty="0"/>
              <a:t>Again, math = certainty</a:t>
            </a:r>
          </a:p>
        </p:txBody>
      </p:sp>
      <p:sp>
        <p:nvSpPr>
          <p:cNvPr id="3" name="Content Placeholder 2">
            <a:extLst>
              <a:ext uri="{FF2B5EF4-FFF2-40B4-BE49-F238E27FC236}">
                <a16:creationId xmlns:a16="http://schemas.microsoft.com/office/drawing/2014/main" id="{BF8400AE-4DA0-4AF2-9DF4-3E8EEDBC1239}"/>
              </a:ext>
            </a:extLst>
          </p:cNvPr>
          <p:cNvSpPr>
            <a:spLocks noGrp="1"/>
          </p:cNvSpPr>
          <p:nvPr>
            <p:ph idx="1"/>
          </p:nvPr>
        </p:nvSpPr>
        <p:spPr/>
        <p:txBody>
          <a:bodyPr/>
          <a:lstStyle/>
          <a:p>
            <a:r>
              <a:rPr lang="en-US" dirty="0"/>
              <a:t>Within the social contract between science and society proposed at the end of the </a:t>
            </a:r>
            <a:r>
              <a:rPr lang="en-US" i="1" dirty="0"/>
              <a:t>Discourse</a:t>
            </a:r>
            <a:r>
              <a:rPr lang="en-US" dirty="0"/>
              <a:t>, there is an abiding dualism or tension: on the one side, there is the mathematical physics that gives us the means to master nature;</a:t>
            </a:r>
          </a:p>
        </p:txBody>
      </p:sp>
    </p:spTree>
    <p:extLst>
      <p:ext uri="{BB962C8B-B14F-4D97-AF65-F5344CB8AC3E}">
        <p14:creationId xmlns:p14="http://schemas.microsoft.com/office/powerpoint/2010/main" val="2254103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66DDD2-BD5C-43CA-9E44-325DDF10E640}"/>
              </a:ext>
            </a:extLst>
          </p:cNvPr>
          <p:cNvSpPr>
            <a:spLocks noGrp="1"/>
          </p:cNvSpPr>
          <p:nvPr>
            <p:ph type="title"/>
          </p:nvPr>
        </p:nvSpPr>
        <p:spPr/>
        <p:txBody>
          <a:bodyPr/>
          <a:lstStyle/>
          <a:p>
            <a:r>
              <a:rPr lang="en-US" dirty="0"/>
              <a:t>His summary statement</a:t>
            </a:r>
          </a:p>
        </p:txBody>
      </p:sp>
      <p:sp>
        <p:nvSpPr>
          <p:cNvPr id="3" name="Content Placeholder 2">
            <a:extLst>
              <a:ext uri="{FF2B5EF4-FFF2-40B4-BE49-F238E27FC236}">
                <a16:creationId xmlns:a16="http://schemas.microsoft.com/office/drawing/2014/main" id="{07E56C24-7648-497A-A752-0BD8C4A1C039}"/>
              </a:ext>
            </a:extLst>
          </p:cNvPr>
          <p:cNvSpPr>
            <a:spLocks noGrp="1"/>
          </p:cNvSpPr>
          <p:nvPr>
            <p:ph idx="1"/>
          </p:nvPr>
        </p:nvSpPr>
        <p:spPr/>
        <p:txBody>
          <a:bodyPr>
            <a:normAutofit/>
          </a:bodyPr>
          <a:lstStyle/>
          <a:p>
            <a:pPr marL="0" indent="0">
              <a:buNone/>
            </a:pPr>
            <a:r>
              <a:rPr lang="en-US" dirty="0"/>
              <a:t>Even though science can proceed to infinity without ever raising these questions, the project of mastering nature embodies these tensions within itself, and compels us to wonder about the distinctiveness of the human. Perhaps nature itself must be seen in two ways, once as extension known by mathematical physics, and again as the human experience of nature’s hostility. How then to think about the intelligibility of the world together with life and motion? Descartes raises, but certainly does not answer, this question about the peculiar status of the human.</a:t>
            </a:r>
          </a:p>
          <a:p>
            <a:pPr marL="0" indent="0">
              <a:buNone/>
            </a:pPr>
            <a:endParaRPr lang="en-US" dirty="0"/>
          </a:p>
          <a:p>
            <a:pPr marL="0" indent="0">
              <a:buNone/>
            </a:pPr>
            <a:r>
              <a:rPr lang="en-US" b="1" i="1" dirty="0">
                <a:hlinkClick r:id="rId2" tooltip="Thomas Merrill"/>
              </a:rPr>
              <a:t>Thomas W. Merrill</a:t>
            </a:r>
            <a:r>
              <a:rPr lang="en-US" i="1" dirty="0"/>
              <a:t> is a research analyst at the President’s Council on Bioethics. All views expressed here are his own.</a:t>
            </a:r>
            <a:endParaRPr lang="en-US" dirty="0"/>
          </a:p>
          <a:p>
            <a:pPr marL="0" indent="0">
              <a:buNone/>
            </a:pPr>
            <a:endParaRPr lang="en-US" dirty="0"/>
          </a:p>
        </p:txBody>
      </p:sp>
    </p:spTree>
    <p:extLst>
      <p:ext uri="{BB962C8B-B14F-4D97-AF65-F5344CB8AC3E}">
        <p14:creationId xmlns:p14="http://schemas.microsoft.com/office/powerpoint/2010/main" val="1650181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63E46-6B10-48C0-AD3E-FD58D084BA7C}"/>
              </a:ext>
            </a:extLst>
          </p:cNvPr>
          <p:cNvSpPr>
            <a:spLocks noGrp="1"/>
          </p:cNvSpPr>
          <p:nvPr>
            <p:ph type="title"/>
          </p:nvPr>
        </p:nvSpPr>
        <p:spPr/>
        <p:txBody>
          <a:bodyPr/>
          <a:lstStyle/>
          <a:p>
            <a:r>
              <a:rPr lang="en-US" dirty="0"/>
              <a:t>Math and Certainty</a:t>
            </a:r>
          </a:p>
        </p:txBody>
      </p:sp>
      <p:sp>
        <p:nvSpPr>
          <p:cNvPr id="3" name="Content Placeholder 2">
            <a:extLst>
              <a:ext uri="{FF2B5EF4-FFF2-40B4-BE49-F238E27FC236}">
                <a16:creationId xmlns:a16="http://schemas.microsoft.com/office/drawing/2014/main" id="{AF30FAEB-D72A-4DB1-9B14-E166A51E86E0}"/>
              </a:ext>
            </a:extLst>
          </p:cNvPr>
          <p:cNvSpPr>
            <a:spLocks noGrp="1"/>
          </p:cNvSpPr>
          <p:nvPr>
            <p:ph idx="1"/>
          </p:nvPr>
        </p:nvSpPr>
        <p:spPr/>
        <p:txBody>
          <a:bodyPr/>
          <a:lstStyle/>
          <a:p>
            <a:pPr marL="0" indent="0">
              <a:buNone/>
            </a:pPr>
            <a:r>
              <a:rPr lang="en-US" dirty="0"/>
              <a:t>While it was Francis Bacon who originated the idea of </a:t>
            </a:r>
            <a:r>
              <a:rPr lang="en-US" dirty="0">
                <a:solidFill>
                  <a:srgbClr val="FF0000"/>
                </a:solidFill>
              </a:rPr>
              <a:t>conquering nature</a:t>
            </a:r>
            <a:r>
              <a:rPr lang="en-US" dirty="0"/>
              <a:t> for the sake of relieving man’s estate, it was Descartes who told us we might truly become “like masters and possessors of nature”; Descartes who gave us the </a:t>
            </a:r>
            <a:r>
              <a:rPr lang="en-US" dirty="0">
                <a:solidFill>
                  <a:srgbClr val="FF0000"/>
                </a:solidFill>
              </a:rPr>
              <a:t>mathematical physics</a:t>
            </a:r>
            <a:r>
              <a:rPr lang="en-US" dirty="0"/>
              <a:t> that has proven to be the indispensable instrument of modern science;</a:t>
            </a:r>
          </a:p>
        </p:txBody>
      </p:sp>
    </p:spTree>
    <p:extLst>
      <p:ext uri="{BB962C8B-B14F-4D97-AF65-F5344CB8AC3E}">
        <p14:creationId xmlns:p14="http://schemas.microsoft.com/office/powerpoint/2010/main" val="20127008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C5D63-A4DB-4755-B86F-63D079E2B677}"/>
              </a:ext>
            </a:extLst>
          </p:cNvPr>
          <p:cNvSpPr>
            <a:spLocks noGrp="1"/>
          </p:cNvSpPr>
          <p:nvPr>
            <p:ph type="title"/>
          </p:nvPr>
        </p:nvSpPr>
        <p:spPr/>
        <p:txBody>
          <a:bodyPr/>
          <a:lstStyle/>
          <a:p>
            <a:r>
              <a:rPr lang="en-US" dirty="0"/>
              <a:t>A long progression of ideas culminating in lords and masters over nature</a:t>
            </a:r>
          </a:p>
        </p:txBody>
      </p:sp>
      <p:sp>
        <p:nvSpPr>
          <p:cNvPr id="3" name="Content Placeholder 2">
            <a:extLst>
              <a:ext uri="{FF2B5EF4-FFF2-40B4-BE49-F238E27FC236}">
                <a16:creationId xmlns:a16="http://schemas.microsoft.com/office/drawing/2014/main" id="{EDAFEFEB-698F-470D-BA77-121E23D70114}"/>
              </a:ext>
            </a:extLst>
          </p:cNvPr>
          <p:cNvSpPr>
            <a:spLocks noGrp="1"/>
          </p:cNvSpPr>
          <p:nvPr>
            <p:ph idx="1"/>
          </p:nvPr>
        </p:nvSpPr>
        <p:spPr/>
        <p:txBody>
          <a:bodyPr>
            <a:normAutofit fontScale="92500" lnSpcReduction="10000"/>
          </a:bodyPr>
          <a:lstStyle/>
          <a:p>
            <a:r>
              <a:rPr lang="en-US" dirty="0"/>
              <a:t>The six parts of the </a:t>
            </a:r>
            <a:r>
              <a:rPr lang="en-US" i="1" dirty="0"/>
              <a:t>Discourse</a:t>
            </a:r>
            <a:r>
              <a:rPr lang="en-US" dirty="0"/>
              <a:t> fall into two major phases bracketed by introductory and concluding material. Part One describes Descartes’ education at La </a:t>
            </a:r>
            <a:r>
              <a:rPr lang="en-US" dirty="0" err="1"/>
              <a:t>Flèche</a:t>
            </a:r>
            <a:r>
              <a:rPr lang="en-US" dirty="0"/>
              <a:t> and his eventual rejection of the philosophical tradition. Parts Two and Three describe the first major phase of Descartes’ self-education, his reflections on the correct method for attaining knowledge (in Part Two) and on the provisional morality he needs to regulate his life while seeking the truth (in Part Three). </a:t>
            </a:r>
            <a:r>
              <a:rPr lang="en-US" dirty="0">
                <a:solidFill>
                  <a:srgbClr val="FF0000"/>
                </a:solidFill>
              </a:rPr>
              <a:t>Nine years </a:t>
            </a:r>
            <a:r>
              <a:rPr lang="en-US" dirty="0"/>
              <a:t>separate those reflections on method and morality from the second phase in which Descartes completes the essential pillars of his science: the securing of the metaphysical foundations for the sciences by means of reflections on the soul, God, and truth (in Part Four) and Descartes’ attempts to elaborate his physics (in Part Five). Part Six relates Descartes’ decision to publish the </a:t>
            </a:r>
            <a:r>
              <a:rPr lang="en-US" i="1" dirty="0"/>
              <a:t>Discourse</a:t>
            </a:r>
            <a:r>
              <a:rPr lang="en-US" dirty="0"/>
              <a:t> and essays, despite the fate of Galileo, a decision that turns on the viability of the project of mastering and possessing nature.</a:t>
            </a:r>
          </a:p>
        </p:txBody>
      </p:sp>
    </p:spTree>
    <p:extLst>
      <p:ext uri="{BB962C8B-B14F-4D97-AF65-F5344CB8AC3E}">
        <p14:creationId xmlns:p14="http://schemas.microsoft.com/office/powerpoint/2010/main" val="1720269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C063B-C1E3-48E1-8B5F-377060A9DBF9}"/>
              </a:ext>
            </a:extLst>
          </p:cNvPr>
          <p:cNvSpPr>
            <a:spLocks noGrp="1"/>
          </p:cNvSpPr>
          <p:nvPr>
            <p:ph type="title"/>
          </p:nvPr>
        </p:nvSpPr>
        <p:spPr/>
        <p:txBody>
          <a:bodyPr/>
          <a:lstStyle/>
          <a:p>
            <a:r>
              <a:rPr lang="en-US" dirty="0"/>
              <a:t>Self Interest = Practical Philosophy</a:t>
            </a:r>
          </a:p>
        </p:txBody>
      </p:sp>
      <p:sp>
        <p:nvSpPr>
          <p:cNvPr id="3" name="Content Placeholder 2">
            <a:extLst>
              <a:ext uri="{FF2B5EF4-FFF2-40B4-BE49-F238E27FC236}">
                <a16:creationId xmlns:a16="http://schemas.microsoft.com/office/drawing/2014/main" id="{6B2EBBFB-F2E8-43A6-8586-3C25A537C440}"/>
              </a:ext>
            </a:extLst>
          </p:cNvPr>
          <p:cNvSpPr>
            <a:spLocks noGrp="1"/>
          </p:cNvSpPr>
          <p:nvPr>
            <p:ph idx="1"/>
          </p:nvPr>
        </p:nvSpPr>
        <p:spPr/>
        <p:txBody>
          <a:bodyPr/>
          <a:lstStyle/>
          <a:p>
            <a:r>
              <a:rPr lang="en-US" dirty="0"/>
              <a:t> We see here a foreshadowing of Descartes’ turn away from the speculative philosophy of the schools to a practical philosophy whose fruit will be the mastery and possession of nature. The solid, dependable ground of Descartes’ philosophy will be self-interest, not the highfalutin but foundationless musings of the ancients.</a:t>
            </a:r>
          </a:p>
        </p:txBody>
      </p:sp>
    </p:spTree>
    <p:extLst>
      <p:ext uri="{BB962C8B-B14F-4D97-AF65-F5344CB8AC3E}">
        <p14:creationId xmlns:p14="http://schemas.microsoft.com/office/powerpoint/2010/main" val="2557064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9B906-69E6-4130-9582-63E6FC91BE89}"/>
              </a:ext>
            </a:extLst>
          </p:cNvPr>
          <p:cNvSpPr>
            <a:spLocks noGrp="1"/>
          </p:cNvSpPr>
          <p:nvPr>
            <p:ph type="title"/>
          </p:nvPr>
        </p:nvSpPr>
        <p:spPr/>
        <p:txBody>
          <a:bodyPr/>
          <a:lstStyle/>
          <a:p>
            <a:r>
              <a:rPr lang="en-US" dirty="0"/>
              <a:t>Science is to be done for practical reasons</a:t>
            </a:r>
          </a:p>
        </p:txBody>
      </p:sp>
      <p:sp>
        <p:nvSpPr>
          <p:cNvPr id="3" name="Content Placeholder 2">
            <a:extLst>
              <a:ext uri="{FF2B5EF4-FFF2-40B4-BE49-F238E27FC236}">
                <a16:creationId xmlns:a16="http://schemas.microsoft.com/office/drawing/2014/main" id="{A7A12B95-8DBB-442F-9CAA-561D356689C0}"/>
              </a:ext>
            </a:extLst>
          </p:cNvPr>
          <p:cNvSpPr>
            <a:spLocks noGrp="1"/>
          </p:cNvSpPr>
          <p:nvPr>
            <p:ph idx="1"/>
          </p:nvPr>
        </p:nvSpPr>
        <p:spPr/>
        <p:txBody>
          <a:bodyPr/>
          <a:lstStyle/>
          <a:p>
            <a:r>
              <a:rPr lang="en-US" dirty="0"/>
              <a:t> Descartes can drop the perennial puzzles about the sufficient causes of things (by shunting them off to a convenient account of God) and get on with the scientific work of explaining their necessary causes. For these reasons, Descartes’ science only makes sense in the light of the overriding practical goal of his philosophy. It is thus not surprising that he must turn to the mastery and possession of nature in Part Six.</a:t>
            </a:r>
          </a:p>
        </p:txBody>
      </p:sp>
    </p:spTree>
    <p:extLst>
      <p:ext uri="{BB962C8B-B14F-4D97-AF65-F5344CB8AC3E}">
        <p14:creationId xmlns:p14="http://schemas.microsoft.com/office/powerpoint/2010/main" val="3885400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B97C28-4194-4790-8E9F-6B67E110D6E3}"/>
              </a:ext>
            </a:extLst>
          </p:cNvPr>
          <p:cNvSpPr>
            <a:spLocks noGrp="1"/>
          </p:cNvSpPr>
          <p:nvPr>
            <p:ph type="title"/>
          </p:nvPr>
        </p:nvSpPr>
        <p:spPr/>
        <p:txBody>
          <a:bodyPr/>
          <a:lstStyle/>
          <a:p>
            <a:r>
              <a:rPr lang="en-US" dirty="0"/>
              <a:t>Another version of going off the rails</a:t>
            </a:r>
          </a:p>
        </p:txBody>
      </p:sp>
      <p:sp>
        <p:nvSpPr>
          <p:cNvPr id="3" name="Content Placeholder 2">
            <a:extLst>
              <a:ext uri="{FF2B5EF4-FFF2-40B4-BE49-F238E27FC236}">
                <a16:creationId xmlns:a16="http://schemas.microsoft.com/office/drawing/2014/main" id="{396B57EC-8E0F-4AF9-964E-46CB67810B02}"/>
              </a:ext>
            </a:extLst>
          </p:cNvPr>
          <p:cNvSpPr>
            <a:spLocks noGrp="1"/>
          </p:cNvSpPr>
          <p:nvPr>
            <p:ph idx="1"/>
          </p:nvPr>
        </p:nvSpPr>
        <p:spPr/>
        <p:txBody>
          <a:bodyPr/>
          <a:lstStyle/>
          <a:p>
            <a:r>
              <a:rPr lang="en-US" dirty="0"/>
              <a:t>Rather, Descartes’ decision to publish — together with his novel account of what philosophy is all about — represents a fundamentally new understanding of how science and society relate to one another. By going public with a science designed to make us “like masters and possessors of nature,” Descartes inaugurates the politics of the Enlightenment.</a:t>
            </a:r>
          </a:p>
        </p:txBody>
      </p:sp>
    </p:spTree>
    <p:extLst>
      <p:ext uri="{BB962C8B-B14F-4D97-AF65-F5344CB8AC3E}">
        <p14:creationId xmlns:p14="http://schemas.microsoft.com/office/powerpoint/2010/main" val="298365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60F464-D824-4A83-8E1A-7255A29449BF}"/>
              </a:ext>
            </a:extLst>
          </p:cNvPr>
          <p:cNvSpPr>
            <a:spLocks noGrp="1"/>
          </p:cNvSpPr>
          <p:nvPr>
            <p:ph type="title"/>
          </p:nvPr>
        </p:nvSpPr>
        <p:spPr/>
        <p:txBody>
          <a:bodyPr/>
          <a:lstStyle/>
          <a:p>
            <a:r>
              <a:rPr lang="en-US" dirty="0"/>
              <a:t>A more positive spin</a:t>
            </a:r>
          </a:p>
        </p:txBody>
      </p:sp>
      <p:sp>
        <p:nvSpPr>
          <p:cNvPr id="3" name="Content Placeholder 2">
            <a:extLst>
              <a:ext uri="{FF2B5EF4-FFF2-40B4-BE49-F238E27FC236}">
                <a16:creationId xmlns:a16="http://schemas.microsoft.com/office/drawing/2014/main" id="{871191E2-E882-4A80-BBB8-CE5434F379EF}"/>
              </a:ext>
            </a:extLst>
          </p:cNvPr>
          <p:cNvSpPr>
            <a:spLocks noGrp="1"/>
          </p:cNvSpPr>
          <p:nvPr>
            <p:ph idx="1"/>
          </p:nvPr>
        </p:nvSpPr>
        <p:spPr/>
        <p:txBody>
          <a:bodyPr/>
          <a:lstStyle/>
          <a:p>
            <a:r>
              <a:rPr lang="en-US" dirty="0"/>
              <a:t>The promise of mastery and possession of nature must be seen, first and foremost, in the context of the political necessity to persuade Europe to permit and encourage science. Despite his (provisional, we recall) moral rule always to conform to the laws of his society, Descartes’ going public with the </a:t>
            </a:r>
            <a:r>
              <a:rPr lang="en-US" i="1" dirty="0"/>
              <a:t>Discourse</a:t>
            </a:r>
            <a:r>
              <a:rPr lang="en-US" dirty="0"/>
              <a:t> is necessarily also a call to revolutionize the place of science in society.</a:t>
            </a:r>
          </a:p>
        </p:txBody>
      </p:sp>
    </p:spTree>
    <p:extLst>
      <p:ext uri="{BB962C8B-B14F-4D97-AF65-F5344CB8AC3E}">
        <p14:creationId xmlns:p14="http://schemas.microsoft.com/office/powerpoint/2010/main" val="3253881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5AFBA-B6B2-4CB2-BEFF-FE285777D9E4}"/>
              </a:ext>
            </a:extLst>
          </p:cNvPr>
          <p:cNvSpPr>
            <a:spLocks noGrp="1"/>
          </p:cNvSpPr>
          <p:nvPr>
            <p:ph type="title"/>
          </p:nvPr>
        </p:nvSpPr>
        <p:spPr/>
        <p:txBody>
          <a:bodyPr/>
          <a:lstStyle/>
          <a:p>
            <a:r>
              <a:rPr lang="en-US" dirty="0"/>
              <a:t>Science is Control</a:t>
            </a:r>
          </a:p>
        </p:txBody>
      </p:sp>
      <p:sp>
        <p:nvSpPr>
          <p:cNvPr id="3" name="Content Placeholder 2">
            <a:extLst>
              <a:ext uri="{FF2B5EF4-FFF2-40B4-BE49-F238E27FC236}">
                <a16:creationId xmlns:a16="http://schemas.microsoft.com/office/drawing/2014/main" id="{EC8110B0-BB91-4B15-ADA9-45EDAA9053D8}"/>
              </a:ext>
            </a:extLst>
          </p:cNvPr>
          <p:cNvSpPr>
            <a:spLocks noGrp="1"/>
          </p:cNvSpPr>
          <p:nvPr>
            <p:ph idx="1"/>
          </p:nvPr>
        </p:nvSpPr>
        <p:spPr/>
        <p:txBody>
          <a:bodyPr/>
          <a:lstStyle/>
          <a:p>
            <a:r>
              <a:rPr lang="en-US" dirty="0"/>
              <a:t>Above all, the (just barely unstated) conclusion of the </a:t>
            </a:r>
            <a:r>
              <a:rPr lang="en-US" i="1" dirty="0"/>
              <a:t>Discourse on Method</a:t>
            </a:r>
            <a:r>
              <a:rPr lang="en-US" dirty="0"/>
              <a:t> is the need to liberate science from the Church. Indeed, it is not too much to say that much of the </a:t>
            </a:r>
            <a:r>
              <a:rPr lang="en-US" i="1" dirty="0"/>
              <a:t>Discourse</a:t>
            </a:r>
            <a:r>
              <a:rPr lang="en-US" dirty="0"/>
              <a:t> is a contest with the Church, between the view that human life ultimately rests on things we cannot give ourselves and the view that we can and should become masters and possessors of nature. </a:t>
            </a:r>
          </a:p>
        </p:txBody>
      </p:sp>
    </p:spTree>
    <p:extLst>
      <p:ext uri="{BB962C8B-B14F-4D97-AF65-F5344CB8AC3E}">
        <p14:creationId xmlns:p14="http://schemas.microsoft.com/office/powerpoint/2010/main" val="1950347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3F294-FB9D-49FD-AE24-509186497E7F}"/>
              </a:ext>
            </a:extLst>
          </p:cNvPr>
          <p:cNvSpPr>
            <a:spLocks noGrp="1"/>
          </p:cNvSpPr>
          <p:nvPr>
            <p:ph type="title"/>
          </p:nvPr>
        </p:nvSpPr>
        <p:spPr/>
        <p:txBody>
          <a:bodyPr/>
          <a:lstStyle/>
          <a:p>
            <a:r>
              <a:rPr lang="en-US" dirty="0"/>
              <a:t>Descartes Mastery is Controversial (but now of course no one cares)</a:t>
            </a:r>
          </a:p>
        </p:txBody>
      </p:sp>
      <p:sp>
        <p:nvSpPr>
          <p:cNvPr id="3" name="Content Placeholder 2">
            <a:extLst>
              <a:ext uri="{FF2B5EF4-FFF2-40B4-BE49-F238E27FC236}">
                <a16:creationId xmlns:a16="http://schemas.microsoft.com/office/drawing/2014/main" id="{1B907D03-EC08-441E-A172-EAB7007A08E8}"/>
              </a:ext>
            </a:extLst>
          </p:cNvPr>
          <p:cNvSpPr>
            <a:spLocks noGrp="1"/>
          </p:cNvSpPr>
          <p:nvPr>
            <p:ph idx="1"/>
          </p:nvPr>
        </p:nvSpPr>
        <p:spPr/>
        <p:txBody>
          <a:bodyPr/>
          <a:lstStyle/>
          <a:p>
            <a:r>
              <a:rPr lang="en-US" dirty="0"/>
              <a:t>To a very large extent, the reaction against Descartes in the name of the beautiful, the noble, and the sacred constitutes perhaps the greatest source of motion in modern philosophy. Titanic efforts of Rousseau and Kant, of Hegel and Marx, and even, in their way, of Nietzsche and Heidegger, have been devoted to questioning the goal of mastery of nature and the means of mathematical physics. Our current controversies over neuroscience and biotechnology are a dim reflection of those great struggles</a:t>
            </a:r>
          </a:p>
        </p:txBody>
      </p:sp>
    </p:spTree>
    <p:extLst>
      <p:ext uri="{BB962C8B-B14F-4D97-AF65-F5344CB8AC3E}">
        <p14:creationId xmlns:p14="http://schemas.microsoft.com/office/powerpoint/2010/main" val="42488484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18</TotalTime>
  <Words>490</Words>
  <Application>Microsoft Office PowerPoint</Application>
  <PresentationFormat>Widescreen</PresentationFormat>
  <Paragraphs>24</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Century Gothic</vt:lpstr>
      <vt:lpstr>Wingdings 3</vt:lpstr>
      <vt:lpstr>Ion</vt:lpstr>
      <vt:lpstr>Thomas Merrill on Descartes</vt:lpstr>
      <vt:lpstr>Math and Certainty</vt:lpstr>
      <vt:lpstr>A long progression of ideas culminating in lords and masters over nature</vt:lpstr>
      <vt:lpstr>Self Interest = Practical Philosophy</vt:lpstr>
      <vt:lpstr>Science is to be done for practical reasons</vt:lpstr>
      <vt:lpstr>Another version of going off the rails</vt:lpstr>
      <vt:lpstr>A more positive spin</vt:lpstr>
      <vt:lpstr>Science is Control</vt:lpstr>
      <vt:lpstr>Descartes Mastery is Controversial (but now of course no one cares)</vt:lpstr>
      <vt:lpstr>Again, math = certainty</vt:lpstr>
      <vt:lpstr>His summary statement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Thomas Merrill on Descartes</dc:title>
  <dc:creator>Greg</dc:creator>
  <cp:lastModifiedBy>Greg</cp:lastModifiedBy>
  <cp:revision>3</cp:revision>
  <dcterms:created xsi:type="dcterms:W3CDTF">2019-11-13T18:05:59Z</dcterms:created>
  <dcterms:modified xsi:type="dcterms:W3CDTF">2019-11-13T18:24:59Z</dcterms:modified>
</cp:coreProperties>
</file>