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9" d="100"/>
          <a:sy n="89" d="100"/>
        </p:scale>
        <p:origin x="11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96EE10D-4F9D-4968-9D40-782019A3EE0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39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C4AA4-0296-4B29-AEF7-3A1D558253B3}"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EE10D-4F9D-4968-9D40-782019A3EE0E}" type="slidenum">
              <a:rPr lang="en-US" smtClean="0"/>
              <a:t>‹#›</a:t>
            </a:fld>
            <a:endParaRPr lang="en-US"/>
          </a:p>
        </p:txBody>
      </p:sp>
    </p:spTree>
    <p:extLst>
      <p:ext uri="{BB962C8B-B14F-4D97-AF65-F5344CB8AC3E}">
        <p14:creationId xmlns:p14="http://schemas.microsoft.com/office/powerpoint/2010/main" val="24368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77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48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spTree>
    <p:extLst>
      <p:ext uri="{BB962C8B-B14F-4D97-AF65-F5344CB8AC3E}">
        <p14:creationId xmlns:p14="http://schemas.microsoft.com/office/powerpoint/2010/main" val="3648231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384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9396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185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93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spTree>
    <p:extLst>
      <p:ext uri="{BB962C8B-B14F-4D97-AF65-F5344CB8AC3E}">
        <p14:creationId xmlns:p14="http://schemas.microsoft.com/office/powerpoint/2010/main" val="238993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4AA4-0296-4B29-AEF7-3A1D558253B3}"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EE10D-4F9D-4968-9D40-782019A3EE0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01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C4AA4-0296-4B29-AEF7-3A1D558253B3}"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EE10D-4F9D-4968-9D40-782019A3EE0E}" type="slidenum">
              <a:rPr lang="en-US" smtClean="0"/>
              <a:t>‹#›</a:t>
            </a:fld>
            <a:endParaRPr lang="en-US"/>
          </a:p>
        </p:txBody>
      </p:sp>
    </p:spTree>
    <p:extLst>
      <p:ext uri="{BB962C8B-B14F-4D97-AF65-F5344CB8AC3E}">
        <p14:creationId xmlns:p14="http://schemas.microsoft.com/office/powerpoint/2010/main" val="302280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0C4AA4-0296-4B29-AEF7-3A1D558253B3}"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EE10D-4F9D-4968-9D40-782019A3EE0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6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0C4AA4-0296-4B29-AEF7-3A1D558253B3}"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EE10D-4F9D-4968-9D40-782019A3EE0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37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C4AA4-0296-4B29-AEF7-3A1D558253B3}"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EE10D-4F9D-4968-9D40-782019A3EE0E}" type="slidenum">
              <a:rPr lang="en-US" smtClean="0"/>
              <a:t>‹#›</a:t>
            </a:fld>
            <a:endParaRPr lang="en-US"/>
          </a:p>
        </p:txBody>
      </p:sp>
    </p:spTree>
    <p:extLst>
      <p:ext uri="{BB962C8B-B14F-4D97-AF65-F5344CB8AC3E}">
        <p14:creationId xmlns:p14="http://schemas.microsoft.com/office/powerpoint/2010/main" val="212865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C4AA4-0296-4B29-AEF7-3A1D558253B3}"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EE10D-4F9D-4968-9D40-782019A3EE0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90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C4AA4-0296-4B29-AEF7-3A1D558253B3}"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EE10D-4F9D-4968-9D40-782019A3EE0E}" type="slidenum">
              <a:rPr lang="en-US" smtClean="0"/>
              <a:t>‹#›</a:t>
            </a:fld>
            <a:endParaRPr lang="en-US"/>
          </a:p>
        </p:txBody>
      </p:sp>
    </p:spTree>
    <p:extLst>
      <p:ext uri="{BB962C8B-B14F-4D97-AF65-F5344CB8AC3E}">
        <p14:creationId xmlns:p14="http://schemas.microsoft.com/office/powerpoint/2010/main" val="93501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0C4AA4-0296-4B29-AEF7-3A1D558253B3}" type="datetimeFigureOut">
              <a:rPr lang="en-US" smtClean="0"/>
              <a:t>10/23/2019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6EE10D-4F9D-4968-9D40-782019A3EE0E}" type="slidenum">
              <a:rPr lang="en-US" smtClean="0"/>
              <a:t>‹#›</a:t>
            </a:fld>
            <a:endParaRPr lang="en-US"/>
          </a:p>
        </p:txBody>
      </p:sp>
    </p:spTree>
    <p:extLst>
      <p:ext uri="{BB962C8B-B14F-4D97-AF65-F5344CB8AC3E}">
        <p14:creationId xmlns:p14="http://schemas.microsoft.com/office/powerpoint/2010/main" val="569040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0413-F8C7-4057-908D-5FAC350EF8D6}"/>
              </a:ext>
            </a:extLst>
          </p:cNvPr>
          <p:cNvSpPr>
            <a:spLocks noGrp="1"/>
          </p:cNvSpPr>
          <p:nvPr>
            <p:ph type="ctrTitle"/>
          </p:nvPr>
        </p:nvSpPr>
        <p:spPr/>
        <p:txBody>
          <a:bodyPr/>
          <a:lstStyle/>
          <a:p>
            <a:r>
              <a:rPr lang="en-US" i="1" dirty="0"/>
              <a:t>Thucydides</a:t>
            </a:r>
            <a:endParaRPr lang="en-US" dirty="0"/>
          </a:p>
        </p:txBody>
      </p:sp>
      <p:sp>
        <p:nvSpPr>
          <p:cNvPr id="3" name="Subtitle 2">
            <a:extLst>
              <a:ext uri="{FF2B5EF4-FFF2-40B4-BE49-F238E27FC236}">
                <a16:creationId xmlns:a16="http://schemas.microsoft.com/office/drawing/2014/main" id="{AC3B91C8-0C42-455B-9083-9F83BD2D80CB}"/>
              </a:ext>
            </a:extLst>
          </p:cNvPr>
          <p:cNvSpPr>
            <a:spLocks noGrp="1"/>
          </p:cNvSpPr>
          <p:nvPr>
            <p:ph type="subTitle" idx="1"/>
          </p:nvPr>
        </p:nvSpPr>
        <p:spPr/>
        <p:txBody>
          <a:bodyPr>
            <a:normAutofit fontScale="92500" lnSpcReduction="20000"/>
          </a:bodyPr>
          <a:lstStyle/>
          <a:p>
            <a:pPr algn="l"/>
            <a:r>
              <a:rPr lang="en-US" dirty="0"/>
              <a:t>The first example of the value of critical observations and recording them for others to learn from.  This is the basics for how knowledge can be transmitted and its mostly lacking in the ancient world.   Whether or not the Internet is the modern medium for this remains an open question.</a:t>
            </a:r>
          </a:p>
        </p:txBody>
      </p:sp>
    </p:spTree>
    <p:extLst>
      <p:ext uri="{BB962C8B-B14F-4D97-AF65-F5344CB8AC3E}">
        <p14:creationId xmlns:p14="http://schemas.microsoft.com/office/powerpoint/2010/main" val="157001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81BB-3869-4821-9067-30DF513938AF}"/>
              </a:ext>
            </a:extLst>
          </p:cNvPr>
          <p:cNvSpPr>
            <a:spLocks noGrp="1"/>
          </p:cNvSpPr>
          <p:nvPr>
            <p:ph type="title"/>
          </p:nvPr>
        </p:nvSpPr>
        <p:spPr/>
        <p:txBody>
          <a:bodyPr/>
          <a:lstStyle/>
          <a:p>
            <a:r>
              <a:rPr lang="en-US" i="1" dirty="0"/>
              <a:t>Thucydides </a:t>
            </a:r>
            <a:endParaRPr lang="en-US" dirty="0"/>
          </a:p>
        </p:txBody>
      </p:sp>
      <p:sp>
        <p:nvSpPr>
          <p:cNvPr id="3" name="Content Placeholder 2">
            <a:extLst>
              <a:ext uri="{FF2B5EF4-FFF2-40B4-BE49-F238E27FC236}">
                <a16:creationId xmlns:a16="http://schemas.microsoft.com/office/drawing/2014/main" id="{995DA5E9-504C-4B32-9FDA-CD2813609E75}"/>
              </a:ext>
            </a:extLst>
          </p:cNvPr>
          <p:cNvSpPr>
            <a:spLocks noGrp="1"/>
          </p:cNvSpPr>
          <p:nvPr>
            <p:ph idx="1"/>
          </p:nvPr>
        </p:nvSpPr>
        <p:spPr/>
        <p:txBody>
          <a:bodyPr/>
          <a:lstStyle/>
          <a:p>
            <a:r>
              <a:rPr lang="en-US" dirty="0"/>
              <a:t>is here describing a plague that broke out in Athens in about 430 BC and during the Peloponnesian War. The inhabitants of the Attica had been brought into the city of While living so closely a devastating plague broke out, one that may have killed 20-25% of the Athenians</a:t>
            </a:r>
            <a:r>
              <a:rPr lang="en-US" i="1" dirty="0"/>
              <a:t>. </a:t>
            </a:r>
          </a:p>
          <a:p>
            <a:r>
              <a:rPr lang="en-US" dirty="0">
                <a:solidFill>
                  <a:srgbClr val="FF0000"/>
                </a:solidFill>
              </a:rPr>
              <a:t>"...the pestilence of such extent and mortality was nowhere remembered. Neither were the physicians at first of any service, </a:t>
            </a:r>
            <a:r>
              <a:rPr lang="en-US" b="1" u="sng" dirty="0">
                <a:solidFill>
                  <a:srgbClr val="FF0000"/>
                </a:solidFill>
              </a:rPr>
              <a:t>ignorant</a:t>
            </a:r>
            <a:r>
              <a:rPr lang="en-US" dirty="0">
                <a:solidFill>
                  <a:srgbClr val="FF0000"/>
                </a:solidFill>
              </a:rPr>
              <a:t> as they were of the proper way to treat it...</a:t>
            </a:r>
          </a:p>
        </p:txBody>
      </p:sp>
    </p:spTree>
    <p:extLst>
      <p:ext uri="{BB962C8B-B14F-4D97-AF65-F5344CB8AC3E}">
        <p14:creationId xmlns:p14="http://schemas.microsoft.com/office/powerpoint/2010/main" val="115303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4A68-2D3F-4E29-BB49-27B84D5607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F6970B-CCFD-4E49-962C-9C72068A71B7}"/>
              </a:ext>
            </a:extLst>
          </p:cNvPr>
          <p:cNvSpPr>
            <a:spLocks noGrp="1"/>
          </p:cNvSpPr>
          <p:nvPr>
            <p:ph idx="1"/>
          </p:nvPr>
        </p:nvSpPr>
        <p:spPr/>
        <p:txBody>
          <a:bodyPr>
            <a:normAutofit lnSpcReduction="10000"/>
          </a:bodyPr>
          <a:lstStyle/>
          <a:p>
            <a:r>
              <a:rPr lang="en-US" b="1" dirty="0">
                <a:solidFill>
                  <a:srgbClr val="FF0000"/>
                </a:solidFill>
              </a:rPr>
              <a:t>Supplications in the temples, divinations, and so forth were found equally futile</a:t>
            </a:r>
            <a:r>
              <a:rPr lang="en-US" dirty="0">
                <a:solidFill>
                  <a:srgbClr val="FF0000"/>
                </a:solidFill>
              </a:rPr>
              <a:t>, till the overwhelming nature of the disaster at last put a stop to them altogether...</a:t>
            </a:r>
          </a:p>
          <a:p>
            <a:r>
              <a:rPr lang="en-US" dirty="0">
                <a:solidFill>
                  <a:srgbClr val="FF0000"/>
                </a:solidFill>
              </a:rPr>
              <a:t>All speculation as to its origin and its causes...I leave to other writers, whether lay or professional; for myself, I shall </a:t>
            </a:r>
            <a:r>
              <a:rPr lang="en-US" b="1" dirty="0">
                <a:solidFill>
                  <a:srgbClr val="FF0000"/>
                </a:solidFill>
              </a:rPr>
              <a:t>simply set down its nature, and explain the symptoms by which perhaps it may be recognized by the student, if it should ever break out again</a:t>
            </a:r>
            <a:r>
              <a:rPr lang="en-US" dirty="0">
                <a:solidFill>
                  <a:srgbClr val="FF0000"/>
                </a:solidFill>
              </a:rPr>
              <a:t> </a:t>
            </a:r>
            <a:r>
              <a:rPr lang="en-US" dirty="0"/>
              <a:t>(patterns/laws are assumed and are knowable). </a:t>
            </a:r>
            <a:r>
              <a:rPr lang="en-US" dirty="0">
                <a:solidFill>
                  <a:srgbClr val="FF0000"/>
                </a:solidFill>
              </a:rPr>
              <a:t>This I can the better do, as I had the disease myself, and observed its operation in the case of others. ...</a:t>
            </a:r>
          </a:p>
        </p:txBody>
      </p:sp>
    </p:spTree>
    <p:extLst>
      <p:ext uri="{BB962C8B-B14F-4D97-AF65-F5344CB8AC3E}">
        <p14:creationId xmlns:p14="http://schemas.microsoft.com/office/powerpoint/2010/main" val="236259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235A-6856-4B9C-AA74-5051FBC926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6BE7FF-3985-49F0-BA24-7A5E390398C3}"/>
              </a:ext>
            </a:extLst>
          </p:cNvPr>
          <p:cNvSpPr>
            <a:spLocks noGrp="1"/>
          </p:cNvSpPr>
          <p:nvPr>
            <p:ph idx="1"/>
          </p:nvPr>
        </p:nvSpPr>
        <p:spPr/>
        <p:txBody>
          <a:bodyPr>
            <a:normAutofit fontScale="77500" lnSpcReduction="20000"/>
          </a:bodyPr>
          <a:lstStyle/>
          <a:p>
            <a:r>
              <a:rPr lang="en-US" dirty="0">
                <a:solidFill>
                  <a:srgbClr val="FF0000"/>
                </a:solidFill>
              </a:rPr>
              <a:t>People in good health were all of a sudden attacked by violent heats in the head, and redness and inflammation in the eyes, the inward parts, such as the throat or tongue, becoming bloody and emitting an unnatural and fetid breath. These symptoms were followed by sneezing and hoarseness, after which the pain soon reached the chest, and produced a hard cough. When it fixed in the stomach, it upset it; and discharges of bile of every kind named by physicians ensued, accompanied by very great distress. In most cases also an ineffectual retching followed, producing violent spasms, which in some cases ceased soon after, in others much later. Externally the body was not very hot to the touch, nor pale in its appearance, but reddish, livid, and breaking out into small pustules and ulcers. But internally it burned so that the patient could not bear to have on him clothing or linen even of the very lightest description; or indeed to be otherwise than stark naked. What they would have liked best would have been to throw themselves into cold water; as indeed was done by some of the neglected sick, who plunged into the rain-tanks in their agonies of unquenchable thirst; though it made no difference whether they drank little or much.</a:t>
            </a:r>
          </a:p>
        </p:txBody>
      </p:sp>
    </p:spTree>
    <p:extLst>
      <p:ext uri="{BB962C8B-B14F-4D97-AF65-F5344CB8AC3E}">
        <p14:creationId xmlns:p14="http://schemas.microsoft.com/office/powerpoint/2010/main" val="333410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BA1B-236D-4EF2-A09B-78F2B57FF6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E431E6-81B1-4783-993E-275A81298C0B}"/>
              </a:ext>
            </a:extLst>
          </p:cNvPr>
          <p:cNvSpPr>
            <a:spLocks noGrp="1"/>
          </p:cNvSpPr>
          <p:nvPr>
            <p:ph idx="1"/>
          </p:nvPr>
        </p:nvSpPr>
        <p:spPr/>
        <p:txBody>
          <a:bodyPr/>
          <a:lstStyle/>
          <a:p>
            <a:r>
              <a:rPr lang="en-US" dirty="0">
                <a:solidFill>
                  <a:srgbClr val="FF0000"/>
                </a:solidFill>
              </a:rPr>
              <a:t>but if it</a:t>
            </a:r>
            <a:r>
              <a:rPr lang="en-US" dirty="0"/>
              <a:t> [my history of the Peloponnesian War] </a:t>
            </a:r>
            <a:r>
              <a:rPr lang="en-US" dirty="0">
                <a:solidFill>
                  <a:srgbClr val="FF0000"/>
                </a:solidFill>
              </a:rPr>
              <a:t>be judged </a:t>
            </a:r>
            <a:r>
              <a:rPr lang="en-US" b="1" dirty="0">
                <a:solidFill>
                  <a:srgbClr val="FF0000"/>
                </a:solidFill>
              </a:rPr>
              <a:t>useful</a:t>
            </a:r>
            <a:r>
              <a:rPr lang="en-US" dirty="0">
                <a:solidFill>
                  <a:srgbClr val="FF0000"/>
                </a:solidFill>
              </a:rPr>
              <a:t> by those inquirers who desire an </a:t>
            </a:r>
            <a:r>
              <a:rPr lang="en-US" b="1" dirty="0">
                <a:solidFill>
                  <a:srgbClr val="FF0000"/>
                </a:solidFill>
              </a:rPr>
              <a:t>exact knowledge of the past as an aid to the interpretation of the future, which in the course of human things must resemble if it does not reflect it</a:t>
            </a:r>
            <a:r>
              <a:rPr lang="en-US" dirty="0"/>
              <a:t> (recognizable patterns of human behavior), </a:t>
            </a:r>
            <a:r>
              <a:rPr lang="en-US" dirty="0">
                <a:solidFill>
                  <a:srgbClr val="FF0000"/>
                </a:solidFill>
              </a:rPr>
              <a:t>I shall be content</a:t>
            </a:r>
            <a:r>
              <a:rPr lang="en-US" dirty="0"/>
              <a:t>.</a:t>
            </a:r>
          </a:p>
        </p:txBody>
      </p:sp>
    </p:spTree>
    <p:extLst>
      <p:ext uri="{BB962C8B-B14F-4D97-AF65-F5344CB8AC3E}">
        <p14:creationId xmlns:p14="http://schemas.microsoft.com/office/powerpoint/2010/main" val="109320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7780-9BC7-4078-8FA7-F0BDEF6E83D9}"/>
              </a:ext>
            </a:extLst>
          </p:cNvPr>
          <p:cNvSpPr>
            <a:spLocks noGrp="1"/>
          </p:cNvSpPr>
          <p:nvPr>
            <p:ph type="title"/>
          </p:nvPr>
        </p:nvSpPr>
        <p:spPr/>
        <p:txBody>
          <a:bodyPr>
            <a:normAutofit fontScale="90000"/>
          </a:bodyPr>
          <a:lstStyle/>
          <a:p>
            <a:r>
              <a:rPr lang="en-US" dirty="0"/>
              <a:t>But like the Internet, we also have Pliny the Elder – another “accurate recorder”</a:t>
            </a:r>
          </a:p>
        </p:txBody>
      </p:sp>
      <p:sp>
        <p:nvSpPr>
          <p:cNvPr id="3" name="Content Placeholder 2">
            <a:extLst>
              <a:ext uri="{FF2B5EF4-FFF2-40B4-BE49-F238E27FC236}">
                <a16:creationId xmlns:a16="http://schemas.microsoft.com/office/drawing/2014/main" id="{2275143A-AAA6-4369-BB02-944C58944153}"/>
              </a:ext>
            </a:extLst>
          </p:cNvPr>
          <p:cNvSpPr>
            <a:spLocks noGrp="1"/>
          </p:cNvSpPr>
          <p:nvPr>
            <p:ph idx="1"/>
          </p:nvPr>
        </p:nvSpPr>
        <p:spPr/>
        <p:txBody>
          <a:bodyPr/>
          <a:lstStyle/>
          <a:p>
            <a:pPr marL="0" indent="0">
              <a:lnSpc>
                <a:spcPct val="80000"/>
              </a:lnSpc>
              <a:buNone/>
            </a:pPr>
            <a:r>
              <a:rPr lang="en-US" altLang="en-US" dirty="0"/>
              <a:t>From the Roman scholar, Pliny the Elder</a:t>
            </a:r>
            <a:r>
              <a:rPr lang="en-US" altLang="en-US" i="1" dirty="0"/>
              <a:t>: </a:t>
            </a:r>
          </a:p>
          <a:p>
            <a:pPr marL="0" indent="0">
              <a:lnSpc>
                <a:spcPct val="80000"/>
              </a:lnSpc>
              <a:buNone/>
            </a:pPr>
            <a:r>
              <a:rPr lang="en-US" altLang="en-US" i="1" dirty="0">
                <a:solidFill>
                  <a:schemeClr val="accent2"/>
                </a:solidFill>
              </a:rPr>
              <a:t>  </a:t>
            </a:r>
            <a:r>
              <a:rPr lang="en-US" altLang="en-US" i="1" dirty="0">
                <a:solidFill>
                  <a:srgbClr val="FF0000"/>
                </a:solidFill>
              </a:rPr>
              <a:t>  But we have shown that the most effective protection against snakes is the spittle of a fasting person; </a:t>
            </a:r>
            <a:r>
              <a:rPr lang="en-US" altLang="en-US" b="1" i="1" dirty="0">
                <a:solidFill>
                  <a:srgbClr val="FF0000"/>
                </a:solidFill>
              </a:rPr>
              <a:t>and </a:t>
            </a:r>
            <a:r>
              <a:rPr lang="en-US" altLang="en-US" b="1" i="1" u="sng" dirty="0">
                <a:solidFill>
                  <a:srgbClr val="FF0000"/>
                </a:solidFill>
              </a:rPr>
              <a:t>actual daily experience</a:t>
            </a:r>
            <a:r>
              <a:rPr lang="en-US" altLang="en-US" b="1" i="1" dirty="0">
                <a:solidFill>
                  <a:srgbClr val="FF0000"/>
                </a:solidFill>
              </a:rPr>
              <a:t> confirms other effective uses of it</a:t>
            </a:r>
            <a:r>
              <a:rPr lang="en-US" altLang="en-US" i="1" dirty="0">
                <a:solidFill>
                  <a:srgbClr val="FF0000"/>
                </a:solidFill>
              </a:rPr>
              <a:t>. We spit against illnesses like epilepsy; that is we repel contagion and the danger of meeting a person lame in the right leg</a:t>
            </a:r>
            <a:r>
              <a:rPr lang="en-US" altLang="en-US" i="1" dirty="0">
                <a:solidFill>
                  <a:schemeClr val="tx2"/>
                </a:solidFill>
              </a:rPr>
              <a:t>. </a:t>
            </a:r>
            <a:endParaRPr lang="en-US" dirty="0"/>
          </a:p>
        </p:txBody>
      </p:sp>
    </p:spTree>
    <p:extLst>
      <p:ext uri="{BB962C8B-B14F-4D97-AF65-F5344CB8AC3E}">
        <p14:creationId xmlns:p14="http://schemas.microsoft.com/office/powerpoint/2010/main" val="4140391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TotalTime>
  <Words>491</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Thucydides</vt:lpstr>
      <vt:lpstr>Thucydides </vt:lpstr>
      <vt:lpstr>PowerPoint Presentation</vt:lpstr>
      <vt:lpstr>PowerPoint Presentation</vt:lpstr>
      <vt:lpstr>PowerPoint Presentation</vt:lpstr>
      <vt:lpstr>But like the Internet, we also have Pliny the Elder – another “accurate recorder”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Thucydides</dc:title>
  <dc:creator>Greg</dc:creator>
  <cp:lastModifiedBy>Greg</cp:lastModifiedBy>
  <cp:revision>2</cp:revision>
  <dcterms:created xsi:type="dcterms:W3CDTF">2019-10-23T19:44:45Z</dcterms:created>
  <dcterms:modified xsi:type="dcterms:W3CDTF">2019-10-23T19:52:27Z</dcterms:modified>
</cp:coreProperties>
</file>